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9D2BE1-B88F-4C5C-8B30-DA8F076539D7}" v="40" dt="2024-10-16T19:42:05.6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herjee, Chitramoy (Omaha)" userId="b02e09d6-29e8-4e72-a082-80806ef322b3" providerId="ADAL" clId="{ED9D2BE1-B88F-4C5C-8B30-DA8F076539D7}"/>
    <pc:docChg chg="undo custSel addSld modSld">
      <pc:chgData name="Mukherjee, Chitramoy (Omaha)" userId="b02e09d6-29e8-4e72-a082-80806ef322b3" providerId="ADAL" clId="{ED9D2BE1-B88F-4C5C-8B30-DA8F076539D7}" dt="2024-10-16T19:43:51.107" v="1307" actId="1076"/>
      <pc:docMkLst>
        <pc:docMk/>
      </pc:docMkLst>
      <pc:sldChg chg="addSp delSp modSp new mod">
        <pc:chgData name="Mukherjee, Chitramoy (Omaha)" userId="b02e09d6-29e8-4e72-a082-80806ef322b3" providerId="ADAL" clId="{ED9D2BE1-B88F-4C5C-8B30-DA8F076539D7}" dt="2024-10-16T19:43:51.107" v="1307" actId="1076"/>
        <pc:sldMkLst>
          <pc:docMk/>
          <pc:sldMk cId="3378899318" sldId="256"/>
        </pc:sldMkLst>
        <pc:spChg chg="mod">
          <ac:chgData name="Mukherjee, Chitramoy (Omaha)" userId="b02e09d6-29e8-4e72-a082-80806ef322b3" providerId="ADAL" clId="{ED9D2BE1-B88F-4C5C-8B30-DA8F076539D7}" dt="2024-10-16T02:57:33.258" v="14" actId="20577"/>
          <ac:spMkLst>
            <pc:docMk/>
            <pc:sldMk cId="3378899318" sldId="256"/>
            <ac:spMk id="2" creationId="{1406C51B-7923-3FCD-9F3B-D359C17C45F4}"/>
          </ac:spMkLst>
        </pc:spChg>
        <pc:spChg chg="del">
          <ac:chgData name="Mukherjee, Chitramoy (Omaha)" userId="b02e09d6-29e8-4e72-a082-80806ef322b3" providerId="ADAL" clId="{ED9D2BE1-B88F-4C5C-8B30-DA8F076539D7}" dt="2024-10-16T02:57:44.434" v="16" actId="21"/>
          <ac:spMkLst>
            <pc:docMk/>
            <pc:sldMk cId="3378899318" sldId="256"/>
            <ac:spMk id="3" creationId="{E81F14A9-E677-6DDF-D064-D1C61944EEDF}"/>
          </ac:spMkLst>
        </pc:spChg>
        <pc:picChg chg="add del mod">
          <ac:chgData name="Mukherjee, Chitramoy (Omaha)" userId="b02e09d6-29e8-4e72-a082-80806ef322b3" providerId="ADAL" clId="{ED9D2BE1-B88F-4C5C-8B30-DA8F076539D7}" dt="2024-10-16T02:58:13.346" v="17" actId="478"/>
          <ac:picMkLst>
            <pc:docMk/>
            <pc:sldMk cId="3378899318" sldId="256"/>
            <ac:picMk id="5" creationId="{68782CFB-FB16-449A-9C46-73CE5F38A6E5}"/>
          </ac:picMkLst>
        </pc:picChg>
        <pc:picChg chg="add del mod">
          <ac:chgData name="Mukherjee, Chitramoy (Omaha)" userId="b02e09d6-29e8-4e72-a082-80806ef322b3" providerId="ADAL" clId="{ED9D2BE1-B88F-4C5C-8B30-DA8F076539D7}" dt="2024-10-16T16:55:13.672" v="69" actId="478"/>
          <ac:picMkLst>
            <pc:docMk/>
            <pc:sldMk cId="3378899318" sldId="256"/>
            <ac:picMk id="7" creationId="{8F95B670-0529-9C72-7328-F5B1AA9663B3}"/>
          </ac:picMkLst>
        </pc:picChg>
        <pc:picChg chg="add mod">
          <ac:chgData name="Mukherjee, Chitramoy (Omaha)" userId="b02e09d6-29e8-4e72-a082-80806ef322b3" providerId="ADAL" clId="{ED9D2BE1-B88F-4C5C-8B30-DA8F076539D7}" dt="2024-10-16T19:43:49.326" v="1306" actId="1076"/>
          <ac:picMkLst>
            <pc:docMk/>
            <pc:sldMk cId="3378899318" sldId="256"/>
            <ac:picMk id="9" creationId="{B3277701-19F0-F9B8-51D7-002C8FCCBFF5}"/>
          </ac:picMkLst>
        </pc:picChg>
        <pc:picChg chg="add mod">
          <ac:chgData name="Mukherjee, Chitramoy (Omaha)" userId="b02e09d6-29e8-4e72-a082-80806ef322b3" providerId="ADAL" clId="{ED9D2BE1-B88F-4C5C-8B30-DA8F076539D7}" dt="2024-10-16T19:43:51.107" v="1307" actId="1076"/>
          <ac:picMkLst>
            <pc:docMk/>
            <pc:sldMk cId="3378899318" sldId="256"/>
            <ac:picMk id="10" creationId="{848A39CD-9D31-69A3-7770-95E4D48C290D}"/>
          </ac:picMkLst>
        </pc:picChg>
      </pc:sldChg>
      <pc:sldChg chg="addSp delSp modSp new mod">
        <pc:chgData name="Mukherjee, Chitramoy (Omaha)" userId="b02e09d6-29e8-4e72-a082-80806ef322b3" providerId="ADAL" clId="{ED9D2BE1-B88F-4C5C-8B30-DA8F076539D7}" dt="2024-10-16T18:57:18.660" v="1034" actId="1076"/>
        <pc:sldMkLst>
          <pc:docMk/>
          <pc:sldMk cId="1087902478" sldId="257"/>
        </pc:sldMkLst>
        <pc:spChg chg="mod">
          <ac:chgData name="Mukherjee, Chitramoy (Omaha)" userId="b02e09d6-29e8-4e72-a082-80806ef322b3" providerId="ADAL" clId="{ED9D2BE1-B88F-4C5C-8B30-DA8F076539D7}" dt="2024-10-16T18:37:44.570" v="730" actId="255"/>
          <ac:spMkLst>
            <pc:docMk/>
            <pc:sldMk cId="1087902478" sldId="257"/>
            <ac:spMk id="2" creationId="{730B401E-D2FE-A8DE-885F-8AA38DC48B72}"/>
          </ac:spMkLst>
        </pc:spChg>
        <pc:spChg chg="del">
          <ac:chgData name="Mukherjee, Chitramoy (Omaha)" userId="b02e09d6-29e8-4e72-a082-80806ef322b3" providerId="ADAL" clId="{ED9D2BE1-B88F-4C5C-8B30-DA8F076539D7}" dt="2024-10-16T16:55:00.947" v="66"/>
          <ac:spMkLst>
            <pc:docMk/>
            <pc:sldMk cId="1087902478" sldId="257"/>
            <ac:spMk id="3" creationId="{A144735F-3EB2-34E3-104C-0E3EC29B3DDC}"/>
          </ac:spMkLst>
        </pc:spChg>
        <pc:spChg chg="add del mod">
          <ac:chgData name="Mukherjee, Chitramoy (Omaha)" userId="b02e09d6-29e8-4e72-a082-80806ef322b3" providerId="ADAL" clId="{ED9D2BE1-B88F-4C5C-8B30-DA8F076539D7}" dt="2024-10-16T18:26:05.286" v="78" actId="22"/>
          <ac:spMkLst>
            <pc:docMk/>
            <pc:sldMk cId="1087902478" sldId="257"/>
            <ac:spMk id="6" creationId="{18C87573-878A-FF2B-E9BE-B6730AEAC7A0}"/>
          </ac:spMkLst>
        </pc:spChg>
        <pc:picChg chg="add del mod">
          <ac:chgData name="Mukherjee, Chitramoy (Omaha)" userId="b02e09d6-29e8-4e72-a082-80806ef322b3" providerId="ADAL" clId="{ED9D2BE1-B88F-4C5C-8B30-DA8F076539D7}" dt="2024-10-16T17:57:16.185" v="73" actId="21"/>
          <ac:picMkLst>
            <pc:docMk/>
            <pc:sldMk cId="1087902478" sldId="257"/>
            <ac:picMk id="4" creationId="{848A39CD-9D31-69A3-7770-95E4D48C290D}"/>
          </ac:picMkLst>
        </pc:picChg>
        <pc:picChg chg="add mod ord">
          <ac:chgData name="Mukherjee, Chitramoy (Omaha)" userId="b02e09d6-29e8-4e72-a082-80806ef322b3" providerId="ADAL" clId="{ED9D2BE1-B88F-4C5C-8B30-DA8F076539D7}" dt="2024-10-16T18:57:18.660" v="1034" actId="1076"/>
          <ac:picMkLst>
            <pc:docMk/>
            <pc:sldMk cId="1087902478" sldId="257"/>
            <ac:picMk id="8" creationId="{B6A026F2-1F9F-304A-C0D5-1608630B9095}"/>
          </ac:picMkLst>
        </pc:picChg>
      </pc:sldChg>
      <pc:sldChg chg="addSp delSp modSp new mod setBg">
        <pc:chgData name="Mukherjee, Chitramoy (Omaha)" userId="b02e09d6-29e8-4e72-a082-80806ef322b3" providerId="ADAL" clId="{ED9D2BE1-B88F-4C5C-8B30-DA8F076539D7}" dt="2024-10-16T19:41:43.269" v="1280" actId="1076"/>
        <pc:sldMkLst>
          <pc:docMk/>
          <pc:sldMk cId="496425999" sldId="258"/>
        </pc:sldMkLst>
        <pc:spChg chg="mod">
          <ac:chgData name="Mukherjee, Chitramoy (Omaha)" userId="b02e09d6-29e8-4e72-a082-80806ef322b3" providerId="ADAL" clId="{ED9D2BE1-B88F-4C5C-8B30-DA8F076539D7}" dt="2024-10-16T19:41:43.269" v="1280" actId="1076"/>
          <ac:spMkLst>
            <pc:docMk/>
            <pc:sldMk cId="496425999" sldId="258"/>
            <ac:spMk id="2" creationId="{4D81865F-C5C8-08DD-456F-F88F0064E152}"/>
          </ac:spMkLst>
        </pc:spChg>
        <pc:spChg chg="del">
          <ac:chgData name="Mukherjee, Chitramoy (Omaha)" userId="b02e09d6-29e8-4e72-a082-80806ef322b3" providerId="ADAL" clId="{ED9D2BE1-B88F-4C5C-8B30-DA8F076539D7}" dt="2024-10-16T16:54:28.164" v="65" actId="22"/>
          <ac:spMkLst>
            <pc:docMk/>
            <pc:sldMk cId="496425999" sldId="258"/>
            <ac:spMk id="3" creationId="{62134E54-C9E9-11C8-27C2-95E44C360A7D}"/>
          </ac:spMkLst>
        </pc:spChg>
        <pc:picChg chg="add mod ord">
          <ac:chgData name="Mukherjee, Chitramoy (Omaha)" userId="b02e09d6-29e8-4e72-a082-80806ef322b3" providerId="ADAL" clId="{ED9D2BE1-B88F-4C5C-8B30-DA8F076539D7}" dt="2024-10-16T18:34:36.191" v="603" actId="1076"/>
          <ac:picMkLst>
            <pc:docMk/>
            <pc:sldMk cId="496425999" sldId="258"/>
            <ac:picMk id="5" creationId="{BF0205A4-31FC-1A58-1F55-6A090FC24C90}"/>
          </ac:picMkLst>
        </pc:picChg>
      </pc:sldChg>
      <pc:sldChg chg="addSp delSp modSp new mod setBg">
        <pc:chgData name="Mukherjee, Chitramoy (Omaha)" userId="b02e09d6-29e8-4e72-a082-80806ef322b3" providerId="ADAL" clId="{ED9D2BE1-B88F-4C5C-8B30-DA8F076539D7}" dt="2024-10-16T19:41:18.635" v="1277" actId="1076"/>
        <pc:sldMkLst>
          <pc:docMk/>
          <pc:sldMk cId="1698397818" sldId="259"/>
        </pc:sldMkLst>
        <pc:spChg chg="del">
          <ac:chgData name="Mukherjee, Chitramoy (Omaha)" userId="b02e09d6-29e8-4e72-a082-80806ef322b3" providerId="ADAL" clId="{ED9D2BE1-B88F-4C5C-8B30-DA8F076539D7}" dt="2024-10-16T16:32:30.120" v="53"/>
          <ac:spMkLst>
            <pc:docMk/>
            <pc:sldMk cId="1698397818" sldId="259"/>
            <ac:spMk id="2" creationId="{D784B59A-6A26-B844-6548-2F3D836D9390}"/>
          </ac:spMkLst>
        </pc:spChg>
        <pc:spChg chg="del mod">
          <ac:chgData name="Mukherjee, Chitramoy (Omaha)" userId="b02e09d6-29e8-4e72-a082-80806ef322b3" providerId="ADAL" clId="{ED9D2BE1-B88F-4C5C-8B30-DA8F076539D7}" dt="2024-10-16T18:40:58.500" v="861" actId="21"/>
          <ac:spMkLst>
            <pc:docMk/>
            <pc:sldMk cId="1698397818" sldId="259"/>
            <ac:spMk id="3" creationId="{C1DEAB79-ABE7-2C18-5769-DDBBC32D4B72}"/>
          </ac:spMkLst>
        </pc:spChg>
        <pc:spChg chg="add mod">
          <ac:chgData name="Mukherjee, Chitramoy (Omaha)" userId="b02e09d6-29e8-4e72-a082-80806ef322b3" providerId="ADAL" clId="{ED9D2BE1-B88F-4C5C-8B30-DA8F076539D7}" dt="2024-10-16T19:41:13.898" v="1276" actId="1076"/>
          <ac:spMkLst>
            <pc:docMk/>
            <pc:sldMk cId="1698397818" sldId="259"/>
            <ac:spMk id="4" creationId="{2BD169DD-A9A0-D95F-B24D-661797228F04}"/>
          </ac:spMkLst>
        </pc:spChg>
        <pc:picChg chg="add mod">
          <ac:chgData name="Mukherjee, Chitramoy (Omaha)" userId="b02e09d6-29e8-4e72-a082-80806ef322b3" providerId="ADAL" clId="{ED9D2BE1-B88F-4C5C-8B30-DA8F076539D7}" dt="2024-10-16T19:41:18.635" v="1277" actId="1076"/>
          <ac:picMkLst>
            <pc:docMk/>
            <pc:sldMk cId="1698397818" sldId="259"/>
            <ac:picMk id="6" creationId="{53B9F70A-B4DA-CE2B-453C-C1D2D9667A47}"/>
          </ac:picMkLst>
        </pc:picChg>
      </pc:sldChg>
      <pc:sldChg chg="addSp delSp modSp new mod">
        <pc:chgData name="Mukherjee, Chitramoy (Omaha)" userId="b02e09d6-29e8-4e72-a082-80806ef322b3" providerId="ADAL" clId="{ED9D2BE1-B88F-4C5C-8B30-DA8F076539D7}" dt="2024-10-16T19:30:09.721" v="1072" actId="1076"/>
        <pc:sldMkLst>
          <pc:docMk/>
          <pc:sldMk cId="3341438773" sldId="260"/>
        </pc:sldMkLst>
        <pc:spChg chg="del">
          <ac:chgData name="Mukherjee, Chitramoy (Omaha)" userId="b02e09d6-29e8-4e72-a082-80806ef322b3" providerId="ADAL" clId="{ED9D2BE1-B88F-4C5C-8B30-DA8F076539D7}" dt="2024-10-16T16:38:43.425" v="61"/>
          <ac:spMkLst>
            <pc:docMk/>
            <pc:sldMk cId="3341438773" sldId="260"/>
            <ac:spMk id="2" creationId="{1CA55161-CAD1-DA98-5529-45F16DACAA82}"/>
          </ac:spMkLst>
        </pc:spChg>
        <pc:spChg chg="del">
          <ac:chgData name="Mukherjee, Chitramoy (Omaha)" userId="b02e09d6-29e8-4e72-a082-80806ef322b3" providerId="ADAL" clId="{ED9D2BE1-B88F-4C5C-8B30-DA8F076539D7}" dt="2024-10-16T16:38:22.192" v="59" actId="22"/>
          <ac:spMkLst>
            <pc:docMk/>
            <pc:sldMk cId="3341438773" sldId="260"/>
            <ac:spMk id="3" creationId="{9ABB13B9-ED09-BFEA-8B62-FA17E1275EFA}"/>
          </ac:spMkLst>
        </pc:spChg>
        <pc:spChg chg="add mod">
          <ac:chgData name="Mukherjee, Chitramoy (Omaha)" userId="b02e09d6-29e8-4e72-a082-80806ef322b3" providerId="ADAL" clId="{ED9D2BE1-B88F-4C5C-8B30-DA8F076539D7}" dt="2024-10-16T18:54:26.867" v="1028" actId="108"/>
          <ac:spMkLst>
            <pc:docMk/>
            <pc:sldMk cId="3341438773" sldId="260"/>
            <ac:spMk id="6" creationId="{8D237564-E795-38B8-D262-F3EC159593ED}"/>
          </ac:spMkLst>
        </pc:spChg>
        <pc:picChg chg="add mod ord">
          <ac:chgData name="Mukherjee, Chitramoy (Omaha)" userId="b02e09d6-29e8-4e72-a082-80806ef322b3" providerId="ADAL" clId="{ED9D2BE1-B88F-4C5C-8B30-DA8F076539D7}" dt="2024-10-16T19:30:09.721" v="1072" actId="1076"/>
          <ac:picMkLst>
            <pc:docMk/>
            <pc:sldMk cId="3341438773" sldId="260"/>
            <ac:picMk id="5" creationId="{DFCAC490-30CE-6CF2-B097-915BD7773DC8}"/>
          </ac:picMkLst>
        </pc:picChg>
      </pc:sldChg>
      <pc:sldChg chg="addSp delSp modSp new mod setBg">
        <pc:chgData name="Mukherjee, Chitramoy (Omaha)" userId="b02e09d6-29e8-4e72-a082-80806ef322b3" providerId="ADAL" clId="{ED9D2BE1-B88F-4C5C-8B30-DA8F076539D7}" dt="2024-10-16T19:41:52.800" v="1281" actId="1076"/>
        <pc:sldMkLst>
          <pc:docMk/>
          <pc:sldMk cId="1025164678" sldId="261"/>
        </pc:sldMkLst>
        <pc:spChg chg="mod">
          <ac:chgData name="Mukherjee, Chitramoy (Omaha)" userId="b02e09d6-29e8-4e72-a082-80806ef322b3" providerId="ADAL" clId="{ED9D2BE1-B88F-4C5C-8B30-DA8F076539D7}" dt="2024-10-16T18:57:59.993" v="1039" actId="14100"/>
          <ac:spMkLst>
            <pc:docMk/>
            <pc:sldMk cId="1025164678" sldId="261"/>
            <ac:spMk id="2" creationId="{1B90AC48-4684-03B8-2ECD-2A32C8E4DFC7}"/>
          </ac:spMkLst>
        </pc:spChg>
        <pc:spChg chg="del mod">
          <ac:chgData name="Mukherjee, Chitramoy (Omaha)" userId="b02e09d6-29e8-4e72-a082-80806ef322b3" providerId="ADAL" clId="{ED9D2BE1-B88F-4C5C-8B30-DA8F076539D7}" dt="2024-10-16T19:26:39.968" v="1041"/>
          <ac:spMkLst>
            <pc:docMk/>
            <pc:sldMk cId="1025164678" sldId="261"/>
            <ac:spMk id="3" creationId="{76B77D08-CDDE-2558-5692-EAC75948AE62}"/>
          </ac:spMkLst>
        </pc:spChg>
        <pc:spChg chg="add del mod">
          <ac:chgData name="Mukherjee, Chitramoy (Omaha)" userId="b02e09d6-29e8-4e72-a082-80806ef322b3" providerId="ADAL" clId="{ED9D2BE1-B88F-4C5C-8B30-DA8F076539D7}" dt="2024-10-16T19:28:00.344" v="1046"/>
          <ac:spMkLst>
            <pc:docMk/>
            <pc:sldMk cId="1025164678" sldId="261"/>
            <ac:spMk id="4" creationId="{3AEE1781-9040-CBB1-64AC-2E909F32AB90}"/>
          </ac:spMkLst>
        </pc:spChg>
        <pc:spChg chg="add">
          <ac:chgData name="Mukherjee, Chitramoy (Omaha)" userId="b02e09d6-29e8-4e72-a082-80806ef322b3" providerId="ADAL" clId="{ED9D2BE1-B88F-4C5C-8B30-DA8F076539D7}" dt="2024-10-16T19:27:51.409" v="1044"/>
          <ac:spMkLst>
            <pc:docMk/>
            <pc:sldMk cId="1025164678" sldId="261"/>
            <ac:spMk id="5" creationId="{8B65BBD7-1824-829B-A172-2E92BB3A72B0}"/>
          </ac:spMkLst>
        </pc:spChg>
        <pc:spChg chg="add mod">
          <ac:chgData name="Mukherjee, Chitramoy (Omaha)" userId="b02e09d6-29e8-4e72-a082-80806ef322b3" providerId="ADAL" clId="{ED9D2BE1-B88F-4C5C-8B30-DA8F076539D7}" dt="2024-10-16T19:41:52.800" v="1281" actId="1076"/>
          <ac:spMkLst>
            <pc:docMk/>
            <pc:sldMk cId="1025164678" sldId="261"/>
            <ac:spMk id="6" creationId="{B741402B-9543-3C3F-A460-42259830D121}"/>
          </ac:spMkLst>
        </pc:spChg>
      </pc:sldChg>
      <pc:sldChg chg="addSp delSp modSp new mod">
        <pc:chgData name="Mukherjee, Chitramoy (Omaha)" userId="b02e09d6-29e8-4e72-a082-80806ef322b3" providerId="ADAL" clId="{ED9D2BE1-B88F-4C5C-8B30-DA8F076539D7}" dt="2024-10-16T19:41:59.960" v="1282" actId="1076"/>
        <pc:sldMkLst>
          <pc:docMk/>
          <pc:sldMk cId="873730555" sldId="262"/>
        </pc:sldMkLst>
        <pc:spChg chg="mod">
          <ac:chgData name="Mukherjee, Chitramoy (Omaha)" userId="b02e09d6-29e8-4e72-a082-80806ef322b3" providerId="ADAL" clId="{ED9D2BE1-B88F-4C5C-8B30-DA8F076539D7}" dt="2024-10-16T19:40:56.125" v="1274"/>
          <ac:spMkLst>
            <pc:docMk/>
            <pc:sldMk cId="873730555" sldId="262"/>
            <ac:spMk id="2" creationId="{34E3A65B-1081-AF76-67BE-358B8CA4F26A}"/>
          </ac:spMkLst>
        </pc:spChg>
        <pc:spChg chg="del">
          <ac:chgData name="Mukherjee, Chitramoy (Omaha)" userId="b02e09d6-29e8-4e72-a082-80806ef322b3" providerId="ADAL" clId="{ED9D2BE1-B88F-4C5C-8B30-DA8F076539D7}" dt="2024-10-16T19:31:37.755" v="1077"/>
          <ac:spMkLst>
            <pc:docMk/>
            <pc:sldMk cId="873730555" sldId="262"/>
            <ac:spMk id="3" creationId="{22E00440-9F38-3933-F761-6276CFC38A2E}"/>
          </ac:spMkLst>
        </pc:spChg>
        <pc:spChg chg="add mod">
          <ac:chgData name="Mukherjee, Chitramoy (Omaha)" userId="b02e09d6-29e8-4e72-a082-80806ef322b3" providerId="ADAL" clId="{ED9D2BE1-B88F-4C5C-8B30-DA8F076539D7}" dt="2024-10-16T19:41:59.960" v="1282" actId="1076"/>
          <ac:spMkLst>
            <pc:docMk/>
            <pc:sldMk cId="873730555" sldId="262"/>
            <ac:spMk id="4" creationId="{5D1EB0AE-5EE0-7A1B-A49D-F6369FDA9DE6}"/>
          </ac:spMkLst>
        </pc:spChg>
      </pc:sldChg>
      <pc:sldChg chg="addSp delSp modSp new mod setBg">
        <pc:chgData name="Mukherjee, Chitramoy (Omaha)" userId="b02e09d6-29e8-4e72-a082-80806ef322b3" providerId="ADAL" clId="{ED9D2BE1-B88F-4C5C-8B30-DA8F076539D7}" dt="2024-10-16T19:42:19.937" v="1287" actId="26606"/>
        <pc:sldMkLst>
          <pc:docMk/>
          <pc:sldMk cId="1485387813" sldId="263"/>
        </pc:sldMkLst>
        <pc:spChg chg="mod">
          <ac:chgData name="Mukherjee, Chitramoy (Omaha)" userId="b02e09d6-29e8-4e72-a082-80806ef322b3" providerId="ADAL" clId="{ED9D2BE1-B88F-4C5C-8B30-DA8F076539D7}" dt="2024-10-16T19:42:19.937" v="1287" actId="26606"/>
          <ac:spMkLst>
            <pc:docMk/>
            <pc:sldMk cId="1485387813" sldId="263"/>
            <ac:spMk id="2" creationId="{1F3A31D6-D3E4-7F0A-73FC-CD08B884B228}"/>
          </ac:spMkLst>
        </pc:spChg>
        <pc:spChg chg="del">
          <ac:chgData name="Mukherjee, Chitramoy (Omaha)" userId="b02e09d6-29e8-4e72-a082-80806ef322b3" providerId="ADAL" clId="{ED9D2BE1-B88F-4C5C-8B30-DA8F076539D7}" dt="2024-10-16T19:37:09.417" v="1246"/>
          <ac:spMkLst>
            <pc:docMk/>
            <pc:sldMk cId="1485387813" sldId="263"/>
            <ac:spMk id="3" creationId="{10E437E4-1B45-3D9A-E9B4-F035025C318B}"/>
          </ac:spMkLst>
        </pc:spChg>
        <pc:spChg chg="add del mod">
          <ac:chgData name="Mukherjee, Chitramoy (Omaha)" userId="b02e09d6-29e8-4e72-a082-80806ef322b3" providerId="ADAL" clId="{ED9D2BE1-B88F-4C5C-8B30-DA8F076539D7}" dt="2024-10-16T19:42:19.937" v="1287" actId="26606"/>
          <ac:spMkLst>
            <pc:docMk/>
            <pc:sldMk cId="1485387813" sldId="263"/>
            <ac:spMk id="4" creationId="{CAA5F718-AA24-187E-CFA4-10CD21D596E9}"/>
          </ac:spMkLst>
        </pc:spChg>
        <pc:spChg chg="add del">
          <ac:chgData name="Mukherjee, Chitramoy (Omaha)" userId="b02e09d6-29e8-4e72-a082-80806ef322b3" providerId="ADAL" clId="{ED9D2BE1-B88F-4C5C-8B30-DA8F076539D7}" dt="2024-10-16T19:42:19.937" v="1287" actId="26606"/>
          <ac:spMkLst>
            <pc:docMk/>
            <pc:sldMk cId="1485387813" sldId="263"/>
            <ac:spMk id="9" creationId="{19FE08D8-CEA0-461E-870A-02CD15D9B9D2}"/>
          </ac:spMkLst>
        </pc:spChg>
        <pc:spChg chg="add del">
          <ac:chgData name="Mukherjee, Chitramoy (Omaha)" userId="b02e09d6-29e8-4e72-a082-80806ef322b3" providerId="ADAL" clId="{ED9D2BE1-B88F-4C5C-8B30-DA8F076539D7}" dt="2024-10-16T19:42:15.693" v="1285" actId="26606"/>
          <ac:spMkLst>
            <pc:docMk/>
            <pc:sldMk cId="1485387813" sldId="263"/>
            <ac:spMk id="10" creationId="{A3D9AEEE-1CCD-43C0-BA3E-16D60A6E23C0}"/>
          </ac:spMkLst>
        </pc:spChg>
        <pc:spChg chg="add del">
          <ac:chgData name="Mukherjee, Chitramoy (Omaha)" userId="b02e09d6-29e8-4e72-a082-80806ef322b3" providerId="ADAL" clId="{ED9D2BE1-B88F-4C5C-8B30-DA8F076539D7}" dt="2024-10-16T19:42:19.937" v="1287" actId="26606"/>
          <ac:spMkLst>
            <pc:docMk/>
            <pc:sldMk cId="1485387813" sldId="263"/>
            <ac:spMk id="11" creationId="{2B982904-A46E-41DF-BA98-61E2300C7DCB}"/>
          </ac:spMkLst>
        </pc:spChg>
        <pc:spChg chg="add del">
          <ac:chgData name="Mukherjee, Chitramoy (Omaha)" userId="b02e09d6-29e8-4e72-a082-80806ef322b3" providerId="ADAL" clId="{ED9D2BE1-B88F-4C5C-8B30-DA8F076539D7}" dt="2024-10-16T19:42:15.693" v="1285" actId="26606"/>
          <ac:spMkLst>
            <pc:docMk/>
            <pc:sldMk cId="1485387813" sldId="263"/>
            <ac:spMk id="12" creationId="{60F880A6-33D3-4EEC-A780-B73559B9F24C}"/>
          </ac:spMkLst>
        </pc:spChg>
        <pc:spChg chg="add del">
          <ac:chgData name="Mukherjee, Chitramoy (Omaha)" userId="b02e09d6-29e8-4e72-a082-80806ef322b3" providerId="ADAL" clId="{ED9D2BE1-B88F-4C5C-8B30-DA8F076539D7}" dt="2024-10-16T19:42:19.937" v="1287" actId="26606"/>
          <ac:spMkLst>
            <pc:docMk/>
            <pc:sldMk cId="1485387813" sldId="263"/>
            <ac:spMk id="13" creationId="{27018161-547E-48F7-A0D9-272C9EA5B379}"/>
          </ac:spMkLst>
        </pc:spChg>
        <pc:spChg chg="add del">
          <ac:chgData name="Mukherjee, Chitramoy (Omaha)" userId="b02e09d6-29e8-4e72-a082-80806ef322b3" providerId="ADAL" clId="{ED9D2BE1-B88F-4C5C-8B30-DA8F076539D7}" dt="2024-10-16T19:42:15.693" v="1285" actId="26606"/>
          <ac:spMkLst>
            <pc:docMk/>
            <pc:sldMk cId="1485387813" sldId="263"/>
            <ac:spMk id="14" creationId="{2C6246ED-0535-4496-A8F6-1E80CC4EB853}"/>
          </ac:spMkLst>
        </pc:spChg>
        <pc:spChg chg="add del">
          <ac:chgData name="Mukherjee, Chitramoy (Omaha)" userId="b02e09d6-29e8-4e72-a082-80806ef322b3" providerId="ADAL" clId="{ED9D2BE1-B88F-4C5C-8B30-DA8F076539D7}" dt="2024-10-16T19:42:19.937" v="1287" actId="26606"/>
          <ac:spMkLst>
            <pc:docMk/>
            <pc:sldMk cId="1485387813" sldId="263"/>
            <ac:spMk id="16" creationId="{CAA5F718-AA24-187E-CFA4-10CD21D596E9}"/>
          </ac:spMkLst>
        </pc:spChg>
        <pc:graphicFrameChg chg="add del">
          <ac:chgData name="Mukherjee, Chitramoy (Omaha)" userId="b02e09d6-29e8-4e72-a082-80806ef322b3" providerId="ADAL" clId="{ED9D2BE1-B88F-4C5C-8B30-DA8F076539D7}" dt="2024-10-16T19:42:15.693" v="1285" actId="26606"/>
          <ac:graphicFrameMkLst>
            <pc:docMk/>
            <pc:sldMk cId="1485387813" sldId="263"/>
            <ac:graphicFrameMk id="6" creationId="{9766B3C8-BB02-717F-0B77-8B4968D575F6}"/>
          </ac:graphicFrameMkLst>
        </pc:graphicFrameChg>
      </pc:sldChg>
      <pc:sldChg chg="delSp modSp new mod">
        <pc:chgData name="Mukherjee, Chitramoy (Omaha)" userId="b02e09d6-29e8-4e72-a082-80806ef322b3" providerId="ADAL" clId="{ED9D2BE1-B88F-4C5C-8B30-DA8F076539D7}" dt="2024-10-16T19:43:27.843" v="1304" actId="21"/>
        <pc:sldMkLst>
          <pc:docMk/>
          <pc:sldMk cId="1190421681" sldId="264"/>
        </pc:sldMkLst>
        <pc:spChg chg="mod">
          <ac:chgData name="Mukherjee, Chitramoy (Omaha)" userId="b02e09d6-29e8-4e72-a082-80806ef322b3" providerId="ADAL" clId="{ED9D2BE1-B88F-4C5C-8B30-DA8F076539D7}" dt="2024-10-16T19:43:22.707" v="1303"/>
          <ac:spMkLst>
            <pc:docMk/>
            <pc:sldMk cId="1190421681" sldId="264"/>
            <ac:spMk id="2" creationId="{F936B524-4EE4-6FDA-500A-B4D014405CD5}"/>
          </ac:spMkLst>
        </pc:spChg>
        <pc:spChg chg="del mod">
          <ac:chgData name="Mukherjee, Chitramoy (Omaha)" userId="b02e09d6-29e8-4e72-a082-80806ef322b3" providerId="ADAL" clId="{ED9D2BE1-B88F-4C5C-8B30-DA8F076539D7}" dt="2024-10-16T19:43:27.843" v="1304" actId="21"/>
          <ac:spMkLst>
            <pc:docMk/>
            <pc:sldMk cId="1190421681" sldId="264"/>
            <ac:spMk id="3" creationId="{DFD4868D-8150-6F43-0868-75A2C463325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20EA2C-48C3-4270-B846-A81D9318112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777E76B-47F5-4501-B7D6-2FA06B7862AA}" type="slidenum">
              <a:rPr lang="en-US" smtClean="0"/>
              <a:t>‹#›</a:t>
            </a:fld>
            <a:endParaRPr lang="en-US"/>
          </a:p>
        </p:txBody>
      </p:sp>
    </p:spTree>
    <p:extLst>
      <p:ext uri="{BB962C8B-B14F-4D97-AF65-F5344CB8AC3E}">
        <p14:creationId xmlns:p14="http://schemas.microsoft.com/office/powerpoint/2010/main" val="282595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20EA2C-48C3-4270-B846-A81D9318112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77E76B-47F5-4501-B7D6-2FA06B7862AA}" type="slidenum">
              <a:rPr lang="en-US" smtClean="0"/>
              <a:t>‹#›</a:t>
            </a:fld>
            <a:endParaRPr lang="en-US"/>
          </a:p>
        </p:txBody>
      </p:sp>
    </p:spTree>
    <p:extLst>
      <p:ext uri="{BB962C8B-B14F-4D97-AF65-F5344CB8AC3E}">
        <p14:creationId xmlns:p14="http://schemas.microsoft.com/office/powerpoint/2010/main" val="11040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20EA2C-48C3-4270-B846-A81D9318112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77E76B-47F5-4501-B7D6-2FA06B7862A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892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20EA2C-48C3-4270-B846-A81D93181121}"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77E76B-47F5-4501-B7D6-2FA06B7862AA}" type="slidenum">
              <a:rPr lang="en-US" smtClean="0"/>
              <a:t>‹#›</a:t>
            </a:fld>
            <a:endParaRPr lang="en-US"/>
          </a:p>
        </p:txBody>
      </p:sp>
    </p:spTree>
    <p:extLst>
      <p:ext uri="{BB962C8B-B14F-4D97-AF65-F5344CB8AC3E}">
        <p14:creationId xmlns:p14="http://schemas.microsoft.com/office/powerpoint/2010/main" val="1139825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20EA2C-48C3-4270-B846-A81D93181121}"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77E76B-47F5-4501-B7D6-2FA06B7862A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0362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C20EA2C-48C3-4270-B846-A81D93181121}"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77E76B-47F5-4501-B7D6-2FA06B7862AA}" type="slidenum">
              <a:rPr lang="en-US" smtClean="0"/>
              <a:t>‹#›</a:t>
            </a:fld>
            <a:endParaRPr lang="en-US"/>
          </a:p>
        </p:txBody>
      </p:sp>
    </p:spTree>
    <p:extLst>
      <p:ext uri="{BB962C8B-B14F-4D97-AF65-F5344CB8AC3E}">
        <p14:creationId xmlns:p14="http://schemas.microsoft.com/office/powerpoint/2010/main" val="1851804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20EA2C-48C3-4270-B846-A81D9318112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77E76B-47F5-4501-B7D6-2FA06B7862AA}" type="slidenum">
              <a:rPr lang="en-US" smtClean="0"/>
              <a:t>‹#›</a:t>
            </a:fld>
            <a:endParaRPr lang="en-US"/>
          </a:p>
        </p:txBody>
      </p:sp>
    </p:spTree>
    <p:extLst>
      <p:ext uri="{BB962C8B-B14F-4D97-AF65-F5344CB8AC3E}">
        <p14:creationId xmlns:p14="http://schemas.microsoft.com/office/powerpoint/2010/main" val="68702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20EA2C-48C3-4270-B846-A81D9318112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77E76B-47F5-4501-B7D6-2FA06B7862AA}" type="slidenum">
              <a:rPr lang="en-US" smtClean="0"/>
              <a:t>‹#›</a:t>
            </a:fld>
            <a:endParaRPr lang="en-US"/>
          </a:p>
        </p:txBody>
      </p:sp>
    </p:spTree>
    <p:extLst>
      <p:ext uri="{BB962C8B-B14F-4D97-AF65-F5344CB8AC3E}">
        <p14:creationId xmlns:p14="http://schemas.microsoft.com/office/powerpoint/2010/main" val="512390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20EA2C-48C3-4270-B846-A81D9318112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777E76B-47F5-4501-B7D6-2FA06B7862AA}" type="slidenum">
              <a:rPr lang="en-US" smtClean="0"/>
              <a:t>‹#›</a:t>
            </a:fld>
            <a:endParaRPr lang="en-US"/>
          </a:p>
        </p:txBody>
      </p:sp>
    </p:spTree>
    <p:extLst>
      <p:ext uri="{BB962C8B-B14F-4D97-AF65-F5344CB8AC3E}">
        <p14:creationId xmlns:p14="http://schemas.microsoft.com/office/powerpoint/2010/main" val="524176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20EA2C-48C3-4270-B846-A81D9318112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777E76B-47F5-4501-B7D6-2FA06B7862AA}" type="slidenum">
              <a:rPr lang="en-US" smtClean="0"/>
              <a:t>‹#›</a:t>
            </a:fld>
            <a:endParaRPr lang="en-US"/>
          </a:p>
        </p:txBody>
      </p:sp>
    </p:spTree>
    <p:extLst>
      <p:ext uri="{BB962C8B-B14F-4D97-AF65-F5344CB8AC3E}">
        <p14:creationId xmlns:p14="http://schemas.microsoft.com/office/powerpoint/2010/main" val="248894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20EA2C-48C3-4270-B846-A81D93181121}"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777E76B-47F5-4501-B7D6-2FA06B7862AA}" type="slidenum">
              <a:rPr lang="en-US" smtClean="0"/>
              <a:t>‹#›</a:t>
            </a:fld>
            <a:endParaRPr lang="en-US"/>
          </a:p>
        </p:txBody>
      </p:sp>
    </p:spTree>
    <p:extLst>
      <p:ext uri="{BB962C8B-B14F-4D97-AF65-F5344CB8AC3E}">
        <p14:creationId xmlns:p14="http://schemas.microsoft.com/office/powerpoint/2010/main" val="210456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20EA2C-48C3-4270-B846-A81D93181121}" type="datetimeFigureOut">
              <a:rPr lang="en-US" smtClean="0"/>
              <a:t>10/15/2024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777E76B-47F5-4501-B7D6-2FA06B7862AA}" type="slidenum">
              <a:rPr lang="en-US" smtClean="0"/>
              <a:t>‹#›</a:t>
            </a:fld>
            <a:endParaRPr lang="en-US"/>
          </a:p>
        </p:txBody>
      </p:sp>
    </p:spTree>
    <p:extLst>
      <p:ext uri="{BB962C8B-B14F-4D97-AF65-F5344CB8AC3E}">
        <p14:creationId xmlns:p14="http://schemas.microsoft.com/office/powerpoint/2010/main" val="343719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20EA2C-48C3-4270-B846-A81D93181121}" type="datetimeFigureOut">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777E76B-47F5-4501-B7D6-2FA06B7862AA}" type="slidenum">
              <a:rPr lang="en-US" smtClean="0"/>
              <a:t>‹#›</a:t>
            </a:fld>
            <a:endParaRPr lang="en-US"/>
          </a:p>
        </p:txBody>
      </p:sp>
    </p:spTree>
    <p:extLst>
      <p:ext uri="{BB962C8B-B14F-4D97-AF65-F5344CB8AC3E}">
        <p14:creationId xmlns:p14="http://schemas.microsoft.com/office/powerpoint/2010/main" val="24774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0EA2C-48C3-4270-B846-A81D93181121}" type="datetimeFigureOut">
              <a:rPr lang="en-US" smtClean="0"/>
              <a:t>10/15/2024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777E76B-47F5-4501-B7D6-2FA06B7862AA}" type="slidenum">
              <a:rPr lang="en-US" smtClean="0"/>
              <a:t>‹#›</a:t>
            </a:fld>
            <a:endParaRPr lang="en-US"/>
          </a:p>
        </p:txBody>
      </p:sp>
    </p:spTree>
    <p:extLst>
      <p:ext uri="{BB962C8B-B14F-4D97-AF65-F5344CB8AC3E}">
        <p14:creationId xmlns:p14="http://schemas.microsoft.com/office/powerpoint/2010/main" val="44413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20EA2C-48C3-4270-B846-A81D93181121}"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777E76B-47F5-4501-B7D6-2FA06B7862AA}" type="slidenum">
              <a:rPr lang="en-US" smtClean="0"/>
              <a:t>‹#›</a:t>
            </a:fld>
            <a:endParaRPr lang="en-US"/>
          </a:p>
        </p:txBody>
      </p:sp>
    </p:spTree>
    <p:extLst>
      <p:ext uri="{BB962C8B-B14F-4D97-AF65-F5344CB8AC3E}">
        <p14:creationId xmlns:p14="http://schemas.microsoft.com/office/powerpoint/2010/main" val="370788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20EA2C-48C3-4270-B846-A81D93181121}"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777E76B-47F5-4501-B7D6-2FA06B7862AA}" type="slidenum">
              <a:rPr lang="en-US" smtClean="0"/>
              <a:t>‹#›</a:t>
            </a:fld>
            <a:endParaRPr lang="en-US"/>
          </a:p>
        </p:txBody>
      </p:sp>
    </p:spTree>
    <p:extLst>
      <p:ext uri="{BB962C8B-B14F-4D97-AF65-F5344CB8AC3E}">
        <p14:creationId xmlns:p14="http://schemas.microsoft.com/office/powerpoint/2010/main" val="140691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C20EA2C-48C3-4270-B846-A81D93181121}" type="datetimeFigureOut">
              <a:rPr lang="en-US" smtClean="0"/>
              <a:t>10/15/2024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777E76B-47F5-4501-B7D6-2FA06B7862AA}" type="slidenum">
              <a:rPr lang="en-US" smtClean="0"/>
              <a:t>‹#›</a:t>
            </a:fld>
            <a:endParaRPr lang="en-US"/>
          </a:p>
        </p:txBody>
      </p:sp>
    </p:spTree>
    <p:extLst>
      <p:ext uri="{BB962C8B-B14F-4D97-AF65-F5344CB8AC3E}">
        <p14:creationId xmlns:p14="http://schemas.microsoft.com/office/powerpoint/2010/main" val="40836641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hitehouse.gov/cea/written-materials/2024/04/17/seven-facts-about-the-economics-of-child-care/" TargetMode="External"/><Relationship Id="rId2" Type="http://schemas.openxmlformats.org/officeDocument/2006/relationships/hyperlink" Target="https://www.americanprogress.org/article/growing-economy-affordable-child-care/" TargetMode="External"/><Relationship Id="rId1" Type="http://schemas.openxmlformats.org/officeDocument/2006/relationships/slideLayout" Target="../slideLayouts/slideLayout2.xml"/><Relationship Id="rId4" Type="http://schemas.openxmlformats.org/officeDocument/2006/relationships/hyperlink" Target="https://www.gatesfoundation.org/ideas/articles/investing-in-child-care-good-for-economic-growth"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krejcn2ivYU" TargetMode="External"/><Relationship Id="rId2" Type="http://schemas.openxmlformats.org/officeDocument/2006/relationships/hyperlink" Target="https://www.youtube.com/watch?v=GQuf7UAbf4s" TargetMode="External"/><Relationship Id="rId1" Type="http://schemas.openxmlformats.org/officeDocument/2006/relationships/slideLayout" Target="../slideLayouts/slideLayout2.xml"/><Relationship Id="rId4" Type="http://schemas.openxmlformats.org/officeDocument/2006/relationships/hyperlink" Target="https://www.kidsclubchildcare.com.au/for-parents/parents-testimonial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C51B-7923-3FCD-9F3B-D359C17C45F4}"/>
              </a:ext>
            </a:extLst>
          </p:cNvPr>
          <p:cNvSpPr>
            <a:spLocks noGrp="1"/>
          </p:cNvSpPr>
          <p:nvPr>
            <p:ph type="ctrTitle"/>
          </p:nvPr>
        </p:nvSpPr>
        <p:spPr>
          <a:xfrm>
            <a:off x="1524000" y="1122363"/>
            <a:ext cx="9144000" cy="477837"/>
          </a:xfrm>
        </p:spPr>
        <p:txBody>
          <a:bodyPr>
            <a:normAutofit/>
          </a:bodyPr>
          <a:lstStyle/>
          <a:p>
            <a:r>
              <a:rPr lang="en-US" sz="2400" dirty="0">
                <a:effectLst/>
                <a:latin typeface="Berlin Sans FB" panose="020E0602020502020306" pitchFamily="34" charset="0"/>
                <a:ea typeface="Calibri" panose="020F0502020204030204" pitchFamily="34" charset="0"/>
                <a:cs typeface="Times New Roman" panose="02020603050405020304" pitchFamily="18" charset="0"/>
              </a:rPr>
              <a:t>Need for Affordable Daycare Facilities in USA</a:t>
            </a:r>
            <a:endParaRPr lang="en-US" sz="2400" dirty="0">
              <a:latin typeface="Berlin Sans FB" panose="020E0602020502020306" pitchFamily="34" charset="0"/>
            </a:endParaRPr>
          </a:p>
        </p:txBody>
      </p:sp>
      <p:pic>
        <p:nvPicPr>
          <p:cNvPr id="9" name="Picture 8">
            <a:extLst>
              <a:ext uri="{FF2B5EF4-FFF2-40B4-BE49-F238E27FC236}">
                <a16:creationId xmlns:a16="http://schemas.microsoft.com/office/drawing/2014/main" id="{B3277701-19F0-F9B8-51D7-002C8FCCBFF5}"/>
              </a:ext>
            </a:extLst>
          </p:cNvPr>
          <p:cNvPicPr>
            <a:picLocks noChangeAspect="1"/>
          </p:cNvPicPr>
          <p:nvPr/>
        </p:nvPicPr>
        <p:blipFill>
          <a:blip r:embed="rId2"/>
          <a:stretch>
            <a:fillRect/>
          </a:stretch>
        </p:blipFill>
        <p:spPr>
          <a:xfrm>
            <a:off x="1828800" y="1940341"/>
            <a:ext cx="4267200" cy="3724275"/>
          </a:xfrm>
          <a:prstGeom prst="rect">
            <a:avLst/>
          </a:prstGeom>
        </p:spPr>
      </p:pic>
      <p:pic>
        <p:nvPicPr>
          <p:cNvPr id="10" name="Content Placeholder 3">
            <a:extLst>
              <a:ext uri="{FF2B5EF4-FFF2-40B4-BE49-F238E27FC236}">
                <a16:creationId xmlns:a16="http://schemas.microsoft.com/office/drawing/2014/main" id="{848A39CD-9D31-69A3-7770-95E4D48C290D}"/>
              </a:ext>
            </a:extLst>
          </p:cNvPr>
          <p:cNvPicPr>
            <a:picLocks noChangeAspect="1"/>
          </p:cNvPicPr>
          <p:nvPr/>
        </p:nvPicPr>
        <p:blipFill>
          <a:blip r:embed="rId3"/>
          <a:stretch>
            <a:fillRect/>
          </a:stretch>
        </p:blipFill>
        <p:spPr>
          <a:xfrm>
            <a:off x="6735962" y="2331770"/>
            <a:ext cx="4519474" cy="2941416"/>
          </a:xfrm>
          <a:prstGeom prst="rect">
            <a:avLst/>
          </a:prstGeom>
        </p:spPr>
      </p:pic>
    </p:spTree>
    <p:extLst>
      <p:ext uri="{BB962C8B-B14F-4D97-AF65-F5344CB8AC3E}">
        <p14:creationId xmlns:p14="http://schemas.microsoft.com/office/powerpoint/2010/main" val="3378899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B401E-D2FE-A8DE-885F-8AA38DC48B72}"/>
              </a:ext>
            </a:extLst>
          </p:cNvPr>
          <p:cNvSpPr>
            <a:spLocks noGrp="1"/>
          </p:cNvSpPr>
          <p:nvPr>
            <p:ph type="title"/>
          </p:nvPr>
        </p:nvSpPr>
        <p:spPr>
          <a:xfrm>
            <a:off x="838200" y="347371"/>
            <a:ext cx="3453882" cy="4668512"/>
          </a:xfrm>
        </p:spPr>
        <p:txBody>
          <a:bodyPr>
            <a:normAutofit/>
          </a:bodyPr>
          <a:lstStyle/>
          <a:p>
            <a:r>
              <a:rPr lang="en-US" sz="2000" b="1" dirty="0">
                <a:effectLst/>
                <a:latin typeface="Calibri" panose="020F0502020204030204" pitchFamily="34" charset="0"/>
                <a:ea typeface="Calibri" panose="020F0502020204030204" pitchFamily="34" charset="0"/>
                <a:cs typeface="Times New Roman" panose="02020603050405020304" pitchFamily="18" charset="0"/>
              </a:rPr>
              <a:t>Cost of childcare across different States</a:t>
            </a:r>
            <a:br>
              <a:rPr lang="en-US" sz="2000" b="1" dirty="0">
                <a:effectLst/>
                <a:latin typeface="Calibri" panose="020F0502020204030204" pitchFamily="34" charset="0"/>
                <a:ea typeface="Calibri" panose="020F0502020204030204" pitchFamily="34" charset="0"/>
                <a:cs typeface="Times New Roman" panose="02020603050405020304" pitchFamily="18" charset="0"/>
              </a:rPr>
            </a:b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Attached Visualization shows the cost comparison between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MCInfant</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MCToddler</a:t>
            </a:r>
            <a:r>
              <a:rPr lang="en-US" sz="16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MCPreescholl</a:t>
            </a:r>
            <a:r>
              <a:rPr lang="en-US" sz="1600" dirty="0">
                <a:effectLst/>
                <a:latin typeface="Calibri" panose="020F0502020204030204" pitchFamily="34" charset="0"/>
                <a:ea typeface="Calibri" panose="020F0502020204030204" pitchFamily="34" charset="0"/>
                <a:cs typeface="Times New Roman" panose="02020603050405020304" pitchFamily="18" charset="0"/>
              </a:rPr>
              <a:t> comparison across different states. Most of the states have infant childcare cost significantly high compared to Toddler and preschool with some exception where the infant and toddler is almost aligned.</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latin typeface="Berlin Sans FB" panose="020E0602020502020306" pitchFamily="34" charset="0"/>
            </a:endParaRPr>
          </a:p>
        </p:txBody>
      </p:sp>
      <p:pic>
        <p:nvPicPr>
          <p:cNvPr id="8" name="Content Placeholder 7">
            <a:extLst>
              <a:ext uri="{FF2B5EF4-FFF2-40B4-BE49-F238E27FC236}">
                <a16:creationId xmlns:a16="http://schemas.microsoft.com/office/drawing/2014/main" id="{B6A026F2-1F9F-304A-C0D5-1608630B9095}"/>
              </a:ext>
            </a:extLst>
          </p:cNvPr>
          <p:cNvPicPr>
            <a:picLocks noGrp="1" noChangeAspect="1"/>
          </p:cNvPicPr>
          <p:nvPr>
            <p:ph idx="1"/>
          </p:nvPr>
        </p:nvPicPr>
        <p:blipFill>
          <a:blip r:embed="rId2"/>
          <a:stretch>
            <a:fillRect/>
          </a:stretch>
        </p:blipFill>
        <p:spPr>
          <a:xfrm>
            <a:off x="4898519" y="1094744"/>
            <a:ext cx="6686839" cy="4668512"/>
          </a:xfrm>
        </p:spPr>
      </p:pic>
    </p:spTree>
    <p:extLst>
      <p:ext uri="{BB962C8B-B14F-4D97-AF65-F5344CB8AC3E}">
        <p14:creationId xmlns:p14="http://schemas.microsoft.com/office/powerpoint/2010/main" val="1087902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865F-C5C8-08DD-456F-F88F0064E152}"/>
              </a:ext>
            </a:extLst>
          </p:cNvPr>
          <p:cNvSpPr>
            <a:spLocks noGrp="1"/>
          </p:cNvSpPr>
          <p:nvPr>
            <p:ph type="title"/>
          </p:nvPr>
        </p:nvSpPr>
        <p:spPr>
          <a:xfrm>
            <a:off x="750707" y="1391801"/>
            <a:ext cx="4101730" cy="4365964"/>
          </a:xfrm>
        </p:spPr>
        <p:txBody>
          <a:bodyPr>
            <a:normAutofit/>
          </a:bodyPr>
          <a:lstStyle/>
          <a:p>
            <a:r>
              <a:rPr lang="en-US" sz="2000" b="1" dirty="0">
                <a:latin typeface="Calibri" panose="020F0502020204030204" pitchFamily="34" charset="0"/>
                <a:cs typeface="Times New Roman" panose="02020603050405020304" pitchFamily="18" charset="0"/>
              </a:rPr>
              <a:t>Household income for 2018 comparison across state.</a:t>
            </a:r>
            <a:br>
              <a:rPr lang="en-US" sz="4400" b="1"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latin typeface="Calibri" panose="020F0502020204030204" pitchFamily="34" charset="0"/>
                <a:cs typeface="Times New Roman" panose="02020603050405020304" pitchFamily="18" charset="0"/>
              </a:rPr>
              <a:t>Household income comparison for 2018 based the below attributes.</a:t>
            </a:r>
            <a:br>
              <a:rPr lang="en-US" sz="1600" dirty="0">
                <a:latin typeface="Calibri" panose="020F0502020204030204" pitchFamily="34" charset="0"/>
                <a:cs typeface="Times New Roman" panose="02020603050405020304" pitchFamily="18" charset="0"/>
              </a:rPr>
            </a:br>
            <a:br>
              <a:rPr lang="en-US" sz="1600" dirty="0">
                <a:latin typeface="Calibri" panose="020F0502020204030204" pitchFamily="34" charset="0"/>
                <a:cs typeface="Times New Roman" panose="02020603050405020304" pitchFamily="18" charset="0"/>
              </a:rPr>
            </a:br>
            <a:r>
              <a:rPr lang="en-US" sz="1600" b="1" dirty="0">
                <a:latin typeface="Calibri" panose="020F0502020204030204" pitchFamily="34" charset="0"/>
                <a:cs typeface="Times New Roman" panose="02020603050405020304" pitchFamily="18" charset="0"/>
              </a:rPr>
              <a:t>MHI_2018 : </a:t>
            </a:r>
            <a:r>
              <a:rPr lang="en-US" sz="1600" dirty="0">
                <a:latin typeface="Calibri" panose="020F0502020204030204" pitchFamily="34" charset="0"/>
                <a:cs typeface="Times New Roman" panose="02020603050405020304" pitchFamily="18" charset="0"/>
              </a:rPr>
              <a:t>Median household income expressed in 2018 dollars.</a:t>
            </a:r>
            <a:br>
              <a:rPr lang="en-US" sz="1600" dirty="0">
                <a:latin typeface="Calibri" panose="020F0502020204030204" pitchFamily="34" charset="0"/>
                <a:cs typeface="Times New Roman" panose="02020603050405020304" pitchFamily="18" charset="0"/>
              </a:rPr>
            </a:br>
            <a:br>
              <a:rPr lang="en-US" sz="1600" dirty="0">
                <a:latin typeface="Calibri" panose="020F0502020204030204" pitchFamily="34" charset="0"/>
                <a:cs typeface="Times New Roman" panose="02020603050405020304" pitchFamily="18" charset="0"/>
              </a:rPr>
            </a:br>
            <a:r>
              <a:rPr lang="en-US" sz="1600" b="1" dirty="0">
                <a:latin typeface="Calibri" panose="020F0502020204030204" pitchFamily="34" charset="0"/>
                <a:cs typeface="Times New Roman" panose="02020603050405020304" pitchFamily="18" charset="0"/>
              </a:rPr>
              <a:t>FME_2018 </a:t>
            </a:r>
            <a:r>
              <a:rPr lang="en-US" sz="1600" dirty="0">
                <a:latin typeface="Calibri" panose="020F0502020204030204" pitchFamily="34" charset="0"/>
                <a:cs typeface="Times New Roman" panose="02020603050405020304" pitchFamily="18" charset="0"/>
              </a:rPr>
              <a:t>: Median earnings for females expressed in 2018 dollars for the population aged 16 years old or older.</a:t>
            </a:r>
            <a:br>
              <a:rPr lang="en-US" sz="1600" dirty="0">
                <a:latin typeface="Calibri" panose="020F0502020204030204" pitchFamily="34" charset="0"/>
                <a:cs typeface="Times New Roman" panose="02020603050405020304" pitchFamily="18" charset="0"/>
              </a:rPr>
            </a:br>
            <a:br>
              <a:rPr lang="en-US" sz="1600" b="1" dirty="0">
                <a:latin typeface="Calibri" panose="020F0502020204030204" pitchFamily="34" charset="0"/>
                <a:cs typeface="Times New Roman" panose="02020603050405020304" pitchFamily="18" charset="0"/>
              </a:rPr>
            </a:br>
            <a:r>
              <a:rPr lang="en-US" sz="1600" b="1" dirty="0">
                <a:latin typeface="Calibri" panose="020F0502020204030204" pitchFamily="34" charset="0"/>
                <a:cs typeface="Times New Roman" panose="02020603050405020304" pitchFamily="18" charset="0"/>
              </a:rPr>
              <a:t>MME_2018 </a:t>
            </a:r>
            <a:r>
              <a:rPr lang="en-US" sz="1600" dirty="0">
                <a:latin typeface="Calibri" panose="020F0502020204030204" pitchFamily="34" charset="0"/>
                <a:cs typeface="Times New Roman" panose="02020603050405020304" pitchFamily="18" charset="0"/>
              </a:rPr>
              <a:t>: Median earnings for males expressed in 2018 dollars for the population aged 16 years old or older.</a:t>
            </a:r>
          </a:p>
        </p:txBody>
      </p:sp>
      <p:pic>
        <p:nvPicPr>
          <p:cNvPr id="5" name="Content Placeholder 4">
            <a:extLst>
              <a:ext uri="{FF2B5EF4-FFF2-40B4-BE49-F238E27FC236}">
                <a16:creationId xmlns:a16="http://schemas.microsoft.com/office/drawing/2014/main" id="{BF0205A4-31FC-1A58-1F55-6A090FC24C90}"/>
              </a:ext>
            </a:extLst>
          </p:cNvPr>
          <p:cNvPicPr>
            <a:picLocks noGrp="1" noChangeAspect="1"/>
          </p:cNvPicPr>
          <p:nvPr>
            <p:ph idx="1"/>
          </p:nvPr>
        </p:nvPicPr>
        <p:blipFill>
          <a:blip r:embed="rId2"/>
          <a:stretch>
            <a:fillRect/>
          </a:stretch>
        </p:blipFill>
        <p:spPr>
          <a:xfrm>
            <a:off x="5408491" y="1562099"/>
            <a:ext cx="5809840" cy="2993085"/>
          </a:xfrm>
        </p:spPr>
      </p:pic>
    </p:spTree>
    <p:extLst>
      <p:ext uri="{BB962C8B-B14F-4D97-AF65-F5344CB8AC3E}">
        <p14:creationId xmlns:p14="http://schemas.microsoft.com/office/powerpoint/2010/main" val="49642599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BD169DD-A9A0-D95F-B24D-661797228F04}"/>
              </a:ext>
            </a:extLst>
          </p:cNvPr>
          <p:cNvSpPr>
            <a:spLocks noGrp="1" noChangeArrowheads="1"/>
          </p:cNvSpPr>
          <p:nvPr>
            <p:ph type="title"/>
          </p:nvPr>
        </p:nvSpPr>
        <p:spPr bwMode="auto">
          <a:xfrm>
            <a:off x="699781" y="1325494"/>
            <a:ext cx="3352060" cy="2246769"/>
          </a:xfrm>
          <a:prstGeom prst="rect">
            <a:avLst/>
          </a:prstGeom>
          <a:solidFill>
            <a:srgbClr val="F8F4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Calibri" panose="020F0502020204030204" pitchFamily="34" charset="0"/>
                <a:cs typeface="Times New Roman" panose="02020603050405020304" pitchFamily="18" charset="0"/>
              </a:rPr>
              <a:t>Distribution of Maiden Household Income across state.</a:t>
            </a:r>
            <a:br>
              <a:rPr lang="en-US" altLang="en-US" sz="2000" b="1" dirty="0">
                <a:latin typeface="Calibri" panose="020F0502020204030204" pitchFamily="34" charset="0"/>
                <a:cs typeface="Times New Roman" panose="02020603050405020304" pitchFamily="18" charset="0"/>
              </a:rPr>
            </a:br>
            <a:br>
              <a:rPr lang="en-US" altLang="en-US" sz="2000" b="1" dirty="0">
                <a:latin typeface="Calibri" panose="020F0502020204030204" pitchFamily="34" charset="0"/>
                <a:cs typeface="Times New Roman" panose="02020603050405020304" pitchFamily="18" charset="0"/>
              </a:rPr>
            </a:br>
            <a:r>
              <a:rPr kumimoji="0" lang="en-US" altLang="en-US" sz="1600" b="0" i="0" u="none" strike="noStrike" cap="none" normalizeH="0" baseline="0" dirty="0">
                <a:ln>
                  <a:noFill/>
                </a:ln>
                <a:solidFill>
                  <a:srgbClr val="282523"/>
                </a:solidFill>
                <a:effectLst/>
                <a:latin typeface="Ginto"/>
              </a:rPr>
              <a:t>Attached pie chart shows the Monthly household income in 2018 across different states in United states based on the nationaldatabaseofchildcare.xlsx data.</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3B9F70A-B4DA-CE2B-453C-C1D2D9667A47}"/>
              </a:ext>
            </a:extLst>
          </p:cNvPr>
          <p:cNvPicPr>
            <a:picLocks noChangeAspect="1"/>
          </p:cNvPicPr>
          <p:nvPr/>
        </p:nvPicPr>
        <p:blipFill>
          <a:blip r:embed="rId2"/>
          <a:stretch>
            <a:fillRect/>
          </a:stretch>
        </p:blipFill>
        <p:spPr>
          <a:xfrm>
            <a:off x="4416717" y="907684"/>
            <a:ext cx="7075502" cy="4534505"/>
          </a:xfrm>
          <a:prstGeom prst="rect">
            <a:avLst/>
          </a:prstGeom>
        </p:spPr>
      </p:pic>
    </p:spTree>
    <p:extLst>
      <p:ext uri="{BB962C8B-B14F-4D97-AF65-F5344CB8AC3E}">
        <p14:creationId xmlns:p14="http://schemas.microsoft.com/office/powerpoint/2010/main" val="169839781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8D237564-E795-38B8-D262-F3EC159593ED}"/>
              </a:ext>
            </a:extLst>
          </p:cNvPr>
          <p:cNvSpPr>
            <a:spLocks noGrp="1" noChangeArrowheads="1"/>
          </p:cNvSpPr>
          <p:nvPr>
            <p:ph type="title"/>
          </p:nvPr>
        </p:nvSpPr>
        <p:spPr bwMode="auto">
          <a:xfrm>
            <a:off x="483093" y="1301834"/>
            <a:ext cx="4932286"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latin typeface="Calibri" panose="020F0502020204030204" pitchFamily="34" charset="0"/>
                <a:cs typeface="Times New Roman" panose="02020603050405020304" pitchFamily="18" charset="0"/>
              </a:rPr>
              <a:t>Workforce participation rates by gender and age group</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altLang="en-US" sz="1600" dirty="0">
                <a:solidFill>
                  <a:srgbClr val="282523"/>
                </a:solidFill>
                <a:latin typeface="Ginto"/>
              </a:rPr>
              <a:t>Attached chart illustrates how different gender</a:t>
            </a:r>
            <a:br>
              <a:rPr lang="en-US" altLang="en-US" sz="1600" dirty="0">
                <a:solidFill>
                  <a:srgbClr val="282523"/>
                </a:solidFill>
                <a:latin typeface="Ginto"/>
              </a:rPr>
            </a:br>
            <a:r>
              <a:rPr lang="en-US" altLang="en-US" sz="1600" dirty="0">
                <a:solidFill>
                  <a:srgbClr val="282523"/>
                </a:solidFill>
                <a:latin typeface="Ginto"/>
              </a:rPr>
              <a:t>and age groups contribute to the workforce</a:t>
            </a:r>
            <a:br>
              <a:rPr lang="en-US" altLang="en-US" sz="1600" dirty="0">
                <a:solidFill>
                  <a:srgbClr val="282523"/>
                </a:solidFill>
                <a:latin typeface="Ginto"/>
              </a:rPr>
            </a:br>
            <a:r>
              <a:rPr lang="en-US" altLang="en-US" sz="1600" dirty="0">
                <a:solidFill>
                  <a:srgbClr val="282523"/>
                </a:solidFill>
                <a:latin typeface="Ginto"/>
              </a:rPr>
              <a:t>participation in various states or counties. </a:t>
            </a:r>
            <a:br>
              <a:rPr lang="en-US" altLang="en-US" sz="1600" dirty="0">
                <a:solidFill>
                  <a:srgbClr val="282523"/>
                </a:solidFill>
                <a:latin typeface="Ginto"/>
              </a:rPr>
            </a:br>
            <a:r>
              <a:rPr lang="en-US" altLang="en-US" sz="1600" dirty="0">
                <a:solidFill>
                  <a:srgbClr val="282523"/>
                </a:solidFill>
                <a:latin typeface="Ginto"/>
              </a:rPr>
              <a:t>For instance, you can observe the distribution </a:t>
            </a:r>
            <a:br>
              <a:rPr lang="en-US" altLang="en-US" sz="1600" dirty="0">
                <a:solidFill>
                  <a:srgbClr val="282523"/>
                </a:solidFill>
                <a:latin typeface="Ginto"/>
              </a:rPr>
            </a:br>
            <a:r>
              <a:rPr lang="en-US" altLang="en-US" sz="1600" dirty="0">
                <a:solidFill>
                  <a:srgbClr val="282523"/>
                </a:solidFill>
                <a:latin typeface="Ginto"/>
              </a:rPr>
              <a:t>of female labor force participation rates </a:t>
            </a:r>
            <a:br>
              <a:rPr lang="en-US" altLang="en-US" sz="1600" dirty="0">
                <a:solidFill>
                  <a:srgbClr val="282523"/>
                </a:solidFill>
                <a:latin typeface="Ginto"/>
              </a:rPr>
            </a:br>
            <a:r>
              <a:rPr lang="en-US" altLang="en-US" sz="1600" dirty="0">
                <a:solidFill>
                  <a:srgbClr val="282523"/>
                </a:solidFill>
                <a:latin typeface="Ginto"/>
              </a:rPr>
              <a:t>for different age groups (Under 6, 6 to 17, and 20 to 64)</a:t>
            </a:r>
            <a:br>
              <a:rPr lang="en-US" altLang="en-US" sz="1600" dirty="0">
                <a:solidFill>
                  <a:srgbClr val="282523"/>
                </a:solidFill>
                <a:latin typeface="Ginto"/>
              </a:rPr>
            </a:br>
            <a:r>
              <a:rPr lang="en-US" altLang="en-US" sz="1600" dirty="0">
                <a:solidFill>
                  <a:srgbClr val="282523"/>
                </a:solidFill>
                <a:latin typeface="Ginto"/>
              </a:rPr>
              <a:t>stacked over male labor force participation rates. </a:t>
            </a:r>
            <a:br>
              <a:rPr lang="en-US" altLang="en-US" sz="1600" dirty="0">
                <a:solidFill>
                  <a:srgbClr val="282523"/>
                </a:solidFill>
                <a:latin typeface="Ginto"/>
              </a:rPr>
            </a:br>
            <a:r>
              <a:rPr lang="en-US" altLang="en-US" sz="1600" dirty="0">
                <a:solidFill>
                  <a:srgbClr val="282523"/>
                </a:solidFill>
                <a:latin typeface="Ginto"/>
              </a:rPr>
              <a:t>This provides a comparative view of workforce engagement across different demographics, aiding in the </a:t>
            </a:r>
            <a:br>
              <a:rPr lang="en-US" altLang="en-US" sz="1600" dirty="0">
                <a:solidFill>
                  <a:srgbClr val="282523"/>
                </a:solidFill>
                <a:latin typeface="Ginto"/>
              </a:rPr>
            </a:br>
            <a:r>
              <a:rPr lang="en-US" altLang="en-US" sz="1600" dirty="0">
                <a:solidFill>
                  <a:srgbClr val="282523"/>
                </a:solidFill>
                <a:latin typeface="Ginto"/>
              </a:rPr>
              <a:t>analysis of labor trends and policy-making.</a:t>
            </a:r>
          </a:p>
        </p:txBody>
      </p:sp>
      <p:pic>
        <p:nvPicPr>
          <p:cNvPr id="5" name="Content Placeholder 4">
            <a:extLst>
              <a:ext uri="{FF2B5EF4-FFF2-40B4-BE49-F238E27FC236}">
                <a16:creationId xmlns:a16="http://schemas.microsoft.com/office/drawing/2014/main" id="{DFCAC490-30CE-6CF2-B097-915BD7773DC8}"/>
              </a:ext>
            </a:extLst>
          </p:cNvPr>
          <p:cNvPicPr>
            <a:picLocks noGrp="1" noChangeAspect="1"/>
          </p:cNvPicPr>
          <p:nvPr>
            <p:ph idx="1"/>
          </p:nvPr>
        </p:nvPicPr>
        <p:blipFill>
          <a:blip r:embed="rId2"/>
          <a:stretch>
            <a:fillRect/>
          </a:stretch>
        </p:blipFill>
        <p:spPr>
          <a:xfrm>
            <a:off x="5282214" y="1646042"/>
            <a:ext cx="6762704" cy="4351338"/>
          </a:xfrm>
        </p:spPr>
      </p:pic>
    </p:spTree>
    <p:extLst>
      <p:ext uri="{BB962C8B-B14F-4D97-AF65-F5344CB8AC3E}">
        <p14:creationId xmlns:p14="http://schemas.microsoft.com/office/powerpoint/2010/main" val="334143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AC48-4684-03B8-2ECD-2A32C8E4DFC7}"/>
              </a:ext>
            </a:extLst>
          </p:cNvPr>
          <p:cNvSpPr>
            <a:spLocks noGrp="1"/>
          </p:cNvSpPr>
          <p:nvPr>
            <p:ph type="title"/>
          </p:nvPr>
        </p:nvSpPr>
        <p:spPr>
          <a:xfrm>
            <a:off x="710214" y="365126"/>
            <a:ext cx="10643586" cy="567030"/>
          </a:xfrm>
        </p:spPr>
        <p:txBody>
          <a:bodyPr>
            <a:normAutofit/>
          </a:bodyPr>
          <a:lstStyle/>
          <a:p>
            <a:r>
              <a:rPr lang="en-US" sz="2000" b="1" dirty="0">
                <a:effectLst/>
                <a:latin typeface="Calibri" panose="020F0502020204030204" pitchFamily="34" charset="0"/>
                <a:ea typeface="Calibri" panose="020F0502020204030204" pitchFamily="34" charset="0"/>
                <a:cs typeface="Times New Roman" panose="02020603050405020304" pitchFamily="18" charset="0"/>
              </a:rPr>
              <a:t>Economic Benefits of Affordable Childcare</a:t>
            </a:r>
            <a:endParaRPr lang="en-US" sz="2000" b="1" dirty="0"/>
          </a:p>
        </p:txBody>
      </p:sp>
      <p:sp>
        <p:nvSpPr>
          <p:cNvPr id="6" name="Rectangle 3">
            <a:extLst>
              <a:ext uri="{FF2B5EF4-FFF2-40B4-BE49-F238E27FC236}">
                <a16:creationId xmlns:a16="http://schemas.microsoft.com/office/drawing/2014/main" id="{B741402B-9543-3C3F-A460-42259830D121}"/>
              </a:ext>
            </a:extLst>
          </p:cNvPr>
          <p:cNvSpPr>
            <a:spLocks noGrp="1" noChangeArrowheads="1"/>
          </p:cNvSpPr>
          <p:nvPr>
            <p:ph idx="1"/>
          </p:nvPr>
        </p:nvSpPr>
        <p:spPr bwMode="auto">
          <a:xfrm flipH="1">
            <a:off x="1119387" y="1321365"/>
            <a:ext cx="9825240" cy="4040080"/>
          </a:xfrm>
          <a:prstGeom prst="rect">
            <a:avLst/>
          </a:prstGeom>
          <a:solidFill>
            <a:srgbClr val="F8F4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Calibri" panose="020F0502020204030204" pitchFamily="34" charset="0"/>
              <a:ea typeface="+mj-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600" b="1" dirty="0">
                <a:latin typeface="Calibri" panose="020F0502020204030204" pitchFamily="34" charset="0"/>
                <a:ea typeface="+mj-ea"/>
                <a:cs typeface="Times New Roman" panose="02020603050405020304" pitchFamily="18" charset="0"/>
              </a:rPr>
              <a:t>Boosts Workforce Participation: </a:t>
            </a:r>
            <a:r>
              <a:rPr lang="en-US" altLang="en-US" sz="1600" dirty="0">
                <a:latin typeface="Calibri" panose="020F0502020204030204" pitchFamily="34" charset="0"/>
                <a:ea typeface="+mj-ea"/>
                <a:cs typeface="Times New Roman" panose="02020603050405020304" pitchFamily="18" charset="0"/>
              </a:rPr>
              <a:t>Affordable childcare increases maternal employment, contributing to higher </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Calibri" panose="020F0502020204030204" pitchFamily="34" charset="0"/>
                <a:ea typeface="+mj-ea"/>
                <a:cs typeface="Times New Roman" panose="02020603050405020304" pitchFamily="18" charset="0"/>
              </a:rPr>
              <a:t>household incomes and economic growth.</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latin typeface="Calibri" panose="020F0502020204030204" pitchFamily="34" charset="0"/>
              <a:ea typeface="+mj-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600" b="1" dirty="0">
                <a:latin typeface="Calibri" panose="020F0502020204030204" pitchFamily="34" charset="0"/>
                <a:ea typeface="+mj-ea"/>
                <a:cs typeface="Times New Roman" panose="02020603050405020304" pitchFamily="18" charset="0"/>
              </a:rPr>
              <a:t>Enhances Productivity: </a:t>
            </a:r>
            <a:r>
              <a:rPr lang="en-US" altLang="en-US" sz="1600" dirty="0">
                <a:latin typeface="Calibri" panose="020F0502020204030204" pitchFamily="34" charset="0"/>
                <a:ea typeface="+mj-ea"/>
                <a:cs typeface="Times New Roman" panose="02020603050405020304" pitchFamily="18" charset="0"/>
              </a:rPr>
              <a:t>Access to affordable childcare reduces absenteeism at work, boosting overall productivity and economic stability.</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latin typeface="Calibri" panose="020F0502020204030204" pitchFamily="34" charset="0"/>
              <a:ea typeface="+mj-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600" b="1" dirty="0">
                <a:latin typeface="Calibri" panose="020F0502020204030204" pitchFamily="34" charset="0"/>
                <a:ea typeface="+mj-ea"/>
                <a:cs typeface="Times New Roman" panose="02020603050405020304" pitchFamily="18" charset="0"/>
              </a:rPr>
              <a:t>Supports Early Education: </a:t>
            </a:r>
            <a:r>
              <a:rPr lang="en-US" altLang="en-US" sz="1600" dirty="0">
                <a:latin typeface="Calibri" panose="020F0502020204030204" pitchFamily="34" charset="0"/>
                <a:ea typeface="+mj-ea"/>
                <a:cs typeface="Times New Roman" panose="02020603050405020304" pitchFamily="18" charset="0"/>
              </a:rPr>
              <a:t>Investment in affordable childcare ensures children receive early education, fostering a </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Calibri" panose="020F0502020204030204" pitchFamily="34" charset="0"/>
                <a:ea typeface="+mj-ea"/>
                <a:cs typeface="Times New Roman" panose="02020603050405020304" pitchFamily="18" charset="0"/>
              </a:rPr>
              <a:t>more skilled future workforce.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l"/>
            <a:r>
              <a:rPr lang="en-US" sz="1200" b="1" i="0" dirty="0">
                <a:solidFill>
                  <a:srgbClr val="282523"/>
                </a:solidFill>
                <a:effectLst/>
                <a:highlight>
                  <a:srgbClr val="F8F4F2"/>
                </a:highlight>
                <a:latin typeface="Ginto"/>
              </a:rPr>
              <a:t>References:</a:t>
            </a:r>
          </a:p>
          <a:p>
            <a:pPr algn="l">
              <a:buFont typeface="Arial" panose="020B0604020202020204" pitchFamily="34" charset="0"/>
              <a:buChar char="•"/>
            </a:pPr>
            <a:r>
              <a:rPr lang="en-US" sz="1200" b="1" i="0" dirty="0">
                <a:solidFill>
                  <a:srgbClr val="282523"/>
                </a:solidFill>
                <a:effectLst/>
                <a:highlight>
                  <a:srgbClr val="F8F4F2"/>
                </a:highlight>
                <a:latin typeface="Ginto"/>
                <a:hlinkClick r:id="rId2"/>
              </a:rPr>
              <a:t>Growing the Economy Through Affordable Child Care - Center for American Progress</a:t>
            </a:r>
            <a:endParaRPr lang="en-US" sz="1200" b="0" i="0" dirty="0">
              <a:solidFill>
                <a:srgbClr val="282523"/>
              </a:solidFill>
              <a:effectLst/>
              <a:highlight>
                <a:srgbClr val="F8F4F2"/>
              </a:highlight>
              <a:latin typeface="Ginto"/>
            </a:endParaRPr>
          </a:p>
          <a:p>
            <a:pPr algn="l">
              <a:buFont typeface="Arial" panose="020B0604020202020204" pitchFamily="34" charset="0"/>
              <a:buChar char="•"/>
            </a:pPr>
            <a:r>
              <a:rPr lang="en-US" sz="1200" b="1" i="0" dirty="0">
                <a:solidFill>
                  <a:srgbClr val="282523"/>
                </a:solidFill>
                <a:effectLst/>
                <a:highlight>
                  <a:srgbClr val="F8F4F2"/>
                </a:highlight>
                <a:latin typeface="Ginto"/>
                <a:hlinkClick r:id="rId3"/>
              </a:rPr>
              <a:t>Seven Facts About the Economics of Child Care | CEA - The White House</a:t>
            </a:r>
            <a:endParaRPr lang="en-US" sz="1200" b="0" i="0" dirty="0">
              <a:solidFill>
                <a:srgbClr val="282523"/>
              </a:solidFill>
              <a:effectLst/>
              <a:highlight>
                <a:srgbClr val="F8F4F2"/>
              </a:highlight>
              <a:latin typeface="Ginto"/>
            </a:endParaRPr>
          </a:p>
          <a:p>
            <a:pPr algn="l">
              <a:buFont typeface="Arial" panose="020B0604020202020204" pitchFamily="34" charset="0"/>
              <a:buChar char="•"/>
            </a:pPr>
            <a:r>
              <a:rPr lang="en-US" sz="1200" b="1" i="0" dirty="0">
                <a:solidFill>
                  <a:srgbClr val="282523"/>
                </a:solidFill>
                <a:effectLst/>
                <a:highlight>
                  <a:srgbClr val="F8F4F2"/>
                </a:highlight>
                <a:latin typeface="Ginto"/>
                <a:hlinkClick r:id="rId4"/>
              </a:rPr>
              <a:t>How Affordable Child Care Leads to Global Economic Impact | Bill &amp; Melinda Gates Foundation</a:t>
            </a:r>
            <a:endParaRPr lang="en-US" sz="1200" b="0" i="0" dirty="0">
              <a:solidFill>
                <a:srgbClr val="282523"/>
              </a:solidFill>
              <a:effectLst/>
              <a:highlight>
                <a:srgbClr val="F8F4F2"/>
              </a:highlight>
              <a:latin typeface="Gin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516467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A65B-1081-AF76-67BE-358B8CA4F26A}"/>
              </a:ext>
            </a:extLst>
          </p:cNvPr>
          <p:cNvSpPr>
            <a:spLocks noGrp="1"/>
          </p:cNvSpPr>
          <p:nvPr>
            <p:ph type="title"/>
          </p:nvPr>
        </p:nvSpPr>
        <p:spPr/>
        <p:txBody>
          <a:bodyPr>
            <a:normAutofit/>
          </a:bodyPr>
          <a:lstStyle/>
          <a:p>
            <a:r>
              <a:rPr lang="en-US" sz="2000" b="1" dirty="0">
                <a:effectLst/>
                <a:latin typeface="Calibri" panose="020F0502020204030204" pitchFamily="34" charset="0"/>
                <a:ea typeface="Calibri" panose="020F0502020204030204" pitchFamily="34" charset="0"/>
                <a:cs typeface="Times New Roman" panose="02020603050405020304" pitchFamily="18" charset="0"/>
              </a:rPr>
              <a:t>Real Stories, Real Impact</a:t>
            </a:r>
            <a:endParaRPr lang="en-US" sz="2000" b="1" dirty="0"/>
          </a:p>
        </p:txBody>
      </p:sp>
      <p:sp>
        <p:nvSpPr>
          <p:cNvPr id="4" name="Rectangle 1">
            <a:extLst>
              <a:ext uri="{FF2B5EF4-FFF2-40B4-BE49-F238E27FC236}">
                <a16:creationId xmlns:a16="http://schemas.microsoft.com/office/drawing/2014/main" id="{5D1EB0AE-5EE0-7A1B-A49D-F6369FDA9DE6}"/>
              </a:ext>
            </a:extLst>
          </p:cNvPr>
          <p:cNvSpPr>
            <a:spLocks noGrp="1" noChangeArrowheads="1"/>
          </p:cNvSpPr>
          <p:nvPr>
            <p:ph idx="1"/>
          </p:nvPr>
        </p:nvSpPr>
        <p:spPr bwMode="auto">
          <a:xfrm>
            <a:off x="687388" y="1405128"/>
            <a:ext cx="11368363" cy="2616101"/>
          </a:xfrm>
          <a:prstGeom prst="rect">
            <a:avLst/>
          </a:prstGeom>
          <a:solidFill>
            <a:srgbClr val="F8F4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rgbClr val="282523"/>
                </a:solidFill>
                <a:effectLst/>
                <a:latin typeface="Ginto"/>
              </a:rPr>
              <a:t>What’s The Real Cost Of Child Care In America?</a:t>
            </a:r>
            <a:r>
              <a:rPr kumimoji="0" lang="en-US" altLang="en-US" sz="1600" b="0" i="0" u="none" strike="noStrike" cap="none" normalizeH="0" baseline="0" dirty="0">
                <a:ln>
                  <a:noFill/>
                </a:ln>
                <a:solidFill>
                  <a:srgbClr val="282523"/>
                </a:solidFill>
                <a:effectLst/>
                <a:latin typeface="Ginto"/>
              </a:rPr>
              <a:t> - This video discusses the high cost of childcare across the country and the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rgbClr val="282523"/>
                </a:solidFill>
                <a:effectLst/>
                <a:latin typeface="Ginto"/>
              </a:rPr>
              <a:t>struggles of both parents and childcare providers. </a:t>
            </a:r>
            <a:r>
              <a:rPr kumimoji="0" lang="en-US" altLang="en-US" sz="1600" b="1" i="0" u="none" strike="noStrike" cap="none" normalizeH="0" baseline="0" dirty="0">
                <a:ln>
                  <a:noFill/>
                </a:ln>
                <a:solidFill>
                  <a:srgbClr val="282523"/>
                </a:solidFill>
                <a:effectLst/>
                <a:latin typeface="Ginto"/>
                <a:hlinkClick r:id="rId2"/>
              </a:rPr>
              <a:t>Watch here</a:t>
            </a:r>
            <a:r>
              <a:rPr kumimoji="0" lang="en-US" altLang="en-US" sz="1600" b="0" i="0" u="none" strike="noStrike" cap="none" normalizeH="0" baseline="0" dirty="0">
                <a:ln>
                  <a:noFill/>
                </a:ln>
                <a:solidFill>
                  <a:srgbClr val="282523"/>
                </a:solidFill>
                <a:effectLst/>
                <a:latin typeface="Ginto"/>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rgbClr val="282523"/>
              </a:solidFill>
              <a:effectLst/>
              <a:latin typeface="Ginto"/>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rgbClr val="282523"/>
                </a:solidFill>
                <a:effectLst/>
                <a:latin typeface="Ginto"/>
              </a:rPr>
              <a:t>Why Does Child Care Cost So Much Yet Providers Make So Little?</a:t>
            </a:r>
            <a:r>
              <a:rPr kumimoji="0" lang="en-US" altLang="en-US" sz="1600" b="0" i="0" u="none" strike="noStrike" cap="none" normalizeH="0" baseline="0" dirty="0">
                <a:ln>
                  <a:noFill/>
                </a:ln>
                <a:solidFill>
                  <a:srgbClr val="282523"/>
                </a:solidFill>
                <a:effectLst/>
                <a:latin typeface="Ginto"/>
              </a:rPr>
              <a:t> - This video explores the disparity between the high cost of childcare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rgbClr val="282523"/>
                </a:solidFill>
                <a:effectLst/>
                <a:latin typeface="Ginto"/>
              </a:rPr>
              <a:t>and the low wages of early childhood educators. </a:t>
            </a:r>
            <a:r>
              <a:rPr kumimoji="0" lang="en-US" altLang="en-US" sz="1600" b="1" i="0" u="none" strike="noStrike" cap="none" normalizeH="0" baseline="0" dirty="0">
                <a:ln>
                  <a:noFill/>
                </a:ln>
                <a:solidFill>
                  <a:srgbClr val="282523"/>
                </a:solidFill>
                <a:effectLst/>
                <a:latin typeface="Ginto"/>
                <a:hlinkClick r:id="rId3"/>
              </a:rPr>
              <a:t>Watch here</a:t>
            </a:r>
            <a:r>
              <a:rPr kumimoji="0" lang="en-US" altLang="en-US" sz="1600" b="0" i="0" u="none" strike="noStrike" cap="none" normalizeH="0" baseline="0" dirty="0">
                <a:ln>
                  <a:noFill/>
                </a:ln>
                <a:solidFill>
                  <a:srgbClr val="282523"/>
                </a:solidFill>
                <a:effectLst/>
                <a:latin typeface="Ginto"/>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rgbClr val="282523"/>
              </a:solidFill>
              <a:effectLst/>
              <a:latin typeface="Ginto"/>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rgbClr val="282523"/>
                </a:solidFill>
                <a:effectLst/>
                <a:latin typeface="Ginto"/>
              </a:rPr>
              <a:t>Parents Testimonials - Kids Club Child Care</a:t>
            </a:r>
            <a:r>
              <a:rPr kumimoji="0" lang="en-US" altLang="en-US" sz="1600" b="0" i="0" u="none" strike="noStrike" cap="none" normalizeH="0" baseline="0" dirty="0">
                <a:ln>
                  <a:noFill/>
                </a:ln>
                <a:solidFill>
                  <a:srgbClr val="282523"/>
                </a:solidFill>
                <a:effectLst/>
                <a:latin typeface="Ginto"/>
              </a:rPr>
              <a:t> - While this is from an Australian source, it provides insights into parents' experiences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rgbClr val="282523"/>
                </a:solidFill>
                <a:effectLst/>
                <a:latin typeface="Ginto"/>
              </a:rPr>
              <a:t>and views on childcare costs and their child’s development. </a:t>
            </a:r>
            <a:r>
              <a:rPr kumimoji="0" lang="en-US" altLang="en-US" sz="1600" b="1" i="0" u="none" strike="noStrike" cap="none" normalizeH="0" baseline="0" dirty="0">
                <a:ln>
                  <a:noFill/>
                </a:ln>
                <a:solidFill>
                  <a:srgbClr val="282523"/>
                </a:solidFill>
                <a:effectLst/>
                <a:latin typeface="Ginto"/>
                <a:hlinkClick r:id="rId4"/>
              </a:rPr>
              <a:t>Read testimonials here</a:t>
            </a:r>
            <a:r>
              <a:rPr kumimoji="0" lang="en-US" altLang="en-US" sz="1600" b="0" i="0" u="none" strike="noStrike" cap="none" normalizeH="0" baseline="0" dirty="0">
                <a:ln>
                  <a:noFill/>
                </a:ln>
                <a:solidFill>
                  <a:srgbClr val="282523"/>
                </a:solidFill>
                <a:effectLst/>
                <a:latin typeface="Gint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373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31D6-D3E4-7F0A-73FC-CD08B884B228}"/>
              </a:ext>
            </a:extLst>
          </p:cNvPr>
          <p:cNvSpPr>
            <a:spLocks noGrp="1"/>
          </p:cNvSpPr>
          <p:nvPr>
            <p:ph type="title"/>
          </p:nvPr>
        </p:nvSpPr>
        <p:spPr>
          <a:xfrm>
            <a:off x="559295" y="365125"/>
            <a:ext cx="10794505" cy="1325563"/>
          </a:xfrm>
        </p:spPr>
        <p:txBody>
          <a:bodyPr>
            <a:normAutofit/>
          </a:bodyPr>
          <a:lstStyle/>
          <a:p>
            <a:r>
              <a:rPr lang="en-US" sz="2000" b="1">
                <a:effectLst/>
                <a:latin typeface="Calibri" panose="020F0502020204030204" pitchFamily="34" charset="0"/>
                <a:ea typeface="Calibri" panose="020F0502020204030204" pitchFamily="34" charset="0"/>
                <a:cs typeface="Times New Roman" panose="02020603050405020304" pitchFamily="18" charset="0"/>
              </a:rPr>
              <a:t>Proposed Solutions </a:t>
            </a:r>
            <a:endParaRPr lang="en-US" sz="2000" dirty="0"/>
          </a:p>
        </p:txBody>
      </p:sp>
      <p:sp>
        <p:nvSpPr>
          <p:cNvPr id="4" name="Rectangle 1">
            <a:extLst>
              <a:ext uri="{FF2B5EF4-FFF2-40B4-BE49-F238E27FC236}">
                <a16:creationId xmlns:a16="http://schemas.microsoft.com/office/drawing/2014/main" id="{CAA5F718-AA24-187E-CFA4-10CD21D596E9}"/>
              </a:ext>
            </a:extLst>
          </p:cNvPr>
          <p:cNvSpPr>
            <a:spLocks noGrp="1" noChangeArrowheads="1"/>
          </p:cNvSpPr>
          <p:nvPr>
            <p:ph idx="1"/>
          </p:nvPr>
        </p:nvSpPr>
        <p:spPr bwMode="auto">
          <a:xfrm>
            <a:off x="911494" y="1354593"/>
            <a:ext cx="10090106" cy="3354765"/>
          </a:xfrm>
          <a:prstGeom prst="rect">
            <a:avLst/>
          </a:prstGeom>
          <a:solidFill>
            <a:srgbClr val="F8F4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rgbClr val="282523"/>
                </a:solidFill>
                <a:effectLst/>
                <a:latin typeface="Ginto"/>
              </a:rPr>
              <a:t>Increase Federal and State Funding</a:t>
            </a:r>
            <a:r>
              <a:rPr kumimoji="0" lang="en-US" altLang="en-US" sz="1600" b="0" i="0" u="none" strike="noStrike" cap="none" normalizeH="0" baseline="0" dirty="0">
                <a:ln>
                  <a:noFill/>
                </a:ln>
                <a:solidFill>
                  <a:srgbClr val="282523"/>
                </a:solidFill>
                <a:effectLst/>
                <a:latin typeface="Ginto"/>
              </a:rPr>
              <a:t>: Allocate more federal and state funds to subsidize childcare costs,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rgbClr val="282523"/>
                </a:solidFill>
                <a:effectLst/>
                <a:latin typeface="Ginto"/>
              </a:rPr>
              <a:t>making it more affordable for low-income families.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rgbClr val="282523"/>
              </a:solidFill>
              <a:effectLst/>
              <a:latin typeface="Ginto"/>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rgbClr val="282523"/>
                </a:solidFill>
                <a:effectLst/>
                <a:latin typeface="Ginto"/>
              </a:rPr>
              <a:t>Expand Childcare Subsidies</a:t>
            </a:r>
            <a:r>
              <a:rPr kumimoji="0" lang="en-US" altLang="en-US" sz="1600" b="0" i="0" u="none" strike="noStrike" cap="none" normalizeH="0" baseline="0" dirty="0">
                <a:ln>
                  <a:noFill/>
                </a:ln>
                <a:solidFill>
                  <a:srgbClr val="282523"/>
                </a:solidFill>
                <a:effectLst/>
                <a:latin typeface="Ginto"/>
              </a:rPr>
              <a:t>: Broaden eligibility for childcare subsidies and increase the amount provided to cover 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rgbClr val="282523"/>
                </a:solidFill>
                <a:effectLst/>
                <a:latin typeface="Ginto"/>
              </a:rPr>
              <a:t>larger portion of childcare expenses.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rgbClr val="282523"/>
              </a:solidFill>
              <a:effectLst/>
              <a:latin typeface="Ginto"/>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rgbClr val="282523"/>
                </a:solidFill>
                <a:effectLst/>
                <a:latin typeface="Ginto"/>
              </a:rPr>
              <a:t>Implement Tax Credits</a:t>
            </a:r>
            <a:r>
              <a:rPr kumimoji="0" lang="en-US" altLang="en-US" sz="1600" b="0" i="0" u="none" strike="noStrike" cap="none" normalizeH="0" baseline="0" dirty="0">
                <a:ln>
                  <a:noFill/>
                </a:ln>
                <a:solidFill>
                  <a:srgbClr val="282523"/>
                </a:solidFill>
                <a:effectLst/>
                <a:latin typeface="Ginto"/>
              </a:rPr>
              <a:t>: Enhance the Child and Dependent Care Tax Credit to offer greater financial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rgbClr val="282523"/>
                </a:solidFill>
                <a:effectLst/>
                <a:latin typeface="Ginto"/>
              </a:rPr>
              <a:t>relief to families struggling with childcare costs.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rgbClr val="282523"/>
              </a:solidFill>
              <a:effectLst/>
              <a:latin typeface="Ginto"/>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rgbClr val="282523"/>
                </a:solidFill>
                <a:effectLst/>
                <a:latin typeface="Ginto"/>
              </a:rPr>
              <a:t>Support Employer-Sponsored Childcare</a:t>
            </a:r>
            <a:r>
              <a:rPr kumimoji="0" lang="en-US" altLang="en-US" sz="1600" b="0" i="0" u="none" strike="noStrike" cap="none" normalizeH="0" baseline="0" dirty="0">
                <a:ln>
                  <a:noFill/>
                </a:ln>
                <a:solidFill>
                  <a:srgbClr val="282523"/>
                </a:solidFill>
                <a:effectLst/>
                <a:latin typeface="Ginto"/>
              </a:rPr>
              <a:t>: Encourage businesses to provide on-site childcare facilities or childcare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rgbClr val="282523"/>
                </a:solidFill>
                <a:effectLst/>
                <a:latin typeface="Ginto"/>
              </a:rPr>
              <a:t>benefits as part of employee compensation packages.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538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6B524-4EE4-6FDA-500A-B4D014405CD5}"/>
              </a:ext>
            </a:extLst>
          </p:cNvPr>
          <p:cNvSpPr>
            <a:spLocks noGrp="1"/>
          </p:cNvSpPr>
          <p:nvPr>
            <p:ph type="title"/>
          </p:nvPr>
        </p:nvSpPr>
        <p:spPr>
          <a:xfrm>
            <a:off x="2589213" y="624110"/>
            <a:ext cx="8915400" cy="1280890"/>
          </a:xfrm>
        </p:spPr>
        <p:txBody>
          <a:bodyPr/>
          <a:lstStyle/>
          <a:p>
            <a:r>
              <a:rPr lang="en-US" dirty="0"/>
              <a:t>Thanks!!!</a:t>
            </a:r>
            <a:br>
              <a:rPr lang="en-US" dirty="0"/>
            </a:br>
            <a:endParaRPr lang="en-US" dirty="0"/>
          </a:p>
        </p:txBody>
      </p:sp>
    </p:spTree>
    <p:extLst>
      <p:ext uri="{BB962C8B-B14F-4D97-AF65-F5344CB8AC3E}">
        <p14:creationId xmlns:p14="http://schemas.microsoft.com/office/powerpoint/2010/main" val="11904216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1031</TotalTime>
  <Words>593</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Berlin Sans FB</vt:lpstr>
      <vt:lpstr>Calibri</vt:lpstr>
      <vt:lpstr>Century Gothic</vt:lpstr>
      <vt:lpstr>Ginto</vt:lpstr>
      <vt:lpstr>Wingdings 3</vt:lpstr>
      <vt:lpstr>Wisp</vt:lpstr>
      <vt:lpstr>Need for Affordable Daycare Facilities in USA</vt:lpstr>
      <vt:lpstr>Cost of childcare across different States  Attached Visualization shows the cost comparison between MCInfant, MCToddler and MCPreescholl comparison across different states. Most of the states have infant childcare cost significantly high compared to Toddler and preschool with some exception where the infant and toddler is almost aligned. </vt:lpstr>
      <vt:lpstr>Household income for 2018 comparison across state. Household income comparison for 2018 based the below attributes.  MHI_2018 : Median household income expressed in 2018 dollars.  FME_2018 : Median earnings for females expressed in 2018 dollars for the population aged 16 years old or older.  MME_2018 : Median earnings for males expressed in 2018 dollars for the population aged 16 years old or older.</vt:lpstr>
      <vt:lpstr>Distribution of Maiden Household Income across state.  Attached pie chart shows the Monthly household income in 2018 across different states in United states based on the nationaldatabaseofchildcare.xlsx data.</vt:lpstr>
      <vt:lpstr>Workforce participation rates by gender and age group  Attached chart illustrates how different gender and age groups contribute to the workforce participation in various states or counties.  For instance, you can observe the distribution  of female labor force participation rates  for different age groups (Under 6, 6 to 17, and 20 to 64) stacked over male labor force participation rates.  This provides a comparative view of workforce engagement across different demographics, aiding in the  analysis of labor trends and policy-making.</vt:lpstr>
      <vt:lpstr>Economic Benefits of Affordable Childcare</vt:lpstr>
      <vt:lpstr>Real Stories, Real Impact</vt:lpstr>
      <vt:lpstr>Proposed Solutions </vt:lpstr>
      <vt:lpstr>Thanks!!! </vt:lpstr>
    </vt:vector>
  </TitlesOfParts>
  <Company>Fiserv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Mukherjee, Chitramoy (Omaha)</dc:creator>
  <cp:lastModifiedBy>Mukherjee, Chitramoy (Omaha)</cp:lastModifiedBy>
  <cp:revision>1</cp:revision>
  <dcterms:created xsi:type="dcterms:W3CDTF">2024-10-16T02:54:29Z</dcterms:created>
  <dcterms:modified xsi:type="dcterms:W3CDTF">2024-10-16T20:05:44Z</dcterms:modified>
</cp:coreProperties>
</file>