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6" r:id="rId8"/>
    <p:sldId id="267" r:id="rId9"/>
    <p:sldId id="268" r:id="rId10"/>
    <p:sldId id="269" r:id="rId11"/>
    <p:sldId id="270" r:id="rId12"/>
    <p:sldId id="263"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17A9B-1E3C-40EA-AC45-99F4566947A2}" v="1822" dt="2023-06-03T19:09:02.153"/>
    <p1510:client id="{AA8867ED-8568-4B22-81C3-EE58F92B88E7}" v="150" dt="2023-06-03T02:32:48.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statology.org/" TargetMode="External"/><Relationship Id="rId7" Type="http://schemas.openxmlformats.org/officeDocument/2006/relationships/hyperlink" Target="http://Edureka"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s://www.khanacademy.org&#8203;" TargetMode="External"/><Relationship Id="rId5" Type="http://schemas.openxmlformats.org/officeDocument/2006/relationships/hyperlink" Target="https://www.youtube.com/" TargetMode="External"/><Relationship Id="rId4" Type="http://schemas.openxmlformats.org/officeDocument/2006/relationships/hyperlink" Target="https://www.projectpro.io/article/exploratory-data-analysis-projects-in-python/733"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US" b="1">
                <a:latin typeface="Calibri"/>
                <a:ea typeface="+mj-lt"/>
                <a:cs typeface="+mj-lt"/>
              </a:rPr>
              <a:t>Music and Mental health EDA analysis</a:t>
            </a:r>
            <a:endParaRPr lang="en-US" b="1">
              <a:latin typeface="Calibri"/>
            </a:endParaRPr>
          </a:p>
        </p:txBody>
      </p:sp>
      <p:sp>
        <p:nvSpPr>
          <p:cNvPr id="3" name="Subtitle 2"/>
          <p:cNvSpPr>
            <a:spLocks noGrp="1"/>
          </p:cNvSpPr>
          <p:nvPr>
            <p:ph type="subTitle" idx="1"/>
          </p:nvPr>
        </p:nvSpPr>
        <p:spPr>
          <a:xfrm>
            <a:off x="4038600" y="4782320"/>
            <a:ext cx="7644627" cy="1329443"/>
          </a:xfrm>
        </p:spPr>
        <p:txBody>
          <a:bodyPr vert="horz" lIns="91440" tIns="45720" rIns="91440" bIns="45720" rtlCol="0">
            <a:normAutofit/>
          </a:bodyPr>
          <a:lstStyle/>
          <a:p>
            <a:pPr algn="r"/>
            <a:r>
              <a:rPr lang="en-US" err="1">
                <a:cs typeface="Calibri"/>
              </a:rPr>
              <a:t>Chitramoy</a:t>
            </a:r>
            <a:r>
              <a:rPr lang="en-US">
                <a:cs typeface="Calibri"/>
              </a:rPr>
              <a:t> Mukherjee </a:t>
            </a:r>
          </a:p>
          <a:p>
            <a:pPr algn="r"/>
            <a:r>
              <a:rPr lang="en-US">
                <a:cs typeface="Calibri"/>
              </a:rPr>
              <a:t>DSC-530 T302 Spring 2023</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Calibri"/>
              <a:cs typeface="Calibri"/>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A44D9-F1F6-29CA-B9FF-B294D8970F53}"/>
              </a:ext>
            </a:extLst>
          </p:cNvPr>
          <p:cNvSpPr>
            <a:spLocks noGrp="1"/>
          </p:cNvSpPr>
          <p:nvPr>
            <p:ph type="title"/>
          </p:nvPr>
        </p:nvSpPr>
        <p:spPr>
          <a:xfrm>
            <a:off x="686834" y="1153572"/>
            <a:ext cx="3200400" cy="4461163"/>
          </a:xfrm>
        </p:spPr>
        <p:txBody>
          <a:bodyPr>
            <a:normAutofit/>
          </a:bodyPr>
          <a:lstStyle/>
          <a:p>
            <a:r>
              <a:rPr lang="en-US" dirty="0">
                <a:solidFill>
                  <a:srgbClr val="FFFFFF"/>
                </a:solidFill>
                <a:ea typeface="Calibri Light"/>
                <a:cs typeface="Calibri Light"/>
              </a:rPr>
              <a:t>PMF and histogram</a:t>
            </a:r>
            <a:br>
              <a:rPr lang="en-US" dirty="0">
                <a:solidFill>
                  <a:srgbClr val="FFFFFF"/>
                </a:solidFill>
                <a:ea typeface="Calibri Light"/>
                <a:cs typeface="Calibri Light"/>
              </a:rPr>
            </a:br>
            <a:r>
              <a:rPr lang="en-US" dirty="0">
                <a:solidFill>
                  <a:srgbClr val="FFFFFF"/>
                </a:solidFill>
                <a:ea typeface="Calibri Light"/>
                <a:cs typeface="Calibri Light"/>
              </a:rPr>
              <a:t>output:</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180941-5C68-9876-2FC2-FB7106780112}"/>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sp>
        <p:nvSpPr>
          <p:cNvPr id="9" name="Content Placeholder 2">
            <a:extLst>
              <a:ext uri="{FF2B5EF4-FFF2-40B4-BE49-F238E27FC236}">
                <a16:creationId xmlns:a16="http://schemas.microsoft.com/office/drawing/2014/main" id="{6A6A2799-2326-98F2-729B-DBA11920662A}"/>
              </a:ext>
            </a:extLst>
          </p:cNvPr>
          <p:cNvSpPr txBox="1">
            <a:spLocks/>
          </p:cNvSpPr>
          <p:nvPr/>
        </p:nvSpPr>
        <p:spPr>
          <a:xfrm>
            <a:off x="4599708" y="743744"/>
            <a:ext cx="3713974" cy="251619"/>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Font typeface="Arial" panose="020B0604020202020204" pitchFamily="34" charse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sp>
        <p:nvSpPr>
          <p:cNvPr id="13" name="Content Placeholder 2">
            <a:extLst>
              <a:ext uri="{FF2B5EF4-FFF2-40B4-BE49-F238E27FC236}">
                <a16:creationId xmlns:a16="http://schemas.microsoft.com/office/drawing/2014/main" id="{29D3E59E-650E-3EAE-74AB-F825FF61DAA8}"/>
              </a:ext>
            </a:extLst>
          </p:cNvPr>
          <p:cNvSpPr txBox="1">
            <a:spLocks/>
          </p:cNvSpPr>
          <p:nvPr/>
        </p:nvSpPr>
        <p:spPr>
          <a:xfrm>
            <a:off x="4612847" y="-451808"/>
            <a:ext cx="6275868" cy="563817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r>
              <a:rPr lang="en-US" sz="2000" dirty="0">
                <a:ea typeface="+mn-lt"/>
                <a:cs typeface="+mn-lt"/>
              </a:rPr>
              <a:t>CDF distribution and Anxiety (EXTREME vs REGULAR) plotting. </a:t>
            </a: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Font typeface="Arial" panose="020B0604020202020204" pitchFamily="34" charse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pic>
        <p:nvPicPr>
          <p:cNvPr id="6" name="Picture 6" descr="Chart&#10;&#10;Description automatically generated">
            <a:extLst>
              <a:ext uri="{FF2B5EF4-FFF2-40B4-BE49-F238E27FC236}">
                <a16:creationId xmlns:a16="http://schemas.microsoft.com/office/drawing/2014/main" id="{80DE35B5-4DBE-8A4D-8F09-C57F095608BC}"/>
              </a:ext>
            </a:extLst>
          </p:cNvPr>
          <p:cNvPicPr>
            <a:picLocks noChangeAspect="1"/>
          </p:cNvPicPr>
          <p:nvPr/>
        </p:nvPicPr>
        <p:blipFill>
          <a:blip r:embed="rId2"/>
          <a:stretch>
            <a:fillRect/>
          </a:stretch>
        </p:blipFill>
        <p:spPr>
          <a:xfrm>
            <a:off x="4724400" y="2526815"/>
            <a:ext cx="6632027" cy="3078748"/>
          </a:xfrm>
          <a:prstGeom prst="rect">
            <a:avLst/>
          </a:prstGeom>
        </p:spPr>
      </p:pic>
    </p:spTree>
    <p:extLst>
      <p:ext uri="{BB962C8B-B14F-4D97-AF65-F5344CB8AC3E}">
        <p14:creationId xmlns:p14="http://schemas.microsoft.com/office/powerpoint/2010/main" val="298895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Calibri"/>
              <a:cs typeface="Calibri"/>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A44D9-F1F6-29CA-B9FF-B294D8970F53}"/>
              </a:ext>
            </a:extLst>
          </p:cNvPr>
          <p:cNvSpPr>
            <a:spLocks noGrp="1"/>
          </p:cNvSpPr>
          <p:nvPr>
            <p:ph type="title"/>
          </p:nvPr>
        </p:nvSpPr>
        <p:spPr>
          <a:xfrm>
            <a:off x="686834" y="1153572"/>
            <a:ext cx="3200400" cy="4461163"/>
          </a:xfrm>
        </p:spPr>
        <p:txBody>
          <a:bodyPr>
            <a:normAutofit/>
          </a:bodyPr>
          <a:lstStyle/>
          <a:p>
            <a:r>
              <a:rPr lang="en-US" dirty="0">
                <a:solidFill>
                  <a:srgbClr val="FFFFFF"/>
                </a:solidFill>
                <a:ea typeface="Calibri Light"/>
                <a:cs typeface="Calibri Light"/>
              </a:rPr>
              <a:t>PMF and histogram</a:t>
            </a:r>
            <a:br>
              <a:rPr lang="en-US" dirty="0">
                <a:solidFill>
                  <a:srgbClr val="FFFFFF"/>
                </a:solidFill>
                <a:ea typeface="Calibri Light"/>
                <a:cs typeface="Calibri Light"/>
              </a:rPr>
            </a:br>
            <a:r>
              <a:rPr lang="en-US" dirty="0">
                <a:solidFill>
                  <a:srgbClr val="FFFFFF"/>
                </a:solidFill>
                <a:ea typeface="Calibri Light"/>
                <a:cs typeface="Calibri Light"/>
              </a:rPr>
              <a:t>output:</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180941-5C68-9876-2FC2-FB7106780112}"/>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sp>
        <p:nvSpPr>
          <p:cNvPr id="9" name="Content Placeholder 2">
            <a:extLst>
              <a:ext uri="{FF2B5EF4-FFF2-40B4-BE49-F238E27FC236}">
                <a16:creationId xmlns:a16="http://schemas.microsoft.com/office/drawing/2014/main" id="{6A6A2799-2326-98F2-729B-DBA11920662A}"/>
              </a:ext>
            </a:extLst>
          </p:cNvPr>
          <p:cNvSpPr txBox="1">
            <a:spLocks/>
          </p:cNvSpPr>
          <p:nvPr/>
        </p:nvSpPr>
        <p:spPr>
          <a:xfrm>
            <a:off x="4599708" y="743744"/>
            <a:ext cx="3713974" cy="251619"/>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Font typeface="Arial" panose="020B0604020202020204" pitchFamily="34" charse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sp>
        <p:nvSpPr>
          <p:cNvPr id="13" name="Content Placeholder 2">
            <a:extLst>
              <a:ext uri="{FF2B5EF4-FFF2-40B4-BE49-F238E27FC236}">
                <a16:creationId xmlns:a16="http://schemas.microsoft.com/office/drawing/2014/main" id="{29D3E59E-650E-3EAE-74AB-F825FF61DAA8}"/>
              </a:ext>
            </a:extLst>
          </p:cNvPr>
          <p:cNvSpPr txBox="1">
            <a:spLocks/>
          </p:cNvSpPr>
          <p:nvPr/>
        </p:nvSpPr>
        <p:spPr>
          <a:xfrm>
            <a:off x="4612847" y="-451808"/>
            <a:ext cx="6275868" cy="563817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r>
              <a:rPr lang="en-US" sz="2000" dirty="0">
                <a:ea typeface="+mn-lt"/>
                <a:cs typeface="+mn-lt"/>
              </a:rPr>
              <a:t>Scatter plot between genre and age variable. It shows Rock is the most diverse range of ages.</a:t>
            </a: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Font typeface="Arial" panose="020B0604020202020204" pitchFamily="34" charse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pic>
        <p:nvPicPr>
          <p:cNvPr id="4" name="Picture 4" descr="Chart, scatter chart&#10;&#10;Description automatically generated">
            <a:extLst>
              <a:ext uri="{FF2B5EF4-FFF2-40B4-BE49-F238E27FC236}">
                <a16:creationId xmlns:a16="http://schemas.microsoft.com/office/drawing/2014/main" id="{FD316C26-54D9-6BE3-7781-45C745D40E7A}"/>
              </a:ext>
            </a:extLst>
          </p:cNvPr>
          <p:cNvPicPr>
            <a:picLocks noChangeAspect="1"/>
          </p:cNvPicPr>
          <p:nvPr/>
        </p:nvPicPr>
        <p:blipFill>
          <a:blip r:embed="rId2"/>
          <a:stretch>
            <a:fillRect/>
          </a:stretch>
        </p:blipFill>
        <p:spPr>
          <a:xfrm>
            <a:off x="4724400" y="1990033"/>
            <a:ext cx="7131268" cy="3495417"/>
          </a:xfrm>
          <a:prstGeom prst="rect">
            <a:avLst/>
          </a:prstGeom>
        </p:spPr>
      </p:pic>
    </p:spTree>
    <p:extLst>
      <p:ext uri="{BB962C8B-B14F-4D97-AF65-F5344CB8AC3E}">
        <p14:creationId xmlns:p14="http://schemas.microsoft.com/office/powerpoint/2010/main" val="333705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Calibri"/>
              <a:cs typeface="Calibri"/>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A44D9-F1F6-29CA-B9FF-B294D8970F53}"/>
              </a:ext>
            </a:extLst>
          </p:cNvPr>
          <p:cNvSpPr>
            <a:spLocks noGrp="1"/>
          </p:cNvSpPr>
          <p:nvPr>
            <p:ph type="title"/>
          </p:nvPr>
        </p:nvSpPr>
        <p:spPr>
          <a:xfrm>
            <a:off x="371524" y="1153572"/>
            <a:ext cx="3515710" cy="4461163"/>
          </a:xfrm>
        </p:spPr>
        <p:txBody>
          <a:bodyPr>
            <a:normAutofit/>
          </a:bodyPr>
          <a:lstStyle/>
          <a:p>
            <a:r>
              <a:rPr lang="en-US" dirty="0">
                <a:solidFill>
                  <a:srgbClr val="FFFFFF"/>
                </a:solidFill>
                <a:ea typeface="Calibri Light"/>
                <a:cs typeface="Calibri Light"/>
              </a:rPr>
              <a:t>Bibliography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180941-5C68-9876-2FC2-FB7106780112}"/>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000" dirty="0">
              <a:ea typeface="+mn-lt"/>
              <a:cs typeface="+mn-lt"/>
            </a:endParaRPr>
          </a:p>
          <a:p>
            <a:endParaRPr lang="en-US" sz="2100" dirty="0">
              <a:ea typeface="Calibri"/>
              <a:cs typeface="Calibri"/>
            </a:endParaRPr>
          </a:p>
        </p:txBody>
      </p:sp>
      <p:sp>
        <p:nvSpPr>
          <p:cNvPr id="5" name="TextBox 4">
            <a:extLst>
              <a:ext uri="{FF2B5EF4-FFF2-40B4-BE49-F238E27FC236}">
                <a16:creationId xmlns:a16="http://schemas.microsoft.com/office/drawing/2014/main" id="{0332DE73-B862-540A-90D0-7C5E96FEDDD1}"/>
              </a:ext>
            </a:extLst>
          </p:cNvPr>
          <p:cNvSpPr txBox="1"/>
          <p:nvPr/>
        </p:nvSpPr>
        <p:spPr>
          <a:xfrm>
            <a:off x="4579883" y="1768366"/>
            <a:ext cx="6211612" cy="25391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sz="1900" dirty="0">
              <a:cs typeface="Arial"/>
            </a:endParaRPr>
          </a:p>
          <a:p>
            <a:pPr>
              <a:buChar char="•"/>
            </a:pPr>
            <a:r>
              <a:rPr lang="en-US" sz="2000" dirty="0">
                <a:cs typeface="Arial"/>
                <a:hlinkClick r:id="rId2"/>
              </a:rPr>
              <a:t>https://www.kaggle.com/</a:t>
            </a:r>
            <a:r>
              <a:rPr lang="en-US" sz="2000" dirty="0">
                <a:cs typeface="Arial"/>
              </a:rPr>
              <a:t>​</a:t>
            </a:r>
          </a:p>
          <a:p>
            <a:pPr>
              <a:buChar char="•"/>
            </a:pPr>
            <a:r>
              <a:rPr lang="en-US" sz="2000" dirty="0">
                <a:cs typeface="Arial"/>
              </a:rPr>
              <a:t>Thinkstats2.pdf​</a:t>
            </a:r>
          </a:p>
          <a:p>
            <a:pPr>
              <a:buChar char="•"/>
            </a:pPr>
            <a:r>
              <a:rPr lang="en-US" sz="2000" dirty="0">
                <a:cs typeface="Arial"/>
                <a:hlinkClick r:id="rId3"/>
              </a:rPr>
              <a:t>www.statology.org</a:t>
            </a:r>
            <a:r>
              <a:rPr lang="en-US" sz="2000" dirty="0">
                <a:cs typeface="Arial"/>
              </a:rPr>
              <a:t>​</a:t>
            </a:r>
          </a:p>
          <a:p>
            <a:pPr>
              <a:buChar char="•"/>
            </a:pPr>
            <a:r>
              <a:rPr lang="en-US" sz="2000" dirty="0">
                <a:cs typeface="Arial"/>
                <a:hlinkClick r:id="rId4"/>
              </a:rPr>
              <a:t>https://www.projectpro.io</a:t>
            </a:r>
            <a:r>
              <a:rPr lang="en-US" sz="2000" dirty="0">
                <a:cs typeface="Arial"/>
              </a:rPr>
              <a:t>​</a:t>
            </a:r>
          </a:p>
          <a:p>
            <a:pPr>
              <a:buChar char="•"/>
            </a:pPr>
            <a:r>
              <a:rPr lang="en-US" sz="2000" dirty="0">
                <a:cs typeface="Arial"/>
                <a:hlinkClick r:id="rId5"/>
              </a:rPr>
              <a:t>YouTube</a:t>
            </a:r>
            <a:r>
              <a:rPr lang="en-US" sz="2000" dirty="0">
                <a:cs typeface="Arial"/>
              </a:rPr>
              <a:t>​</a:t>
            </a:r>
          </a:p>
          <a:p>
            <a:pPr>
              <a:buChar char="•"/>
            </a:pPr>
            <a:r>
              <a:rPr lang="en-US" sz="2000" dirty="0">
                <a:cs typeface="Arial"/>
                <a:hlinkClick r:id="rId6"/>
              </a:rPr>
              <a:t>https://www.khanacademy.org​</a:t>
            </a:r>
          </a:p>
          <a:p>
            <a:pPr>
              <a:buFont typeface="Arial"/>
              <a:buChar char="•"/>
            </a:pPr>
            <a:r>
              <a:rPr lang="en-US" sz="2000" dirty="0">
                <a:cs typeface="Arial"/>
                <a:hlinkClick r:id="rId7"/>
              </a:rPr>
              <a:t>https://www.edureka.co/</a:t>
            </a:r>
          </a:p>
        </p:txBody>
      </p:sp>
    </p:spTree>
    <p:extLst>
      <p:ext uri="{BB962C8B-B14F-4D97-AF65-F5344CB8AC3E}">
        <p14:creationId xmlns:p14="http://schemas.microsoft.com/office/powerpoint/2010/main" val="3987312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A44D9-F1F6-29CA-B9FF-B294D8970F53}"/>
              </a:ext>
            </a:extLst>
          </p:cNvPr>
          <p:cNvSpPr>
            <a:spLocks noGrp="1"/>
          </p:cNvSpPr>
          <p:nvPr>
            <p:ph type="title"/>
          </p:nvPr>
        </p:nvSpPr>
        <p:spPr>
          <a:xfrm>
            <a:off x="804672" y="802955"/>
            <a:ext cx="4977976" cy="1454051"/>
          </a:xfrm>
        </p:spPr>
        <p:txBody>
          <a:bodyPr>
            <a:normAutofit/>
          </a:bodyPr>
          <a:lstStyle/>
          <a:p>
            <a:r>
              <a:rPr lang="en-US" sz="3600">
                <a:solidFill>
                  <a:schemeClr val="tx2"/>
                </a:solidFill>
                <a:ea typeface="Calibri Light"/>
                <a:cs typeface="Calibri Light"/>
              </a:rPr>
              <a:t>Thank You!!</a:t>
            </a:r>
          </a:p>
        </p:txBody>
      </p:sp>
      <p:sp>
        <p:nvSpPr>
          <p:cNvPr id="3" name="Content Placeholder 2">
            <a:extLst>
              <a:ext uri="{FF2B5EF4-FFF2-40B4-BE49-F238E27FC236}">
                <a16:creationId xmlns:a16="http://schemas.microsoft.com/office/drawing/2014/main" id="{97180941-5C68-9876-2FC2-FB7106780112}"/>
              </a:ext>
            </a:extLst>
          </p:cNvPr>
          <p:cNvSpPr>
            <a:spLocks noGrp="1"/>
          </p:cNvSpPr>
          <p:nvPr>
            <p:ph idx="1"/>
          </p:nvPr>
        </p:nvSpPr>
        <p:spPr>
          <a:xfrm>
            <a:off x="804672" y="2421682"/>
            <a:ext cx="4977578" cy="3639289"/>
          </a:xfrm>
        </p:spPr>
        <p:txBody>
          <a:bodyPr vert="horz" lIns="91440" tIns="45720" rIns="91440" bIns="45720" rtlCol="0" anchor="ctr">
            <a:normAutofit/>
          </a:bodyPr>
          <a:lstStyle/>
          <a:p>
            <a:endParaRPr lang="en-US" sz="1800">
              <a:solidFill>
                <a:schemeClr val="tx2"/>
              </a:solidFill>
              <a:ea typeface="+mn-lt"/>
              <a:cs typeface="+mn-lt"/>
            </a:endParaRPr>
          </a:p>
          <a:p>
            <a:endParaRPr lang="en-US" sz="1800">
              <a:solidFill>
                <a:schemeClr val="tx2"/>
              </a:solidFill>
              <a:ea typeface="Calibri"/>
              <a:cs typeface="Calibri"/>
            </a:endParaRPr>
          </a:p>
        </p:txBody>
      </p:sp>
      <p:grpSp>
        <p:nvGrpSpPr>
          <p:cNvPr id="32" name="Group 2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4" name="Freeform: Shape 2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Graphic 15" descr="Handshake">
            <a:extLst>
              <a:ext uri="{FF2B5EF4-FFF2-40B4-BE49-F238E27FC236}">
                <a16:creationId xmlns:a16="http://schemas.microsoft.com/office/drawing/2014/main" id="{9DF20AE0-391D-F330-7246-A0530F98E3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281996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A44D9-F1F6-29CA-B9FF-B294D8970F53}"/>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Contents :</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180941-5C68-9876-2FC2-FB710678011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Introduction </a:t>
            </a:r>
          </a:p>
          <a:p>
            <a:r>
              <a:rPr lang="en-US" dirty="0">
                <a:cs typeface="Calibri"/>
              </a:rPr>
              <a:t>Statistical question</a:t>
            </a:r>
          </a:p>
          <a:p>
            <a:r>
              <a:rPr lang="en-US" dirty="0">
                <a:cs typeface="Calibri"/>
              </a:rPr>
              <a:t>Analytical steps</a:t>
            </a:r>
          </a:p>
          <a:p>
            <a:r>
              <a:rPr lang="en-US" dirty="0">
                <a:cs typeface="Calibri"/>
              </a:rPr>
              <a:t>Dataset and Variables</a:t>
            </a:r>
          </a:p>
          <a:p>
            <a:r>
              <a:rPr lang="en-US" dirty="0">
                <a:cs typeface="Calibri"/>
              </a:rPr>
              <a:t>Observations</a:t>
            </a:r>
          </a:p>
          <a:p>
            <a:r>
              <a:rPr lang="en-US" dirty="0">
                <a:cs typeface="Calibri"/>
              </a:rPr>
              <a:t>Bibliography</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80124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13A2D-8D16-C7C8-F7F6-8D5707DDEE33}"/>
              </a:ext>
            </a:extLst>
          </p:cNvPr>
          <p:cNvSpPr>
            <a:spLocks noGrp="1"/>
          </p:cNvSpPr>
          <p:nvPr>
            <p:ph type="title"/>
          </p:nvPr>
        </p:nvSpPr>
        <p:spPr>
          <a:xfrm>
            <a:off x="686834" y="1153572"/>
            <a:ext cx="3200400" cy="4461163"/>
          </a:xfrm>
        </p:spPr>
        <p:txBody>
          <a:bodyPr>
            <a:normAutofit/>
          </a:bodyPr>
          <a:lstStyle/>
          <a:p>
            <a:r>
              <a:rPr lang="en-US" sz="3600" dirty="0">
                <a:solidFill>
                  <a:srgbClr val="FFFFFF"/>
                </a:solidFill>
                <a:cs typeface="Calibri Light"/>
              </a:rPr>
              <a:t>Introduction</a:t>
            </a:r>
            <a:r>
              <a:rPr lang="en-US" dirty="0">
                <a:solidFill>
                  <a:srgbClr val="FFFFFF"/>
                </a:solidFill>
                <a:cs typeface="Calibri Light"/>
              </a:rPr>
              <a:t> :</a:t>
            </a:r>
            <a:endParaRPr lang="en-US" dirty="0">
              <a:solidFill>
                <a:srgbClr val="FFFFFF"/>
              </a:solidFill>
            </a:endParaRP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D304107-0772-50BE-F39A-60EA1C191539}"/>
              </a:ext>
            </a:extLst>
          </p:cNvPr>
          <p:cNvSpPr>
            <a:spLocks noGrp="1"/>
          </p:cNvSpPr>
          <p:nvPr>
            <p:ph idx="1"/>
          </p:nvPr>
        </p:nvSpPr>
        <p:spPr>
          <a:xfrm>
            <a:off x="4447308" y="591344"/>
            <a:ext cx="6906491" cy="5585619"/>
          </a:xfrm>
        </p:spPr>
        <p:txBody>
          <a:bodyPr vert="horz" lIns="91440" tIns="45720" rIns="91440" bIns="45720" rtlCol="0" anchor="ctr">
            <a:normAutofit lnSpcReduction="10000"/>
          </a:bodyPr>
          <a:lstStyle/>
          <a:p>
            <a:r>
              <a:rPr lang="en-US" sz="2000" dirty="0">
                <a:solidFill>
                  <a:srgbClr val="0A0A0A"/>
                </a:solidFill>
                <a:ea typeface="+mn-lt"/>
                <a:cs typeface="+mn-lt"/>
              </a:rPr>
              <a:t>When you’re feeling down in the dumps, music can help pick you up - much like exercise.</a:t>
            </a:r>
          </a:p>
          <a:p>
            <a:r>
              <a:rPr lang="en-US" sz="2000" dirty="0">
                <a:solidFill>
                  <a:srgbClr val="0A0A0A"/>
                </a:solidFill>
                <a:ea typeface="+mn-lt"/>
                <a:cs typeface="+mn-lt"/>
              </a:rPr>
              <a:t>For every different mood there is different music. Now, to analyze how that helps mental health.</a:t>
            </a:r>
          </a:p>
          <a:p>
            <a:r>
              <a:rPr lang="en-US" sz="2000" dirty="0">
                <a:solidFill>
                  <a:srgbClr val="0A0A0A"/>
                </a:solidFill>
                <a:ea typeface="+mn-lt"/>
                <a:cs typeface="+mn-lt"/>
              </a:rPr>
              <a:t> Research has shown that blood flows more easily when music is played. It can also reduce heart rate, lower blood pressure, decrease cortisol (stress hormone) levels and increase serotonin and endorphin levels in the blood</a:t>
            </a:r>
            <a:endParaRPr lang="en-US" sz="2000">
              <a:ea typeface="+mn-lt"/>
              <a:cs typeface="+mn-lt"/>
            </a:endParaRPr>
          </a:p>
          <a:p>
            <a:r>
              <a:rPr lang="en-US" sz="2000" dirty="0">
                <a:solidFill>
                  <a:srgbClr val="0A0A0A"/>
                </a:solidFill>
                <a:ea typeface="+mn-lt"/>
                <a:cs typeface="+mn-lt"/>
              </a:rPr>
              <a:t>Research has shown that blood flows more easily when music is played. It can also reduce heart rate, lower blood pressure, decrease cortisol (stress hormone) levels and increase serotonin and endorphin levels in the blood</a:t>
            </a:r>
          </a:p>
          <a:p>
            <a:r>
              <a:rPr lang="en-US" sz="2000" dirty="0">
                <a:solidFill>
                  <a:srgbClr val="0A0A0A"/>
                </a:solidFill>
                <a:ea typeface="Calibri"/>
                <a:cs typeface="Calibri"/>
              </a:rPr>
              <a:t>In this analysis we will perform similar exercise using ML technique and will show how listening to music boosts you or help you to come out of difficult situation/stress/anxiety. </a:t>
            </a:r>
          </a:p>
          <a:p>
            <a:r>
              <a:rPr lang="en-US" sz="2000" dirty="0">
                <a:solidFill>
                  <a:srgbClr val="0A0A0A"/>
                </a:solidFill>
                <a:ea typeface="Calibri"/>
                <a:cs typeface="Calibri"/>
              </a:rPr>
              <a:t>Using the survey response received from various age people and based on that data, we will be analyzing different variables and will analyze the impact of one based on other variable in the dataset.</a:t>
            </a:r>
          </a:p>
          <a:p>
            <a:endParaRPr lang="en-US" sz="2000" dirty="0">
              <a:solidFill>
                <a:srgbClr val="0A0A0A"/>
              </a:solidFill>
              <a:ea typeface="Calibri"/>
              <a:cs typeface="Calibri"/>
            </a:endParaRPr>
          </a:p>
          <a:p>
            <a:endParaRPr lang="en-US" sz="2000" dirty="0">
              <a:ea typeface="Calibri"/>
              <a:cs typeface="Calibri"/>
            </a:endParaRPr>
          </a:p>
        </p:txBody>
      </p:sp>
    </p:spTree>
    <p:extLst>
      <p:ext uri="{BB962C8B-B14F-4D97-AF65-F5344CB8AC3E}">
        <p14:creationId xmlns:p14="http://schemas.microsoft.com/office/powerpoint/2010/main" val="237314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A44D9-F1F6-29CA-B9FF-B294D8970F53}"/>
              </a:ext>
            </a:extLst>
          </p:cNvPr>
          <p:cNvSpPr>
            <a:spLocks noGrp="1"/>
          </p:cNvSpPr>
          <p:nvPr>
            <p:ph type="title"/>
          </p:nvPr>
        </p:nvSpPr>
        <p:spPr>
          <a:xfrm>
            <a:off x="686834" y="1153572"/>
            <a:ext cx="3200400" cy="4461163"/>
          </a:xfrm>
        </p:spPr>
        <p:txBody>
          <a:bodyPr>
            <a:normAutofit/>
          </a:bodyPr>
          <a:lstStyle/>
          <a:p>
            <a:r>
              <a:rPr lang="en-US" dirty="0">
                <a:solidFill>
                  <a:srgbClr val="FFFFFF"/>
                </a:solidFill>
                <a:cs typeface="Calibri Light"/>
              </a:rPr>
              <a:t>Statistical </a:t>
            </a:r>
            <a:br>
              <a:rPr lang="en-US" dirty="0">
                <a:solidFill>
                  <a:srgbClr val="FFFFFF"/>
                </a:solidFill>
                <a:cs typeface="Calibri Light"/>
              </a:rPr>
            </a:br>
            <a:r>
              <a:rPr lang="en-US" dirty="0">
                <a:solidFill>
                  <a:srgbClr val="FFFFFF"/>
                </a:solidFill>
                <a:cs typeface="Calibri Light"/>
              </a:rPr>
              <a:t>question:</a:t>
            </a: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180941-5C68-9876-2FC2-FB7106780112}"/>
              </a:ext>
            </a:extLst>
          </p:cNvPr>
          <p:cNvSpPr>
            <a:spLocks noGrp="1"/>
          </p:cNvSpPr>
          <p:nvPr>
            <p:ph idx="1"/>
          </p:nvPr>
        </p:nvSpPr>
        <p:spPr>
          <a:xfrm>
            <a:off x="4447308" y="591344"/>
            <a:ext cx="6906491" cy="5585619"/>
          </a:xfrm>
        </p:spPr>
        <p:txBody>
          <a:bodyPr vert="horz" lIns="91440" tIns="45720" rIns="91440" bIns="45720" rtlCol="0" anchor="ctr">
            <a:normAutofit fontScale="85000" lnSpcReduction="20000"/>
          </a:body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r>
              <a:rPr lang="en-US" sz="2000" dirty="0">
                <a:ea typeface="+mn-lt"/>
                <a:cs typeface="+mn-lt"/>
              </a:rPr>
              <a:t>What's the most popular music streaming service as per the survey.</a:t>
            </a:r>
            <a:endParaRPr lang="en-US" sz="2000" dirty="0">
              <a:ea typeface="Calibri"/>
              <a:cs typeface="Calibri"/>
            </a:endParaRPr>
          </a:p>
          <a:p>
            <a:r>
              <a:rPr lang="en-US" sz="2000" dirty="0">
                <a:ea typeface="Calibri"/>
                <a:cs typeface="Calibri"/>
              </a:rPr>
              <a:t>Does most of the music listener likes to play instrument or music composer who listens music.</a:t>
            </a:r>
          </a:p>
          <a:p>
            <a:r>
              <a:rPr lang="en-US" sz="2000" dirty="0">
                <a:ea typeface="Calibri"/>
                <a:cs typeface="Calibri"/>
              </a:rPr>
              <a:t>Analyze the MH ranking and OCD ranking based on the survey dataset.</a:t>
            </a:r>
          </a:p>
          <a:p>
            <a:r>
              <a:rPr lang="en-US" sz="2000" dirty="0">
                <a:ea typeface="Calibri"/>
                <a:cs typeface="Calibri"/>
              </a:rPr>
              <a:t>Individuals that listen to music while working are more likely to explore new music and listen to music in different languages.</a:t>
            </a:r>
          </a:p>
          <a:p>
            <a:r>
              <a:rPr lang="en-US" sz="2000" dirty="0">
                <a:ea typeface="Calibri"/>
                <a:cs typeface="Calibri"/>
              </a:rPr>
              <a:t>Does Older individuals are less inclined to explore new music.</a:t>
            </a:r>
          </a:p>
          <a:p>
            <a:r>
              <a:rPr lang="en-US" sz="2000" dirty="0">
                <a:ea typeface="Calibri"/>
                <a:cs typeface="Calibri"/>
              </a:rPr>
              <a:t>How does music impacts on the respondents. Does it have a positive or negative impact.</a:t>
            </a:r>
          </a:p>
          <a:p>
            <a:r>
              <a:rPr lang="en-US" sz="2000" dirty="0">
                <a:ea typeface="Calibri"/>
                <a:cs typeface="Calibri"/>
              </a:rPr>
              <a:t>What is the most popular genre of music as per the survey.</a:t>
            </a:r>
          </a:p>
          <a:p>
            <a:r>
              <a:rPr lang="en-US" sz="2000" dirty="0">
                <a:ea typeface="Calibri"/>
                <a:cs typeface="Calibri"/>
              </a:rPr>
              <a:t>Which genre is most popular for which age group.</a:t>
            </a:r>
          </a:p>
          <a:p>
            <a:r>
              <a:rPr lang="en-US" sz="2000" dirty="0">
                <a:ea typeface="Calibri"/>
                <a:cs typeface="Calibri"/>
              </a:rPr>
              <a:t>Is there any correlation between BPM and mental health.</a:t>
            </a:r>
          </a:p>
          <a:p>
            <a:r>
              <a:rPr lang="en-US" sz="2000" dirty="0">
                <a:ea typeface="Calibri"/>
                <a:cs typeface="Calibri"/>
              </a:rPr>
              <a:t>How does the anxiety/Insomnia varies based on Age.</a:t>
            </a: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spTree>
    <p:extLst>
      <p:ext uri="{BB962C8B-B14F-4D97-AF65-F5344CB8AC3E}">
        <p14:creationId xmlns:p14="http://schemas.microsoft.com/office/powerpoint/2010/main" val="368970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Calibri"/>
              <a:cs typeface="Calibri"/>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A44D9-F1F6-29CA-B9FF-B294D8970F53}"/>
              </a:ext>
            </a:extLst>
          </p:cNvPr>
          <p:cNvSpPr>
            <a:spLocks noGrp="1"/>
          </p:cNvSpPr>
          <p:nvPr>
            <p:ph type="title"/>
          </p:nvPr>
        </p:nvSpPr>
        <p:spPr>
          <a:xfrm>
            <a:off x="686834" y="1153572"/>
            <a:ext cx="3200400" cy="4461163"/>
          </a:xfrm>
        </p:spPr>
        <p:txBody>
          <a:bodyPr>
            <a:normAutofit/>
          </a:bodyPr>
          <a:lstStyle/>
          <a:p>
            <a:r>
              <a:rPr lang="en-US" dirty="0">
                <a:solidFill>
                  <a:srgbClr val="FFFFFF"/>
                </a:solidFill>
                <a:ea typeface="Calibri Light"/>
                <a:cs typeface="Calibri Light"/>
              </a:rPr>
              <a:t>Analysis </a:t>
            </a:r>
            <a:br>
              <a:rPr lang="en-US" dirty="0">
                <a:solidFill>
                  <a:srgbClr val="FFFFFF"/>
                </a:solidFill>
                <a:ea typeface="Calibri Light"/>
                <a:cs typeface="Calibri Light"/>
              </a:rPr>
            </a:br>
            <a:r>
              <a:rPr lang="en-US" dirty="0">
                <a:solidFill>
                  <a:srgbClr val="FFFFFF"/>
                </a:solidFill>
                <a:ea typeface="Calibri Light"/>
                <a:cs typeface="Calibri Light"/>
              </a:rPr>
              <a:t>Step :</a:t>
            </a: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180941-5C68-9876-2FC2-FB7106780112}"/>
              </a:ext>
            </a:extLst>
          </p:cNvPr>
          <p:cNvSpPr>
            <a:spLocks noGrp="1"/>
          </p:cNvSpPr>
          <p:nvPr>
            <p:ph idx="1"/>
          </p:nvPr>
        </p:nvSpPr>
        <p:spPr>
          <a:xfrm>
            <a:off x="4447308" y="591344"/>
            <a:ext cx="6906491" cy="5585619"/>
          </a:xfrm>
        </p:spPr>
        <p:txBody>
          <a:bodyPr vert="horz" lIns="91440" tIns="45720" rIns="91440" bIns="45720" rtlCol="0" anchor="ctr">
            <a:normAutofit fontScale="92500" lnSpcReduction="20000"/>
          </a:body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r>
              <a:rPr lang="en-US" sz="2000" dirty="0">
                <a:ea typeface="Calibri"/>
                <a:cs typeface="Calibri"/>
              </a:rPr>
              <a:t>Understanding of dataset.</a:t>
            </a:r>
          </a:p>
          <a:p>
            <a:r>
              <a:rPr lang="en-US" sz="2000" dirty="0">
                <a:ea typeface="Calibri"/>
                <a:cs typeface="Calibri"/>
              </a:rPr>
              <a:t>Identifying variables for analysis.</a:t>
            </a:r>
          </a:p>
          <a:p>
            <a:r>
              <a:rPr lang="en-US" sz="2000" dirty="0">
                <a:ea typeface="Calibri"/>
                <a:cs typeface="Calibri"/>
              </a:rPr>
              <a:t>Histogram plot and identifying outliers.</a:t>
            </a:r>
          </a:p>
          <a:p>
            <a:r>
              <a:rPr lang="en-US" sz="2000" dirty="0">
                <a:ea typeface="Calibri"/>
                <a:cs typeface="Calibri"/>
              </a:rPr>
              <a:t>Include descriptive characteristics about the variables.</a:t>
            </a:r>
          </a:p>
          <a:p>
            <a:r>
              <a:rPr lang="en-US" sz="2000" dirty="0">
                <a:ea typeface="Calibri"/>
                <a:cs typeface="Calibri"/>
              </a:rPr>
              <a:t>compare two scenarios in data using a PMF.</a:t>
            </a:r>
          </a:p>
          <a:p>
            <a:r>
              <a:rPr lang="en-US" sz="2000" dirty="0">
                <a:ea typeface="Calibri"/>
                <a:cs typeface="Calibri"/>
              </a:rPr>
              <a:t>Create 1 CDF with one variable.</a:t>
            </a:r>
          </a:p>
          <a:p>
            <a:r>
              <a:rPr lang="en-US" sz="2000" dirty="0">
                <a:ea typeface="Calibri"/>
                <a:cs typeface="Calibri"/>
              </a:rPr>
              <a:t>Plot 1 analytical distribution and provide analysis.</a:t>
            </a:r>
          </a:p>
          <a:p>
            <a:r>
              <a:rPr lang="en-US" sz="2000" dirty="0">
                <a:ea typeface="Calibri"/>
                <a:cs typeface="Calibri"/>
              </a:rPr>
              <a:t>Create two scatter plots comparing two variables and provide analysis on correlation and causation.</a:t>
            </a:r>
          </a:p>
          <a:p>
            <a:r>
              <a:rPr lang="en-US" sz="2000" dirty="0">
                <a:ea typeface="Calibri"/>
                <a:cs typeface="Calibri"/>
              </a:rPr>
              <a:t>Conduct a test on your hypothesis using one of the methods.</a:t>
            </a:r>
          </a:p>
          <a:p>
            <a:r>
              <a:rPr lang="en-US" sz="2100" dirty="0">
                <a:ea typeface="Calibri"/>
                <a:cs typeface="Calibri"/>
              </a:rPr>
              <a:t>Perform regression analysis on either one dependent and one explanatory variable.</a:t>
            </a:r>
          </a:p>
          <a:p>
            <a:endParaRPr lang="en-US" sz="2000" dirty="0">
              <a:ea typeface="Calibri" panose="020F0502020204030204"/>
              <a:cs typeface="Calibri"/>
            </a:endParaRPr>
          </a:p>
          <a:p>
            <a:endParaRPr lang="en-US" sz="2000" dirty="0">
              <a:ea typeface="Calibri" panose="020F0502020204030204"/>
              <a:cs typeface="Calibri"/>
            </a:endParaRPr>
          </a:p>
          <a:p>
            <a:endParaRPr lang="en-US" sz="2000" dirty="0">
              <a:ea typeface="Calibri" panose="020F0502020204030204"/>
              <a:cs typeface="Calibri"/>
            </a:endParaRPr>
          </a:p>
          <a:p>
            <a:endParaRPr lang="en-US" sz="2000" dirty="0">
              <a:ea typeface="Calibri" panose="020F0502020204030204"/>
              <a:cs typeface="Calibri"/>
            </a:endParaRPr>
          </a:p>
          <a:p>
            <a:pPr marL="0" indent="0">
              <a:buNone/>
            </a:pPr>
            <a:endParaRPr lang="en-US" sz="2000"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spTree>
    <p:extLst>
      <p:ext uri="{BB962C8B-B14F-4D97-AF65-F5344CB8AC3E}">
        <p14:creationId xmlns:p14="http://schemas.microsoft.com/office/powerpoint/2010/main" val="309264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Calibri"/>
              <a:cs typeface="Calibri"/>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A44D9-F1F6-29CA-B9FF-B294D8970F53}"/>
              </a:ext>
            </a:extLst>
          </p:cNvPr>
          <p:cNvSpPr>
            <a:spLocks noGrp="1"/>
          </p:cNvSpPr>
          <p:nvPr>
            <p:ph type="title"/>
          </p:nvPr>
        </p:nvSpPr>
        <p:spPr>
          <a:xfrm>
            <a:off x="686834" y="1153572"/>
            <a:ext cx="3200400" cy="4461163"/>
          </a:xfrm>
        </p:spPr>
        <p:txBody>
          <a:bodyPr>
            <a:normAutofit/>
          </a:bodyPr>
          <a:lstStyle/>
          <a:p>
            <a:r>
              <a:rPr lang="en-US" dirty="0">
                <a:solidFill>
                  <a:srgbClr val="FFFFFF"/>
                </a:solidFill>
                <a:ea typeface="Calibri Light"/>
                <a:cs typeface="Calibri Light"/>
              </a:rPr>
              <a:t>Dataset snippet: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180941-5C68-9876-2FC2-FB7106780112}"/>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pic>
        <p:nvPicPr>
          <p:cNvPr id="4" name="Picture 4" descr="Table&#10;&#10;Description automatically generated">
            <a:extLst>
              <a:ext uri="{FF2B5EF4-FFF2-40B4-BE49-F238E27FC236}">
                <a16:creationId xmlns:a16="http://schemas.microsoft.com/office/drawing/2014/main" id="{7D2E787E-9497-7553-87DB-B3CAEA4BA39E}"/>
              </a:ext>
            </a:extLst>
          </p:cNvPr>
          <p:cNvPicPr>
            <a:picLocks noChangeAspect="1"/>
          </p:cNvPicPr>
          <p:nvPr/>
        </p:nvPicPr>
        <p:blipFill>
          <a:blip r:embed="rId2"/>
          <a:stretch>
            <a:fillRect/>
          </a:stretch>
        </p:blipFill>
        <p:spPr>
          <a:xfrm>
            <a:off x="4448503" y="1715737"/>
            <a:ext cx="7065578" cy="2388630"/>
          </a:xfrm>
          <a:prstGeom prst="rect">
            <a:avLst/>
          </a:prstGeom>
        </p:spPr>
      </p:pic>
      <p:sp>
        <p:nvSpPr>
          <p:cNvPr id="5" name="TextBox 4">
            <a:extLst>
              <a:ext uri="{FF2B5EF4-FFF2-40B4-BE49-F238E27FC236}">
                <a16:creationId xmlns:a16="http://schemas.microsoft.com/office/drawing/2014/main" id="{80B9F322-E3C6-BA09-962A-7AF614B9786F}"/>
              </a:ext>
            </a:extLst>
          </p:cNvPr>
          <p:cNvSpPr txBox="1"/>
          <p:nvPr/>
        </p:nvSpPr>
        <p:spPr>
          <a:xfrm>
            <a:off x="4159469" y="1072055"/>
            <a:ext cx="698675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A0A0A"/>
                </a:solidFill>
              </a:rPr>
              <a:t>Snippet of Input dataset used for analysis :</a:t>
            </a:r>
            <a:endParaRPr lang="en-US" sz="2000" dirty="0">
              <a:solidFill>
                <a:srgbClr val="0A0A0A"/>
              </a:solidFill>
              <a:cs typeface="Calibri"/>
            </a:endParaRPr>
          </a:p>
        </p:txBody>
      </p:sp>
      <p:sp>
        <p:nvSpPr>
          <p:cNvPr id="6" name="TextBox 5">
            <a:extLst>
              <a:ext uri="{FF2B5EF4-FFF2-40B4-BE49-F238E27FC236}">
                <a16:creationId xmlns:a16="http://schemas.microsoft.com/office/drawing/2014/main" id="{503844AB-25B7-93E7-9044-2BB111111298}"/>
              </a:ext>
            </a:extLst>
          </p:cNvPr>
          <p:cNvSpPr txBox="1"/>
          <p:nvPr/>
        </p:nvSpPr>
        <p:spPr>
          <a:xfrm>
            <a:off x="4448503" y="4238297"/>
            <a:ext cx="2743200" cy="25699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Variables :</a:t>
            </a:r>
          </a:p>
          <a:p>
            <a:pPr marL="342900" indent="-342900">
              <a:buAutoNum type="arabicPeriod"/>
            </a:pPr>
            <a:r>
              <a:rPr lang="en-US" sz="1400" dirty="0">
                <a:cs typeface="Calibri"/>
              </a:rPr>
              <a:t>Age</a:t>
            </a:r>
          </a:p>
          <a:p>
            <a:r>
              <a:rPr lang="en-US" sz="1400" dirty="0">
                <a:latin typeface="Consolas"/>
                <a:cs typeface="Calibri"/>
              </a:rPr>
              <a:t>2. Hours per day</a:t>
            </a:r>
            <a:endParaRPr lang="en-US" sz="1400" dirty="0">
              <a:cs typeface="Calibri"/>
            </a:endParaRPr>
          </a:p>
          <a:p>
            <a:r>
              <a:rPr lang="en-US" sz="1400" dirty="0">
                <a:cs typeface="Calibri"/>
              </a:rPr>
              <a:t>3.    BPM</a:t>
            </a:r>
          </a:p>
          <a:p>
            <a:r>
              <a:rPr lang="en-US" sz="1400" dirty="0">
                <a:latin typeface="Consolas"/>
                <a:cs typeface="Calibri"/>
              </a:rPr>
              <a:t>4. Primary streaming 5. service</a:t>
            </a:r>
          </a:p>
          <a:p>
            <a:r>
              <a:rPr lang="en-US" sz="1400">
                <a:latin typeface="Consolas"/>
                <a:cs typeface="Calibri"/>
              </a:rPr>
              <a:t>6. Depression</a:t>
            </a:r>
          </a:p>
          <a:p>
            <a:r>
              <a:rPr lang="en-US" sz="1400" dirty="0">
                <a:latin typeface="Consolas"/>
                <a:cs typeface="Calibri"/>
              </a:rPr>
              <a:t>7. Insomnia</a:t>
            </a:r>
          </a:p>
          <a:p>
            <a:r>
              <a:rPr lang="en-US" sz="1400" dirty="0">
                <a:latin typeface="Consolas"/>
                <a:cs typeface="Calibri"/>
              </a:rPr>
              <a:t>8. Anxiety                     </a:t>
            </a:r>
          </a:p>
          <a:p>
            <a:endParaRPr lang="en-US" sz="1100" dirty="0">
              <a:latin typeface="Consolas"/>
              <a:cs typeface="Calibri"/>
            </a:endParaRPr>
          </a:p>
        </p:txBody>
      </p:sp>
    </p:spTree>
    <p:extLst>
      <p:ext uri="{BB962C8B-B14F-4D97-AF65-F5344CB8AC3E}">
        <p14:creationId xmlns:p14="http://schemas.microsoft.com/office/powerpoint/2010/main" val="376781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Calibri"/>
              <a:cs typeface="Calibri"/>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A44D9-F1F6-29CA-B9FF-B294D8970F53}"/>
              </a:ext>
            </a:extLst>
          </p:cNvPr>
          <p:cNvSpPr>
            <a:spLocks noGrp="1"/>
          </p:cNvSpPr>
          <p:nvPr>
            <p:ph type="title"/>
          </p:nvPr>
        </p:nvSpPr>
        <p:spPr>
          <a:xfrm>
            <a:off x="686834" y="1153572"/>
            <a:ext cx="3200400" cy="4461163"/>
          </a:xfrm>
        </p:spPr>
        <p:txBody>
          <a:bodyPr>
            <a:normAutofit/>
          </a:bodyPr>
          <a:lstStyle/>
          <a:p>
            <a:r>
              <a:rPr lang="en-US" dirty="0">
                <a:solidFill>
                  <a:srgbClr val="FFFFFF"/>
                </a:solidFill>
                <a:ea typeface="Calibri Light"/>
                <a:cs typeface="Calibri Light"/>
              </a:rPr>
              <a:t>Histogram</a:t>
            </a:r>
            <a:br>
              <a:rPr lang="en-US" dirty="0">
                <a:solidFill>
                  <a:srgbClr val="FFFFFF"/>
                </a:solidFill>
                <a:ea typeface="Calibri Light"/>
                <a:cs typeface="Calibri Light"/>
              </a:rPr>
            </a:br>
            <a:r>
              <a:rPr lang="en-US" dirty="0">
                <a:solidFill>
                  <a:srgbClr val="FFFFFF"/>
                </a:solidFill>
                <a:ea typeface="Calibri Light"/>
                <a:cs typeface="Calibri Light"/>
              </a:rPr>
              <a:t>output: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180941-5C68-9876-2FC2-FB7106780112}"/>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pic>
        <p:nvPicPr>
          <p:cNvPr id="5" name="Picture 5" descr="Chart, histogram&#10;&#10;Description automatically generated">
            <a:extLst>
              <a:ext uri="{FF2B5EF4-FFF2-40B4-BE49-F238E27FC236}">
                <a16:creationId xmlns:a16="http://schemas.microsoft.com/office/drawing/2014/main" id="{640CB100-3A93-8442-2DF9-11F60D5DCD51}"/>
              </a:ext>
            </a:extLst>
          </p:cNvPr>
          <p:cNvPicPr>
            <a:picLocks noChangeAspect="1"/>
          </p:cNvPicPr>
          <p:nvPr/>
        </p:nvPicPr>
        <p:blipFill>
          <a:blip r:embed="rId2"/>
          <a:stretch>
            <a:fillRect/>
          </a:stretch>
        </p:blipFill>
        <p:spPr>
          <a:xfrm>
            <a:off x="4356538" y="1712384"/>
            <a:ext cx="6382407" cy="1843541"/>
          </a:xfrm>
          <a:prstGeom prst="rect">
            <a:avLst/>
          </a:prstGeom>
        </p:spPr>
      </p:pic>
      <p:sp>
        <p:nvSpPr>
          <p:cNvPr id="9" name="Content Placeholder 2">
            <a:extLst>
              <a:ext uri="{FF2B5EF4-FFF2-40B4-BE49-F238E27FC236}">
                <a16:creationId xmlns:a16="http://schemas.microsoft.com/office/drawing/2014/main" id="{6A6A2799-2326-98F2-729B-DBA11920662A}"/>
              </a:ext>
            </a:extLst>
          </p:cNvPr>
          <p:cNvSpPr txBox="1">
            <a:spLocks/>
          </p:cNvSpPr>
          <p:nvPr/>
        </p:nvSpPr>
        <p:spPr>
          <a:xfrm>
            <a:off x="4599708" y="743744"/>
            <a:ext cx="3713974" cy="251619"/>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Font typeface="Arial" panose="020B0604020202020204" pitchFamily="34" charse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sp>
        <p:nvSpPr>
          <p:cNvPr id="13" name="Content Placeholder 2">
            <a:extLst>
              <a:ext uri="{FF2B5EF4-FFF2-40B4-BE49-F238E27FC236}">
                <a16:creationId xmlns:a16="http://schemas.microsoft.com/office/drawing/2014/main" id="{29D3E59E-650E-3EAE-74AB-F825FF61DAA8}"/>
              </a:ext>
            </a:extLst>
          </p:cNvPr>
          <p:cNvSpPr txBox="1">
            <a:spLocks/>
          </p:cNvSpPr>
          <p:nvPr/>
        </p:nvSpPr>
        <p:spPr>
          <a:xfrm>
            <a:off x="4612848" y="323329"/>
            <a:ext cx="7340040" cy="456086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r>
              <a:rPr lang="en-US" sz="2000" dirty="0">
                <a:cs typeface="Calibri"/>
              </a:rPr>
              <a:t>Only one age shows 89 in the entire dataset,  which  considered as outliers.</a:t>
            </a:r>
            <a:endParaRPr lang="en-US" dirty="0"/>
          </a:p>
          <a:p>
            <a:endParaRPr lang="en-US" sz="2000" b="1"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a:buFont typeface="Arial" panose="020B0604020202020204" pitchFamily="34" charset="0"/>
              <a:buChar char="•"/>
            </a:pPr>
            <a:endParaRPr lang="en-US" sz="2000" dirty="0">
              <a:ea typeface="Calibri"/>
              <a:cs typeface="Calibri"/>
            </a:endParaRPr>
          </a:p>
          <a:p>
            <a:pPr marL="0" inden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sp>
        <p:nvSpPr>
          <p:cNvPr id="15" name="Content Placeholder 2">
            <a:extLst>
              <a:ext uri="{FF2B5EF4-FFF2-40B4-BE49-F238E27FC236}">
                <a16:creationId xmlns:a16="http://schemas.microsoft.com/office/drawing/2014/main" id="{F6B2CD47-6049-6840-E052-63913ACB2E0A}"/>
              </a:ext>
            </a:extLst>
          </p:cNvPr>
          <p:cNvSpPr txBox="1">
            <a:spLocks/>
          </p:cNvSpPr>
          <p:nvPr/>
        </p:nvSpPr>
        <p:spPr>
          <a:xfrm>
            <a:off x="4612846" y="3121709"/>
            <a:ext cx="5908009" cy="2760964"/>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r>
              <a:rPr lang="en-US" sz="2000" dirty="0">
                <a:ea typeface="Calibri"/>
                <a:cs typeface="Calibri"/>
              </a:rPr>
              <a:t>Identified 3 outliers which are showing hours per day music listening as 24 </a:t>
            </a:r>
            <a:r>
              <a:rPr lang="en-US" sz="2000" dirty="0" err="1">
                <a:ea typeface="Calibri"/>
                <a:cs typeface="Calibri"/>
              </a:rPr>
              <a:t>Hrs</a:t>
            </a:r>
            <a:r>
              <a:rPr lang="en-US" sz="2000" dirty="0">
                <a:ea typeface="Calibri"/>
                <a:cs typeface="Calibri"/>
              </a:rPr>
              <a:t> in the hours per day histogram plot.</a:t>
            </a:r>
          </a:p>
          <a:p>
            <a:endParaRPr lang="en-US" sz="2000" dirty="0">
              <a:ea typeface="Calibri"/>
              <a:cs typeface="Calibri"/>
            </a:endParaRPr>
          </a:p>
          <a:p>
            <a:endParaRPr lang="en-US" sz="2000" dirty="0">
              <a:ea typeface="Calibri"/>
              <a:cs typeface="Calibri"/>
            </a:endParaRPr>
          </a:p>
          <a:p>
            <a:pPr>
              <a:buFont typeface="Arial" panose="020B0604020202020204" pitchFamily="34" charset="0"/>
              <a:buChar char="•"/>
            </a:pPr>
            <a:endParaRPr lang="en-US" sz="2000" dirty="0">
              <a:ea typeface="Calibri"/>
              <a:cs typeface="Calibri"/>
            </a:endParaRPr>
          </a:p>
          <a:p>
            <a:pPr marL="0" inden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pic>
        <p:nvPicPr>
          <p:cNvPr id="16" name="Picture 16" descr="Chart, histogram&#10;&#10;Description automatically generated">
            <a:extLst>
              <a:ext uri="{FF2B5EF4-FFF2-40B4-BE49-F238E27FC236}">
                <a16:creationId xmlns:a16="http://schemas.microsoft.com/office/drawing/2014/main" id="{C4AA8CA6-E3D6-241F-E0C0-8F1D1C471F9F}"/>
              </a:ext>
            </a:extLst>
          </p:cNvPr>
          <p:cNvPicPr>
            <a:picLocks noChangeAspect="1"/>
          </p:cNvPicPr>
          <p:nvPr/>
        </p:nvPicPr>
        <p:blipFill>
          <a:blip r:embed="rId3"/>
          <a:stretch>
            <a:fillRect/>
          </a:stretch>
        </p:blipFill>
        <p:spPr>
          <a:xfrm>
            <a:off x="4606159" y="4414480"/>
            <a:ext cx="5935716" cy="1983557"/>
          </a:xfrm>
          <a:prstGeom prst="rect">
            <a:avLst/>
          </a:prstGeom>
        </p:spPr>
      </p:pic>
    </p:spTree>
    <p:extLst>
      <p:ext uri="{BB962C8B-B14F-4D97-AF65-F5344CB8AC3E}">
        <p14:creationId xmlns:p14="http://schemas.microsoft.com/office/powerpoint/2010/main" val="226638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Calibri"/>
              <a:cs typeface="Calibri"/>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A44D9-F1F6-29CA-B9FF-B294D8970F53}"/>
              </a:ext>
            </a:extLst>
          </p:cNvPr>
          <p:cNvSpPr>
            <a:spLocks noGrp="1"/>
          </p:cNvSpPr>
          <p:nvPr>
            <p:ph type="title"/>
          </p:nvPr>
        </p:nvSpPr>
        <p:spPr>
          <a:xfrm>
            <a:off x="686834" y="1153572"/>
            <a:ext cx="3200400" cy="4461163"/>
          </a:xfrm>
        </p:spPr>
        <p:txBody>
          <a:bodyPr>
            <a:normAutofit/>
          </a:bodyPr>
          <a:lstStyle/>
          <a:p>
            <a:r>
              <a:rPr lang="en-US" dirty="0">
                <a:solidFill>
                  <a:srgbClr val="FFFFFF"/>
                </a:solidFill>
                <a:ea typeface="Calibri Light"/>
                <a:cs typeface="Calibri Light"/>
              </a:rPr>
              <a:t>Pie diagram</a:t>
            </a:r>
            <a:br>
              <a:rPr lang="en-US" dirty="0">
                <a:solidFill>
                  <a:srgbClr val="FFFFFF"/>
                </a:solidFill>
                <a:ea typeface="Calibri Light"/>
                <a:cs typeface="Calibri Light"/>
              </a:rPr>
            </a:br>
            <a:r>
              <a:rPr lang="en-US" dirty="0">
                <a:solidFill>
                  <a:srgbClr val="FFFFFF"/>
                </a:solidFill>
                <a:ea typeface="Calibri Light"/>
                <a:cs typeface="Calibri Light"/>
              </a:rPr>
              <a:t>output:</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180941-5C68-9876-2FC2-FB7106780112}"/>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sp>
        <p:nvSpPr>
          <p:cNvPr id="9" name="Content Placeholder 2">
            <a:extLst>
              <a:ext uri="{FF2B5EF4-FFF2-40B4-BE49-F238E27FC236}">
                <a16:creationId xmlns:a16="http://schemas.microsoft.com/office/drawing/2014/main" id="{6A6A2799-2326-98F2-729B-DBA11920662A}"/>
              </a:ext>
            </a:extLst>
          </p:cNvPr>
          <p:cNvSpPr txBox="1">
            <a:spLocks/>
          </p:cNvSpPr>
          <p:nvPr/>
        </p:nvSpPr>
        <p:spPr>
          <a:xfrm>
            <a:off x="4599708" y="743744"/>
            <a:ext cx="3713974" cy="251619"/>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Font typeface="Arial" panose="020B0604020202020204" pitchFamily="34" charse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sp>
        <p:nvSpPr>
          <p:cNvPr id="13" name="Content Placeholder 2">
            <a:extLst>
              <a:ext uri="{FF2B5EF4-FFF2-40B4-BE49-F238E27FC236}">
                <a16:creationId xmlns:a16="http://schemas.microsoft.com/office/drawing/2014/main" id="{29D3E59E-650E-3EAE-74AB-F825FF61DAA8}"/>
              </a:ext>
            </a:extLst>
          </p:cNvPr>
          <p:cNvSpPr txBox="1">
            <a:spLocks/>
          </p:cNvSpPr>
          <p:nvPr/>
        </p:nvSpPr>
        <p:spPr>
          <a:xfrm>
            <a:off x="4612847" y="-451808"/>
            <a:ext cx="6275868" cy="563817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r>
              <a:rPr lang="en-US" sz="2000" dirty="0">
                <a:ea typeface="Calibri"/>
                <a:cs typeface="Calibri"/>
              </a:rPr>
              <a:t>Does music listeners are music composer or plays instruments? Below pie diagram shows that is not true for majority of the cases.</a:t>
            </a: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Font typeface="Arial" panose="020B0604020202020204" pitchFamily="34" charse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pic>
        <p:nvPicPr>
          <p:cNvPr id="4" name="Picture 5" descr="Chart, pie chart&#10;&#10;Description automatically generated">
            <a:extLst>
              <a:ext uri="{FF2B5EF4-FFF2-40B4-BE49-F238E27FC236}">
                <a16:creationId xmlns:a16="http://schemas.microsoft.com/office/drawing/2014/main" id="{9B16D931-447E-E405-CFB7-3C96CE87ABD1}"/>
              </a:ext>
            </a:extLst>
          </p:cNvPr>
          <p:cNvPicPr>
            <a:picLocks noChangeAspect="1"/>
          </p:cNvPicPr>
          <p:nvPr/>
        </p:nvPicPr>
        <p:blipFill>
          <a:blip r:embed="rId2"/>
          <a:stretch>
            <a:fillRect/>
          </a:stretch>
        </p:blipFill>
        <p:spPr>
          <a:xfrm>
            <a:off x="4895193" y="2449827"/>
            <a:ext cx="7013027" cy="2352483"/>
          </a:xfrm>
          <a:prstGeom prst="rect">
            <a:avLst/>
          </a:prstGeom>
        </p:spPr>
      </p:pic>
    </p:spTree>
    <p:extLst>
      <p:ext uri="{BB962C8B-B14F-4D97-AF65-F5344CB8AC3E}">
        <p14:creationId xmlns:p14="http://schemas.microsoft.com/office/powerpoint/2010/main" val="408816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Calibri"/>
              <a:cs typeface="Calibri"/>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A44D9-F1F6-29CA-B9FF-B294D8970F53}"/>
              </a:ext>
            </a:extLst>
          </p:cNvPr>
          <p:cNvSpPr>
            <a:spLocks noGrp="1"/>
          </p:cNvSpPr>
          <p:nvPr>
            <p:ph type="title"/>
          </p:nvPr>
        </p:nvSpPr>
        <p:spPr>
          <a:xfrm>
            <a:off x="686834" y="1153572"/>
            <a:ext cx="3200400" cy="4461163"/>
          </a:xfrm>
        </p:spPr>
        <p:txBody>
          <a:bodyPr>
            <a:normAutofit/>
          </a:bodyPr>
          <a:lstStyle/>
          <a:p>
            <a:r>
              <a:rPr lang="en-US" dirty="0">
                <a:solidFill>
                  <a:srgbClr val="FFFFFF"/>
                </a:solidFill>
                <a:ea typeface="Calibri Light"/>
                <a:cs typeface="Calibri Light"/>
              </a:rPr>
              <a:t>PMF and histogram</a:t>
            </a:r>
            <a:br>
              <a:rPr lang="en-US" dirty="0">
                <a:solidFill>
                  <a:srgbClr val="FFFFFF"/>
                </a:solidFill>
                <a:ea typeface="Calibri Light"/>
                <a:cs typeface="Calibri Light"/>
              </a:rPr>
            </a:br>
            <a:r>
              <a:rPr lang="en-US" dirty="0">
                <a:solidFill>
                  <a:srgbClr val="FFFFFF"/>
                </a:solidFill>
                <a:ea typeface="Calibri Light"/>
                <a:cs typeface="Calibri Light"/>
              </a:rPr>
              <a:t>output:</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180941-5C68-9876-2FC2-FB7106780112}"/>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sp>
        <p:nvSpPr>
          <p:cNvPr id="9" name="Content Placeholder 2">
            <a:extLst>
              <a:ext uri="{FF2B5EF4-FFF2-40B4-BE49-F238E27FC236}">
                <a16:creationId xmlns:a16="http://schemas.microsoft.com/office/drawing/2014/main" id="{6A6A2799-2326-98F2-729B-DBA11920662A}"/>
              </a:ext>
            </a:extLst>
          </p:cNvPr>
          <p:cNvSpPr txBox="1">
            <a:spLocks/>
          </p:cNvSpPr>
          <p:nvPr/>
        </p:nvSpPr>
        <p:spPr>
          <a:xfrm>
            <a:off x="4599708" y="743744"/>
            <a:ext cx="3713974" cy="251619"/>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Font typeface="Arial" panose="020B0604020202020204" pitchFamily="34" charse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sp>
        <p:nvSpPr>
          <p:cNvPr id="13" name="Content Placeholder 2">
            <a:extLst>
              <a:ext uri="{FF2B5EF4-FFF2-40B4-BE49-F238E27FC236}">
                <a16:creationId xmlns:a16="http://schemas.microsoft.com/office/drawing/2014/main" id="{29D3E59E-650E-3EAE-74AB-F825FF61DAA8}"/>
              </a:ext>
            </a:extLst>
          </p:cNvPr>
          <p:cNvSpPr txBox="1">
            <a:spLocks/>
          </p:cNvSpPr>
          <p:nvPr/>
        </p:nvSpPr>
        <p:spPr>
          <a:xfrm>
            <a:off x="4612847" y="-451808"/>
            <a:ext cx="6275868" cy="563817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r>
              <a:rPr lang="en-US" sz="2000" dirty="0">
                <a:ea typeface="+mn-lt"/>
                <a:cs typeface="+mn-lt"/>
              </a:rPr>
              <a:t>plotting of Anxiety based on hours per day music listening. Calculated the PMF based on filter applied on Hours per day column and plotting done between PMF and Anxiety level.</a:t>
            </a: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endParaRPr lang="en-US" sz="2000" dirty="0">
              <a:ea typeface="Calibri"/>
              <a:cs typeface="Calibri"/>
            </a:endParaRPr>
          </a:p>
          <a:p>
            <a:pPr marL="0" indent="0">
              <a:buFont typeface="Arial" panose="020B0604020202020204" pitchFamily="34" charset="0"/>
              <a:buNone/>
            </a:pPr>
            <a:endParaRPr lang="en-US" sz="2000" dirty="0">
              <a:ea typeface="Calibri"/>
              <a:cs typeface="Calibri"/>
            </a:endParaRPr>
          </a:p>
          <a:p>
            <a:endParaRPr lang="en-US" dirty="0">
              <a:ea typeface="Calibri" panose="020F0502020204030204"/>
              <a:cs typeface="Calibri"/>
            </a:endParaRPr>
          </a:p>
          <a:p>
            <a:endParaRPr lang="en-US" dirty="0">
              <a:ea typeface="Calibri" panose="020F0502020204030204"/>
              <a:cs typeface="Calibri"/>
            </a:endParaRPr>
          </a:p>
          <a:p>
            <a:endParaRPr lang="en-US" dirty="0">
              <a:ea typeface="Calibri" panose="020F0502020204030204"/>
              <a:cs typeface="Calibri"/>
            </a:endParaRPr>
          </a:p>
        </p:txBody>
      </p:sp>
      <p:pic>
        <p:nvPicPr>
          <p:cNvPr id="5" name="Picture 5" descr="Chart, histogram&#10;&#10;Description automatically generated">
            <a:extLst>
              <a:ext uri="{FF2B5EF4-FFF2-40B4-BE49-F238E27FC236}">
                <a16:creationId xmlns:a16="http://schemas.microsoft.com/office/drawing/2014/main" id="{4BDA3A8D-2954-8CD1-7232-1A3E27832B95}"/>
              </a:ext>
            </a:extLst>
          </p:cNvPr>
          <p:cNvPicPr>
            <a:picLocks noChangeAspect="1"/>
          </p:cNvPicPr>
          <p:nvPr/>
        </p:nvPicPr>
        <p:blipFill>
          <a:blip r:embed="rId2"/>
          <a:stretch>
            <a:fillRect/>
          </a:stretch>
        </p:blipFill>
        <p:spPr>
          <a:xfrm>
            <a:off x="4330263" y="2377971"/>
            <a:ext cx="6829095" cy="3231919"/>
          </a:xfrm>
          <a:prstGeom prst="rect">
            <a:avLst/>
          </a:prstGeom>
        </p:spPr>
      </p:pic>
    </p:spTree>
    <p:extLst>
      <p:ext uri="{BB962C8B-B14F-4D97-AF65-F5344CB8AC3E}">
        <p14:creationId xmlns:p14="http://schemas.microsoft.com/office/powerpoint/2010/main" val="22915261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Music and Mental health EDA analysis</vt:lpstr>
      <vt:lpstr>Contents :</vt:lpstr>
      <vt:lpstr>Introduction :</vt:lpstr>
      <vt:lpstr>Statistical  question:</vt:lpstr>
      <vt:lpstr>Analysis  Step :</vt:lpstr>
      <vt:lpstr>Dataset snippet:</vt:lpstr>
      <vt:lpstr>Histogram output:</vt:lpstr>
      <vt:lpstr>Pie diagram output:</vt:lpstr>
      <vt:lpstr>PMF and histogram output:</vt:lpstr>
      <vt:lpstr>PMF and histogram output:</vt:lpstr>
      <vt:lpstr>PMF and histogram output:</vt:lpstr>
      <vt:lpstr>Bibliography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613</cp:revision>
  <dcterms:created xsi:type="dcterms:W3CDTF">2023-06-03T01:47:33Z</dcterms:created>
  <dcterms:modified xsi:type="dcterms:W3CDTF">2023-06-03T21:48:04Z</dcterms:modified>
</cp:coreProperties>
</file>