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80" r:id="rId6"/>
    <p:sldId id="282" r:id="rId7"/>
    <p:sldId id="294" r:id="rId8"/>
    <p:sldId id="304" r:id="rId9"/>
    <p:sldId id="295" r:id="rId10"/>
    <p:sldId id="296" r:id="rId11"/>
    <p:sldId id="297" r:id="rId12"/>
    <p:sldId id="302" r:id="rId13"/>
    <p:sldId id="298" r:id="rId14"/>
    <p:sldId id="305" r:id="rId15"/>
    <p:sldId id="299" r:id="rId16"/>
    <p:sldId id="30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D2ABB-C66A-7DA7-3B49-AC13B38887C0}" v="2" dt="2024-04-14T03:21:24.5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88" autoAdjust="0"/>
  </p:normalViewPr>
  <p:slideViewPr>
    <p:cSldViewPr snapToGrid="0">
      <p:cViewPr varScale="1">
        <p:scale>
          <a:sx n="58" d="100"/>
          <a:sy n="58" d="100"/>
        </p:scale>
        <p:origin x="1618"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El-Aloul" userId="S::aelaloul@my.centennialcollege.ca::a568376d-29a8-49e1-bce7-7e3f09d87601" providerId="AD" clId="Web-{158D2ABB-C66A-7DA7-3B49-AC13B38887C0}"/>
    <pc:docChg chg="modSld">
      <pc:chgData name="Ahmed El-Aloul" userId="S::aelaloul@my.centennialcollege.ca::a568376d-29a8-49e1-bce7-7e3f09d87601" providerId="AD" clId="Web-{158D2ABB-C66A-7DA7-3B49-AC13B38887C0}" dt="2024-04-14T03:21:24.578" v="1"/>
      <pc:docMkLst>
        <pc:docMk/>
      </pc:docMkLst>
      <pc:sldChg chg="delSp">
        <pc:chgData name="Ahmed El-Aloul" userId="S::aelaloul@my.centennialcollege.ca::a568376d-29a8-49e1-bce7-7e3f09d87601" providerId="AD" clId="Web-{158D2ABB-C66A-7DA7-3B49-AC13B38887C0}" dt="2024-04-14T03:21:24.578" v="1"/>
        <pc:sldMkLst>
          <pc:docMk/>
          <pc:sldMk cId="3994947607" sldId="298"/>
        </pc:sldMkLst>
        <pc:spChg chg="del">
          <ac:chgData name="Ahmed El-Aloul" userId="S::aelaloul@my.centennialcollege.ca::a568376d-29a8-49e1-bce7-7e3f09d87601" providerId="AD" clId="Web-{158D2ABB-C66A-7DA7-3B49-AC13B38887C0}" dt="2024-04-14T03:21:24.578" v="1"/>
          <ac:spMkLst>
            <pc:docMk/>
            <pc:sldMk cId="3994947607" sldId="298"/>
            <ac:spMk id="8" creationId="{F00BC970-A169-4727-604A-72A572ABDDD2}"/>
          </ac:spMkLst>
        </pc:spChg>
      </pc:sldChg>
      <pc:sldChg chg="delSp">
        <pc:chgData name="Ahmed El-Aloul" userId="S::aelaloul@my.centennialcollege.ca::a568376d-29a8-49e1-bce7-7e3f09d87601" providerId="AD" clId="Web-{158D2ABB-C66A-7DA7-3B49-AC13B38887C0}" dt="2024-04-14T03:21:21.188" v="0"/>
        <pc:sldMkLst>
          <pc:docMk/>
          <pc:sldMk cId="3015476870" sldId="305"/>
        </pc:sldMkLst>
        <pc:spChg chg="del">
          <ac:chgData name="Ahmed El-Aloul" userId="S::aelaloul@my.centennialcollege.ca::a568376d-29a8-49e1-bce7-7e3f09d87601" providerId="AD" clId="Web-{158D2ABB-C66A-7DA7-3B49-AC13B38887C0}" dt="2024-04-14T03:21:21.188" v="0"/>
          <ac:spMkLst>
            <pc:docMk/>
            <pc:sldMk cId="3015476870" sldId="305"/>
            <ac:spMk id="8" creationId="{F00BC970-A169-4727-604A-72A572ABDD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"In Phase 1 of our sentiment analysis project, we concentrated on lexicon-based models to interpret customer reviews for 'All Beauty' products. Our main objective was to accurately gauge the sentiment behind each review. However, we observed some limitations, such as the challenge in effectively categorizing neutral and negative sentiments, mostly due to the positive skew of the data.</a:t>
            </a:r>
          </a:p>
          <a:p>
            <a:r>
              <a:rPr lang="en-US" dirty="0"/>
              <a:t>As we move into Phase 2, we aim to address these limitations by pivoting to a Machine Learning approach. This transition allows us to delve deeper into the nuances of customer sentiment and provides more sophisticated tools for data preprocessing and analysis. The following slides will detail the steps we've taken in this new phase, showcasing our methodologies, the results we've achieved, and how they compare to the initial approach."</a:t>
            </a:r>
          </a:p>
          <a:p>
            <a:endParaRPr lang="en-CA" dirty="0"/>
          </a:p>
        </p:txBody>
      </p:sp>
    </p:spTree>
    <p:extLst>
      <p:ext uri="{BB962C8B-B14F-4D97-AF65-F5344CB8AC3E}">
        <p14:creationId xmlns:p14="http://schemas.microsoft.com/office/powerpoint/2010/main" val="140639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And here is some responses that were generated….These examples are illustrative of the potential outputs from an LLM, demonstrating the model's ability to create valuable summaries and generate helpful responses that could be integrated into customer service platforms, improving engagement and providing clear and concise information to users.</a:t>
            </a:r>
            <a:endParaRPr lang="en-CA" dirty="0"/>
          </a:p>
        </p:txBody>
      </p:sp>
    </p:spTree>
    <p:extLst>
      <p:ext uri="{BB962C8B-B14F-4D97-AF65-F5344CB8AC3E}">
        <p14:creationId xmlns:p14="http://schemas.microsoft.com/office/powerpoint/2010/main" val="95378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"In summary, our Phase 2 advancements have significantly enhanced the accuracy of sentiment analysis. Machine learning models, particularly Logistic Regression and SVM, have outperformed traditional lexicon-based methods. This improvement stems from our effective preprocessing of data and the implementation of TF-IDF for text representation, ensuring that our models could discern the subtleties in customer sentiment more precisely.</a:t>
            </a:r>
          </a:p>
          <a:p>
            <a:r>
              <a:rPr lang="en-US" dirty="0"/>
              <a:t>Notably, the integration of Large Language Models has opened up new avenues for practical applications, especially in customer service. By summarizing reviews and generating informed responses, these models have the potential to transform customer interaction and support.</a:t>
            </a:r>
          </a:p>
          <a:p>
            <a:r>
              <a:rPr lang="en-US" dirty="0"/>
              <a:t>As we look to the future, our focus will be on further refining these models to optimize performance. Additionally, we aim to explore deep learning techniques, which hold promise for even more nuanced analysis of customer sentiment. This continuous improvement signals our commitment to staying at the forefront of sentiment analysis technology."</a:t>
            </a:r>
          </a:p>
          <a:p>
            <a:endParaRPr lang="en-CA" dirty="0"/>
          </a:p>
        </p:txBody>
      </p:sp>
    </p:spTree>
    <p:extLst>
      <p:ext uri="{BB962C8B-B14F-4D97-AF65-F5344CB8AC3E}">
        <p14:creationId xmlns:p14="http://schemas.microsoft.com/office/powerpoint/2010/main" val="204331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dirty="0"/>
              <a:t>THANK YOU!</a:t>
            </a:r>
          </a:p>
        </p:txBody>
      </p:sp>
    </p:spTree>
    <p:extLst>
      <p:ext uri="{BB962C8B-B14F-4D97-AF65-F5344CB8AC3E}">
        <p14:creationId xmlns:p14="http://schemas.microsoft.com/office/powerpoint/2010/main" val="218567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"We analyzed the sentiment distribution within the 2,000 review subset, noting a heavy skew towards positive reviews. To prepare our data for machine learning, we employed several preprocessing steps. Crucial amongst these was text normalization, which included cleaning and standardizing the reviews for a more analytical approach.</a:t>
            </a:r>
          </a:p>
          <a:p>
            <a:r>
              <a:rPr lang="en-US" dirty="0"/>
              <a:t>Notably, we vectorized our text using TF-IDF to translate our reviews into a format amenable to algorithmic processing. This method was chosen due to its effectiveness in emphasizing important words and diminishing the impact of common but less informative words.</a:t>
            </a:r>
          </a:p>
          <a:p>
            <a:r>
              <a:rPr lang="en-US" dirty="0"/>
              <a:t>Given the imbalance in sentiment labels, we oversampled our dataset to ensure our models would not overfit to the majority class, thereby improving our model's ability to discern across sentiment classes."</a:t>
            </a:r>
          </a:p>
          <a:p>
            <a:endParaRPr lang="en-CA" dirty="0"/>
          </a:p>
        </p:txBody>
      </p:sp>
    </p:spTree>
    <p:extLst>
      <p:ext uri="{BB962C8B-B14F-4D97-AF65-F5344CB8AC3E}">
        <p14:creationId xmlns:p14="http://schemas.microsoft.com/office/powerpoint/2010/main" val="59018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buFont typeface="Arial" panose="020B0604020202020204" pitchFamily="34" charset="0"/>
              <a:buNone/>
            </a:pPr>
            <a:r>
              <a:rPr lang="en-US" dirty="0"/>
              <a:t>TF-IDF provides a numerical weight for each word, balancing its frequency in each review against its commonness across all reviews.</a:t>
            </a:r>
          </a:p>
          <a:p>
            <a:pPr>
              <a:buFont typeface="Arial" panose="020B0604020202020204" pitchFamily="34" charset="0"/>
              <a:buNone/>
            </a:pPr>
            <a:r>
              <a:rPr lang="en-US" dirty="0"/>
              <a:t>We preferred TF-IDF over simpler methods because it better distinguishes relevant terms for sentiment analysis, particularly useful in our dataset with prevalent beauty-related jargon.</a:t>
            </a:r>
          </a:p>
          <a:p>
            <a:pPr>
              <a:buFont typeface="Arial" panose="020B0604020202020204" pitchFamily="34" charset="0"/>
              <a:buNone/>
            </a:pPr>
            <a:r>
              <a:rPr lang="en-US" dirty="0"/>
              <a:t>It ultimately aids our machine learning models in identifying more meaningful patterns in the text.</a:t>
            </a:r>
          </a:p>
          <a:p>
            <a:endParaRPr lang="en-CA" dirty="0"/>
          </a:p>
        </p:txBody>
      </p:sp>
    </p:spTree>
    <p:extLst>
      <p:ext uri="{BB962C8B-B14F-4D97-AF65-F5344CB8AC3E}">
        <p14:creationId xmlns:p14="http://schemas.microsoft.com/office/powerpoint/2010/main" val="235183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buFont typeface="Arial" panose="020B0604020202020204" pitchFamily="34" charset="0"/>
              <a:buChar char="•"/>
            </a:pPr>
            <a:r>
              <a:rPr lang="en-US" dirty="0"/>
              <a:t>"We selected Logistic Regression for its efficiency in binary and multiclass sentiment classification and its interpretable probabilistic output."</a:t>
            </a:r>
          </a:p>
          <a:p>
            <a:pPr>
              <a:buFont typeface="Arial" panose="020B0604020202020204" pitchFamily="34" charset="0"/>
              <a:buChar char="•"/>
            </a:pPr>
            <a:r>
              <a:rPr lang="en-US" dirty="0"/>
              <a:t>"SVM was chosen for its robustness in handling high-dimensional feature spaces, such as those generated by TF-IDF vectorization, and its effectiveness with a smaller number of samples."</a:t>
            </a:r>
          </a:p>
          <a:p>
            <a:pPr>
              <a:buFont typeface="Arial" panose="020B0604020202020204" pitchFamily="34" charset="0"/>
              <a:buChar char="•"/>
            </a:pPr>
            <a:r>
              <a:rPr lang="en-US" dirty="0"/>
              <a:t>"Both models are well-regarded for their performance in text classification tasks and their ability to produce strong baselines for sentiment analysis."</a:t>
            </a:r>
          </a:p>
          <a:p>
            <a:endParaRPr lang="en-CA" dirty="0"/>
          </a:p>
        </p:txBody>
      </p:sp>
    </p:spTree>
    <p:extLst>
      <p:ext uri="{BB962C8B-B14F-4D97-AF65-F5344CB8AC3E}">
        <p14:creationId xmlns:p14="http://schemas.microsoft.com/office/powerpoint/2010/main" val="42688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The training metrics here give us a direct comparison between the two chosen models. For Logistic Regression, the metrics across the board were impressively consistent, indicating a high level of reliability in its predictions. An F1 score of 87.2% is particularly notable, as it represents the balance between precision and recall.“</a:t>
            </a:r>
          </a:p>
          <a:p>
            <a:r>
              <a:rPr lang="en-US" dirty="0"/>
              <a:t>"On the other side, SVM showed a slight trade-off between precision and recall, with precision being higher. This could suggest that when SVM predicts a sentiment, it does so with a high level of confidence, although it may not capture as many relevant instances as Logistic Regression."</a:t>
            </a:r>
            <a:endParaRPr lang="en-CA" dirty="0"/>
          </a:p>
        </p:txBody>
      </p:sp>
    </p:spTree>
    <p:extLst>
      <p:ext uri="{BB962C8B-B14F-4D97-AF65-F5344CB8AC3E}">
        <p14:creationId xmlns:p14="http://schemas.microsoft.com/office/powerpoint/2010/main" val="2294750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buFont typeface="Arial" panose="020B0604020202020204" pitchFamily="34" charset="0"/>
              <a:buChar char="•"/>
            </a:pPr>
            <a:r>
              <a:rPr lang="en-US" dirty="0"/>
              <a:t>"Our analysis revealed that Machine Learning models, specifically Logistic Regression and SVM, outperformed the lexicon-based VADER and </a:t>
            </a:r>
            <a:r>
              <a:rPr lang="en-US" dirty="0" err="1"/>
              <a:t>TextBlob</a:t>
            </a:r>
            <a:r>
              <a:rPr lang="en-US" dirty="0"/>
              <a:t> models. This bar chart illustrates the significant accuracy advantage of Logistic Regression and SVM models, indicating their stronger performance in classifying sentiments."</a:t>
            </a:r>
          </a:p>
          <a:p>
            <a:pPr>
              <a:buFont typeface="Arial" panose="020B0604020202020204" pitchFamily="34" charset="0"/>
              <a:buChar char="•"/>
            </a:pPr>
            <a:r>
              <a:rPr lang="en-US" dirty="0"/>
              <a:t>"While lexicon-based models provide a good starting point, the sophistication of Machine Learning models offers a more nuanced understanding of complex language patterns in customer reviews."</a:t>
            </a:r>
          </a:p>
          <a:p>
            <a:endParaRPr lang="en-CA" dirty="0"/>
          </a:p>
        </p:txBody>
      </p:sp>
    </p:spTree>
    <p:extLst>
      <p:ext uri="{BB962C8B-B14F-4D97-AF65-F5344CB8AC3E}">
        <p14:creationId xmlns:p14="http://schemas.microsoft.com/office/powerpoint/2010/main" val="232514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buFont typeface="Arial" panose="020B0604020202020204" pitchFamily="34" charset="0"/>
              <a:buChar char="•"/>
            </a:pPr>
            <a:r>
              <a:rPr lang="en-US" dirty="0"/>
              <a:t>"Our recommender system enhancements were inspired by literature that suggested integrating user review sentiments into the rating predictions."</a:t>
            </a:r>
          </a:p>
          <a:p>
            <a:pPr>
              <a:buFont typeface="Arial" panose="020B0604020202020204" pitchFamily="34" charset="0"/>
              <a:buChar char="•"/>
            </a:pPr>
            <a:r>
              <a:rPr lang="en-US" dirty="0"/>
              <a:t>"We trained two separate models: Logistic Regression and SVM, both of which were evaluated using the Mean Squared Error metric to quantify prediction accuracy."</a:t>
            </a:r>
          </a:p>
          <a:p>
            <a:pPr>
              <a:buFont typeface="Arial" panose="020B0604020202020204" pitchFamily="34" charset="0"/>
              <a:buChar char="•"/>
            </a:pPr>
            <a:r>
              <a:rPr lang="en-US" dirty="0"/>
              <a:t>"We then performed a linear combination of the two models' outputs, with weights optimized through trial and error, finally settling on 0.4 for SVM and 0.6 for Logistic Regression, to enhance our rating predictions."</a:t>
            </a:r>
          </a:p>
          <a:p>
            <a:pPr>
              <a:buFont typeface="Arial" panose="020B0604020202020204" pitchFamily="34" charset="0"/>
              <a:buChar char="•"/>
            </a:pPr>
            <a:r>
              <a:rPr lang="en-US" dirty="0"/>
              <a:t>"The calculated MSEs on the testing data and a separate batch of 200 reviews allowed us to assess the effectiveness of our recommender system, with lower MSE scores indicating more accurate predictive performance."</a:t>
            </a:r>
          </a:p>
          <a:p>
            <a:endParaRPr lang="en-CA" dirty="0"/>
          </a:p>
        </p:txBody>
      </p:sp>
    </p:spTree>
    <p:extLst>
      <p:ext uri="{BB962C8B-B14F-4D97-AF65-F5344CB8AC3E}">
        <p14:creationId xmlns:p14="http://schemas.microsoft.com/office/powerpoint/2010/main" val="253442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buFont typeface="Arial" panose="020B0604020202020204" pitchFamily="34" charset="0"/>
              <a:buChar char="•"/>
            </a:pPr>
            <a:r>
              <a:rPr lang="en-US" dirty="0"/>
              <a:t>"Incorporating Large Language Models into our analysis, we leveraged their advanced capabilities to summarize extensive reviews into concise formats, enabling easier and faster insights into customer sentiments."</a:t>
            </a:r>
          </a:p>
          <a:p>
            <a:pPr>
              <a:buFont typeface="Arial" panose="020B0604020202020204" pitchFamily="34" charset="0"/>
              <a:buChar char="•"/>
            </a:pPr>
            <a:r>
              <a:rPr lang="en-US" dirty="0"/>
              <a:t>"Additionally, we utilized LLM's for generating automated responses to customer queries. This demonstrates a potential application in providing immediate and contextually relevant responses."</a:t>
            </a:r>
          </a:p>
          <a:p>
            <a:pPr>
              <a:lnSpc>
                <a:spcPct val="107000"/>
              </a:lnSpc>
              <a:spcAft>
                <a:spcPts val="800"/>
              </a:spcAft>
            </a:pPr>
            <a:r>
              <a:rPr lang="en-CA" sz="800" kern="0" dirty="0">
                <a:effectLst/>
                <a:latin typeface="Times New Roman" panose="02020603050405020304" pitchFamily="18" charset="0"/>
                <a:ea typeface="Times New Roman" panose="02020603050405020304" pitchFamily="18" charset="0"/>
                <a:cs typeface="Times New Roman" panose="02020603050405020304" pitchFamily="18" charset="0"/>
              </a:rPr>
              <a:t>We used a text-generation pipeline </a:t>
            </a:r>
            <a:r>
              <a:rPr lang="en-CA" sz="800" b="1" kern="0" dirty="0">
                <a:effectLst/>
                <a:latin typeface="Times New Roman" panose="02020603050405020304" pitchFamily="18" charset="0"/>
                <a:ea typeface="Times New Roman" panose="02020603050405020304" pitchFamily="18" charset="0"/>
                <a:cs typeface="Times New Roman" panose="02020603050405020304" pitchFamily="18" charset="0"/>
              </a:rPr>
              <a:t>from Hugging Face</a:t>
            </a:r>
            <a:r>
              <a:rPr lang="en-CA" sz="800" kern="0" dirty="0">
                <a:effectLst/>
                <a:latin typeface="Times New Roman" panose="02020603050405020304" pitchFamily="18" charset="0"/>
                <a:ea typeface="Times New Roman" panose="02020603050405020304" pitchFamily="18" charset="0"/>
                <a:cs typeface="Times New Roman" panose="02020603050405020304" pitchFamily="18" charset="0"/>
              </a:rPr>
              <a:t> to summarize 10 reviews exceeding 100 words. The summaries were concise, encapsulating key sentiments in approximately 50 words.</a:t>
            </a:r>
            <a:endParaRPr lang="en-CA" sz="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85268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dirty="0"/>
              <a:t>Here are some of the summaries that were generated by the LLM along side the original review</a:t>
            </a:r>
          </a:p>
        </p:txBody>
      </p:sp>
    </p:spTree>
    <p:extLst>
      <p:ext uri="{BB962C8B-B14F-4D97-AF65-F5344CB8AC3E}">
        <p14:creationId xmlns:p14="http://schemas.microsoft.com/office/powerpoint/2010/main" val="331794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52794" y="104260"/>
            <a:ext cx="7698372" cy="2826989"/>
          </a:xfrm>
        </p:spPr>
        <p:txBody>
          <a:bodyPr/>
          <a:lstStyle/>
          <a:p>
            <a:r>
              <a:rPr lang="en-US" dirty="0"/>
              <a:t>Sentiment Analysis on Beauty Product Reviews</a:t>
            </a:r>
            <a:br>
              <a:rPr lang="en-US" dirty="0"/>
            </a:br>
            <a:r>
              <a:rPr lang="en-US" dirty="0"/>
              <a:t>PHASE 2:</a:t>
            </a:r>
          </a:p>
        </p:txBody>
      </p:sp>
      <p:sp>
        <p:nvSpPr>
          <p:cNvPr id="5" name="Subtitle 4">
            <a:extLst>
              <a:ext uri="{FF2B5EF4-FFF2-40B4-BE49-F238E27FC236}">
                <a16:creationId xmlns:a16="http://schemas.microsoft.com/office/drawing/2014/main" id="{1DE169A3-41EB-233B-6CF0-54A1376D4680}"/>
              </a:ext>
            </a:extLst>
          </p:cNvPr>
          <p:cNvSpPr>
            <a:spLocks noGrp="1"/>
          </p:cNvSpPr>
          <p:nvPr>
            <p:ph type="subTitle" idx="1"/>
          </p:nvPr>
        </p:nvSpPr>
        <p:spPr>
          <a:xfrm>
            <a:off x="3292072" y="2813569"/>
            <a:ext cx="5793385" cy="2474794"/>
          </a:xfrm>
        </p:spPr>
        <p:txBody>
          <a:bodyPr vert="horz" lIns="0" tIns="0" rIns="0" bIns="0" rtlCol="0" anchor="t">
            <a:noAutofit/>
          </a:bodyPr>
          <a:lstStyle/>
          <a:p>
            <a:r>
              <a:rPr lang="en-CA" b="1" dirty="0">
                <a:solidFill>
                  <a:srgbClr val="FF0000"/>
                </a:solidFill>
                <a:cs typeface="Sabon Next LT"/>
              </a:rPr>
              <a:t>By Group 2:</a:t>
            </a:r>
          </a:p>
          <a:p>
            <a:pPr algn="ctr">
              <a:lnSpc>
                <a:spcPct val="107000"/>
              </a:lnSpc>
              <a:spcAft>
                <a:spcPts val="800"/>
              </a:spcAft>
            </a:pPr>
            <a:r>
              <a:rPr lang="en-CA" sz="18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Ahmed El-Aloul - 301170922</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18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Chitra </a:t>
            </a:r>
            <a:r>
              <a:rPr lang="en-CA" sz="1800" b="1" kern="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Hajra</a:t>
            </a:r>
            <a:r>
              <a:rPr lang="en-CA" sz="18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Roy – 301148774</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18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My Duyen Phung - 301218170</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18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Lance Nelson – 301176007</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503-B9E6-83FF-BF1A-C279BAE1C601}"/>
              </a:ext>
            </a:extLst>
          </p:cNvPr>
          <p:cNvSpPr>
            <a:spLocks noGrp="1"/>
          </p:cNvSpPr>
          <p:nvPr>
            <p:ph type="title"/>
          </p:nvPr>
        </p:nvSpPr>
        <p:spPr>
          <a:xfrm>
            <a:off x="463428" y="594360"/>
            <a:ext cx="10671048" cy="768096"/>
          </a:xfrm>
        </p:spPr>
        <p:txBody>
          <a:bodyPr/>
          <a:lstStyle/>
          <a:p>
            <a:r>
              <a:rPr lang="en-US" b="1" dirty="0"/>
              <a:t>Summaries Generated by LLM</a:t>
            </a:r>
            <a:endParaRPr lang="en-US" dirty="0"/>
          </a:p>
        </p:txBody>
      </p:sp>
      <p:sp>
        <p:nvSpPr>
          <p:cNvPr id="6" name="Slide Number Placeholder 5">
            <a:extLst>
              <a:ext uri="{FF2B5EF4-FFF2-40B4-BE49-F238E27FC236}">
                <a16:creationId xmlns:a16="http://schemas.microsoft.com/office/drawing/2014/main" id="{5D9AC21B-9549-CB0C-E59C-43EEDFB36963}"/>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7" name="TextBox 6">
            <a:extLst>
              <a:ext uri="{FF2B5EF4-FFF2-40B4-BE49-F238E27FC236}">
                <a16:creationId xmlns:a16="http://schemas.microsoft.com/office/drawing/2014/main" id="{5CB59B6A-B08F-B848-0300-C17D9656DD27}"/>
              </a:ext>
            </a:extLst>
          </p:cNvPr>
          <p:cNvSpPr txBox="1"/>
          <p:nvPr/>
        </p:nvSpPr>
        <p:spPr>
          <a:xfrm>
            <a:off x="652536" y="1599486"/>
            <a:ext cx="10292832" cy="4801314"/>
          </a:xfrm>
          <a:prstGeom prst="rect">
            <a:avLst/>
          </a:prstGeom>
          <a:noFill/>
        </p:spPr>
        <p:txBody>
          <a:bodyPr wrap="square">
            <a:spAutoFit/>
          </a:bodyPr>
          <a:lstStyle/>
          <a:p>
            <a:pPr>
              <a:buFont typeface="+mj-lt"/>
              <a:buAutoNum type="arabicPeriod"/>
            </a:pPr>
            <a:r>
              <a:rPr lang="en-US" b="1" dirty="0">
                <a:solidFill>
                  <a:schemeClr val="accent1">
                    <a:lumMod val="50000"/>
                  </a:schemeClr>
                </a:solidFill>
              </a:rPr>
              <a:t>Original Review: </a:t>
            </a:r>
            <a:r>
              <a:rPr lang="en-US" dirty="0"/>
              <a:t>"I got this as part of a gift for the holidays for my mother-in-law. I am sure she is going to love it." </a:t>
            </a:r>
          </a:p>
          <a:p>
            <a:pPr>
              <a:buFont typeface="+mj-lt"/>
              <a:buAutoNum type="arabicPeriod"/>
            </a:pPr>
            <a:endParaRPr lang="en-US" dirty="0"/>
          </a:p>
          <a:p>
            <a:r>
              <a:rPr lang="en-US" b="1" dirty="0">
                <a:solidFill>
                  <a:srgbClr val="00B050"/>
                </a:solidFill>
              </a:rPr>
              <a:t>Summary</a:t>
            </a:r>
            <a:r>
              <a:rPr lang="en-US" dirty="0">
                <a:solidFill>
                  <a:srgbClr val="00B050"/>
                </a:solidFill>
              </a:rPr>
              <a:t>: </a:t>
            </a:r>
            <a:r>
              <a:rPr lang="en-US" dirty="0"/>
              <a:t>"A thoughtful holiday gift expected to be well-received by the buyer's mother-in-law.“</a:t>
            </a:r>
          </a:p>
          <a:p>
            <a:endParaRPr lang="en-US" dirty="0"/>
          </a:p>
          <a:p>
            <a:r>
              <a:rPr lang="en-US" b="1" dirty="0">
                <a:solidFill>
                  <a:schemeClr val="accent1">
                    <a:lumMod val="50000"/>
                  </a:schemeClr>
                </a:solidFill>
              </a:rPr>
              <a:t>2.Original Review: </a:t>
            </a:r>
            <a:r>
              <a:rPr lang="en-US" dirty="0"/>
              <a:t>"I have recently purchased this product. My experience with it is bad: it does not deliver promised results and is extremely overpriced. I do not recommend it to anyone." </a:t>
            </a:r>
          </a:p>
          <a:p>
            <a:endParaRPr lang="en-US" dirty="0"/>
          </a:p>
          <a:p>
            <a:r>
              <a:rPr lang="en-US" b="1" dirty="0">
                <a:solidFill>
                  <a:srgbClr val="00B050"/>
                </a:solidFill>
              </a:rPr>
              <a:t>Summary: </a:t>
            </a:r>
            <a:r>
              <a:rPr lang="en-US" dirty="0"/>
              <a:t>"The product fails to meet expectations and is not recommended due to its high price and poor performance.“</a:t>
            </a:r>
          </a:p>
          <a:p>
            <a:endParaRPr lang="en-US" dirty="0"/>
          </a:p>
          <a:p>
            <a:r>
              <a:rPr lang="en-US" dirty="0">
                <a:solidFill>
                  <a:schemeClr val="accent1">
                    <a:lumMod val="50000"/>
                  </a:schemeClr>
                </a:solidFill>
              </a:rPr>
              <a:t>3.</a:t>
            </a:r>
            <a:r>
              <a:rPr lang="en-US" b="1" dirty="0">
                <a:solidFill>
                  <a:schemeClr val="accent1">
                    <a:lumMod val="50000"/>
                  </a:schemeClr>
                </a:solidFill>
              </a:rPr>
              <a:t>Original Review: </a:t>
            </a:r>
            <a:r>
              <a:rPr lang="en-US" dirty="0"/>
              <a:t>"So I ordered the clear [latex body paint], and while yes I did technically get a latex body paint, I got purple which is not what I ordered. If you're going to order this, I really hope the color doesn't matter to you or your project." </a:t>
            </a:r>
          </a:p>
          <a:p>
            <a:endParaRPr lang="en-US" dirty="0"/>
          </a:p>
          <a:p>
            <a:r>
              <a:rPr lang="en-US" b="1" dirty="0">
                <a:solidFill>
                  <a:srgbClr val="00B050"/>
                </a:solidFill>
              </a:rPr>
              <a:t>Summary: </a:t>
            </a:r>
            <a:r>
              <a:rPr lang="en-US" dirty="0"/>
              <a:t>"Received the wrong color for an order of latex body paint, suggesting caution to future buyers about potential color mismatches."</a:t>
            </a:r>
          </a:p>
        </p:txBody>
      </p:sp>
    </p:spTree>
    <p:extLst>
      <p:ext uri="{BB962C8B-B14F-4D97-AF65-F5344CB8AC3E}">
        <p14:creationId xmlns:p14="http://schemas.microsoft.com/office/powerpoint/2010/main" val="399494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503-B9E6-83FF-BF1A-C279BAE1C601}"/>
              </a:ext>
            </a:extLst>
          </p:cNvPr>
          <p:cNvSpPr>
            <a:spLocks noGrp="1"/>
          </p:cNvSpPr>
          <p:nvPr>
            <p:ph type="title"/>
          </p:nvPr>
        </p:nvSpPr>
        <p:spPr>
          <a:xfrm>
            <a:off x="463428" y="594360"/>
            <a:ext cx="10671048" cy="768096"/>
          </a:xfrm>
        </p:spPr>
        <p:txBody>
          <a:bodyPr/>
          <a:lstStyle/>
          <a:p>
            <a:r>
              <a:rPr lang="en-CA" b="1" dirty="0"/>
              <a:t>Responses Generated by LLM</a:t>
            </a:r>
            <a:endParaRPr lang="en-US" dirty="0"/>
          </a:p>
        </p:txBody>
      </p:sp>
      <p:sp>
        <p:nvSpPr>
          <p:cNvPr id="6" name="Slide Number Placeholder 5">
            <a:extLst>
              <a:ext uri="{FF2B5EF4-FFF2-40B4-BE49-F238E27FC236}">
                <a16:creationId xmlns:a16="http://schemas.microsoft.com/office/drawing/2014/main" id="{5D9AC21B-9549-CB0C-E59C-43EEDFB36963}"/>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4" name="Rectangle 2">
            <a:extLst>
              <a:ext uri="{FF2B5EF4-FFF2-40B4-BE49-F238E27FC236}">
                <a16:creationId xmlns:a16="http://schemas.microsoft.com/office/drawing/2014/main" id="{EC5DFCC2-DF1A-1DD6-F22A-B10CA562C0FE}"/>
              </a:ext>
            </a:extLst>
          </p:cNvPr>
          <p:cNvSpPr>
            <a:spLocks noChangeArrowheads="1"/>
          </p:cNvSpPr>
          <p:nvPr/>
        </p:nvSpPr>
        <p:spPr bwMode="auto">
          <a:xfrm rot="10800000" flipV="1">
            <a:off x="767698" y="1639188"/>
            <a:ext cx="1017767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C00000"/>
                </a:solidFill>
                <a:effectLst/>
              </a:rPr>
              <a:t>1.Original Comment: </a:t>
            </a:r>
            <a:r>
              <a:rPr kumimoji="0" lang="en-US" altLang="en-US" sz="2000" i="0" u="none" strike="noStrike" cap="none" normalizeH="0" baseline="0" dirty="0">
                <a:ln>
                  <a:noFill/>
                </a:ln>
                <a:solidFill>
                  <a:schemeClr val="tx1"/>
                </a:solidFill>
                <a:effectLst/>
              </a:rPr>
              <a:t>"If you like electric shave and want to bring some on-board you need these 3-ounce sizes which are TSA friendly."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B050"/>
                </a:solidFill>
                <a:effectLst/>
              </a:rPr>
              <a:t>Response: </a:t>
            </a:r>
            <a:r>
              <a:rPr kumimoji="0" lang="en-US" altLang="en-US" sz="2000" i="0" u="none" strike="noStrike" cap="none" normalizeH="0" baseline="0" dirty="0">
                <a:ln>
                  <a:noFill/>
                </a:ln>
                <a:solidFill>
                  <a:schemeClr val="tx1"/>
                </a:solidFill>
                <a:effectLst/>
              </a:rPr>
              <a:t>"The 3-ounce bottles are ideal for travel and comply with TSA regulations for carry-on items.“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C00000"/>
                </a:solidFill>
                <a:effectLst/>
              </a:rPr>
              <a:t>2.Original Comment: </a:t>
            </a:r>
            <a:r>
              <a:rPr kumimoji="0" lang="en-US" altLang="en-US" sz="2000" i="0" u="none" strike="noStrike" cap="none" normalizeH="0" baseline="0" dirty="0">
                <a:ln>
                  <a:noFill/>
                </a:ln>
                <a:solidFill>
                  <a:schemeClr val="tx1"/>
                </a:solidFill>
                <a:effectLst/>
              </a:rPr>
              <a:t>"They're a smidge shiny and one had a loose thread, but they will definitely serve their purpose."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B050"/>
                </a:solidFill>
                <a:effectLst/>
              </a:rPr>
              <a:t>Response: </a:t>
            </a:r>
            <a:r>
              <a:rPr kumimoji="0" lang="en-US" altLang="en-US" sz="2000" i="0" u="none" strike="noStrike" cap="none" normalizeH="0" baseline="0" dirty="0">
                <a:ln>
                  <a:noFill/>
                </a:ln>
                <a:solidFill>
                  <a:schemeClr val="tx1"/>
                </a:solidFill>
                <a:effectLst/>
              </a:rPr>
              <a:t>"Affordable curtain replacements that fulfill their intended purpose despite minor quality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C00000"/>
                </a:solidFill>
                <a:effectLst/>
              </a:rPr>
              <a:t>3.Original Comment: </a:t>
            </a:r>
            <a:r>
              <a:rPr kumimoji="0" lang="en-US" altLang="en-US" sz="2000" i="0" u="none" strike="noStrike" cap="none" normalizeH="0" baseline="0" dirty="0">
                <a:ln>
                  <a:noFill/>
                </a:ln>
                <a:solidFill>
                  <a:schemeClr val="tx1"/>
                </a:solidFill>
                <a:effectLst/>
              </a:rPr>
              <a:t>"</a:t>
            </a:r>
            <a:r>
              <a:rPr kumimoji="0" lang="en-US" altLang="en-US" sz="2000" i="0" u="none" strike="noStrike" cap="none" normalizeH="0" baseline="0" dirty="0" err="1">
                <a:ln>
                  <a:noFill/>
                </a:ln>
                <a:solidFill>
                  <a:schemeClr val="tx1"/>
                </a:solidFill>
                <a:effectLst/>
              </a:rPr>
              <a:t>Revitalash</a:t>
            </a:r>
            <a:r>
              <a:rPr kumimoji="0" lang="en-US" altLang="en-US" sz="2000" i="0" u="none" strike="noStrike" cap="none" normalizeH="0" baseline="0" dirty="0">
                <a:ln>
                  <a:noFill/>
                </a:ln>
                <a:solidFill>
                  <a:schemeClr val="tx1"/>
                </a:solidFill>
                <a:effectLst/>
              </a:rPr>
              <a:t> is amazing I have only been using it for three weeks I even used it on my eyebrows I highly recommend it."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B050"/>
                </a:solidFill>
                <a:effectLst/>
              </a:rPr>
              <a:t>Response: </a:t>
            </a:r>
            <a:r>
              <a:rPr kumimoji="0" lang="en-US" altLang="en-US" sz="2000" i="0" u="none" strike="noStrike" cap="none" normalizeH="0" baseline="0" dirty="0">
                <a:ln>
                  <a:noFill/>
                </a:ln>
                <a:solidFill>
                  <a:schemeClr val="tx1"/>
                </a:solidFill>
                <a:effectLst/>
              </a:rPr>
              <a:t>"Positive feedback on </a:t>
            </a:r>
            <a:r>
              <a:rPr kumimoji="0" lang="en-US" altLang="en-US" sz="2000" i="0" u="none" strike="noStrike" cap="none" normalizeH="0" baseline="0" dirty="0" err="1">
                <a:ln>
                  <a:noFill/>
                </a:ln>
                <a:solidFill>
                  <a:schemeClr val="tx1"/>
                </a:solidFill>
                <a:effectLst/>
              </a:rPr>
              <a:t>Revitalash's</a:t>
            </a:r>
            <a:r>
              <a:rPr kumimoji="0" lang="en-US" altLang="en-US" sz="2000" i="0" u="none" strike="noStrike" cap="none" normalizeH="0" baseline="0" dirty="0">
                <a:ln>
                  <a:noFill/>
                </a:ln>
                <a:solidFill>
                  <a:schemeClr val="tx1"/>
                </a:solidFill>
                <a:effectLst/>
              </a:rPr>
              <a:t> effectiveness on both eyelashes and eyebrows within a short period."</a:t>
            </a:r>
          </a:p>
        </p:txBody>
      </p:sp>
    </p:spTree>
    <p:extLst>
      <p:ext uri="{BB962C8B-B14F-4D97-AF65-F5344CB8AC3E}">
        <p14:creationId xmlns:p14="http://schemas.microsoft.com/office/powerpoint/2010/main" val="301547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B14F-24CF-7E0E-AC43-D1201E55EE9D}"/>
              </a:ext>
            </a:extLst>
          </p:cNvPr>
          <p:cNvSpPr>
            <a:spLocks noGrp="1"/>
          </p:cNvSpPr>
          <p:nvPr>
            <p:ph type="title"/>
          </p:nvPr>
        </p:nvSpPr>
        <p:spPr>
          <a:xfrm>
            <a:off x="477078" y="2654368"/>
            <a:ext cx="4388987" cy="1627632"/>
          </a:xfrm>
        </p:spPr>
        <p:txBody>
          <a:bodyPr/>
          <a:lstStyle/>
          <a:p>
            <a:r>
              <a:rPr lang="en-CA" sz="4800" dirty="0"/>
              <a:t>Conclusion and Future Work</a:t>
            </a:r>
          </a:p>
        </p:txBody>
      </p:sp>
      <p:sp>
        <p:nvSpPr>
          <p:cNvPr id="6" name="Slide Number Placeholder 5">
            <a:extLst>
              <a:ext uri="{FF2B5EF4-FFF2-40B4-BE49-F238E27FC236}">
                <a16:creationId xmlns:a16="http://schemas.microsoft.com/office/drawing/2014/main" id="{D6E75DDC-DF52-4F0E-EAEE-872F1E3AE87C}"/>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7" name="Rectangle 1">
            <a:extLst>
              <a:ext uri="{FF2B5EF4-FFF2-40B4-BE49-F238E27FC236}">
                <a16:creationId xmlns:a16="http://schemas.microsoft.com/office/drawing/2014/main" id="{69B51206-FFE6-5E78-8B8F-715352DE9F81}"/>
              </a:ext>
            </a:extLst>
          </p:cNvPr>
          <p:cNvSpPr>
            <a:spLocks noChangeArrowheads="1"/>
          </p:cNvSpPr>
          <p:nvPr/>
        </p:nvSpPr>
        <p:spPr bwMode="auto">
          <a:xfrm>
            <a:off x="4468500" y="594360"/>
            <a:ext cx="6573079"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buFont typeface="Arial" panose="020B0604020202020204" pitchFamily="34" charset="0"/>
              <a:buChar char="•"/>
            </a:pPr>
            <a:r>
              <a:rPr lang="en-US" sz="2800" dirty="0">
                <a:solidFill>
                  <a:srgbClr val="202C8F"/>
                </a:solidFill>
              </a:rPr>
              <a:t>Improved sentiment analysis accuracy with ML models over lexicon-based methods.</a:t>
            </a:r>
          </a:p>
          <a:p>
            <a:pPr marL="742950" lvl="1" indent="-285750">
              <a:buFont typeface="Arial" panose="020B0604020202020204" pitchFamily="34" charset="0"/>
              <a:buChar char="•"/>
            </a:pPr>
            <a:r>
              <a:rPr lang="en-US" sz="2800" dirty="0">
                <a:solidFill>
                  <a:srgbClr val="202C8F"/>
                </a:solidFill>
              </a:rPr>
              <a:t>Effective data preprocessing and representation with TF-IDF.</a:t>
            </a:r>
          </a:p>
          <a:p>
            <a:pPr marL="742950" lvl="1" indent="-285750">
              <a:buFont typeface="Arial" panose="020B0604020202020204" pitchFamily="34" charset="0"/>
              <a:buChar char="•"/>
            </a:pPr>
            <a:r>
              <a:rPr lang="en-US" sz="2800" dirty="0">
                <a:solidFill>
                  <a:srgbClr val="202C8F"/>
                </a:solidFill>
              </a:rPr>
              <a:t>High training accuracy with Logistic Regression and SVM.</a:t>
            </a:r>
          </a:p>
          <a:p>
            <a:pPr marL="742950" lvl="1" indent="-285750">
              <a:buFont typeface="Arial" panose="020B0604020202020204" pitchFamily="34" charset="0"/>
              <a:buChar char="•"/>
            </a:pPr>
            <a:r>
              <a:rPr lang="en-US" sz="2800" dirty="0">
                <a:solidFill>
                  <a:srgbClr val="202C8F"/>
                </a:solidFill>
              </a:rPr>
              <a:t>Integration of LLMs for practical customer service applications.</a:t>
            </a:r>
          </a:p>
          <a:p>
            <a:pPr marL="742950" lvl="1" indent="-285750">
              <a:buFont typeface="Arial" panose="020B0604020202020204" pitchFamily="34" charset="0"/>
              <a:buChar char="•"/>
            </a:pPr>
            <a:endParaRPr lang="en-US" sz="2800" dirty="0">
              <a:solidFill>
                <a:srgbClr val="202C8F"/>
              </a:solidFill>
            </a:endParaRPr>
          </a:p>
          <a:p>
            <a:pPr>
              <a:buFont typeface="Arial" panose="020B0604020202020204" pitchFamily="34" charset="0"/>
              <a:buChar char="•"/>
            </a:pPr>
            <a:r>
              <a:rPr lang="en-US" sz="2800" b="1" dirty="0">
                <a:solidFill>
                  <a:srgbClr val="202C8F"/>
                </a:solidFill>
              </a:rPr>
              <a:t>Future directions:</a:t>
            </a:r>
          </a:p>
          <a:p>
            <a:pPr marL="742950" lvl="1" indent="-285750">
              <a:buFont typeface="Arial" panose="020B0604020202020204" pitchFamily="34" charset="0"/>
              <a:buChar char="•"/>
            </a:pPr>
            <a:r>
              <a:rPr lang="en-US" sz="2800" dirty="0">
                <a:solidFill>
                  <a:srgbClr val="202C8F"/>
                </a:solidFill>
              </a:rPr>
              <a:t>Further optimization of ML models.</a:t>
            </a:r>
          </a:p>
          <a:p>
            <a:pPr marL="742950" lvl="1" indent="-285750">
              <a:buFont typeface="Arial" panose="020B0604020202020204" pitchFamily="34" charset="0"/>
              <a:buChar char="•"/>
            </a:pPr>
            <a:r>
              <a:rPr lang="en-US" sz="2800" dirty="0">
                <a:solidFill>
                  <a:srgbClr val="202C8F"/>
                </a:solidFill>
              </a:rPr>
              <a:t>Exploration of deep learning techniques for sentiment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81DD0B2-DBE5-A8A0-E3C0-DD6D666DBE9D}"/>
              </a:ext>
            </a:extLst>
          </p:cNvPr>
          <p:cNvSpPr txBox="1"/>
          <p:nvPr/>
        </p:nvSpPr>
        <p:spPr>
          <a:xfrm>
            <a:off x="477078" y="1700261"/>
            <a:ext cx="2416005" cy="954107"/>
          </a:xfrm>
          <a:prstGeom prst="rect">
            <a:avLst/>
          </a:prstGeom>
          <a:noFill/>
        </p:spPr>
        <p:txBody>
          <a:bodyPr wrap="square">
            <a:spAutoFit/>
          </a:bodyPr>
          <a:lstStyle/>
          <a:p>
            <a:r>
              <a:rPr lang="en-US" sz="2800" b="1" dirty="0">
                <a:solidFill>
                  <a:srgbClr val="202C8F"/>
                </a:solidFill>
              </a:rPr>
              <a:t>Key findings from Phase 2:</a:t>
            </a:r>
          </a:p>
        </p:txBody>
      </p:sp>
    </p:spTree>
    <p:extLst>
      <p:ext uri="{BB962C8B-B14F-4D97-AF65-F5344CB8AC3E}">
        <p14:creationId xmlns:p14="http://schemas.microsoft.com/office/powerpoint/2010/main" val="226670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D141-0289-BD08-4BA2-C0C7D5F308AB}"/>
              </a:ext>
            </a:extLst>
          </p:cNvPr>
          <p:cNvSpPr>
            <a:spLocks noGrp="1"/>
          </p:cNvSpPr>
          <p:nvPr>
            <p:ph type="title"/>
          </p:nvPr>
        </p:nvSpPr>
        <p:spPr>
          <a:xfrm>
            <a:off x="2773301" y="2770576"/>
            <a:ext cx="7460758" cy="1627632"/>
          </a:xfrm>
        </p:spPr>
        <p:txBody>
          <a:bodyPr/>
          <a:lstStyle/>
          <a:p>
            <a:r>
              <a:rPr lang="en-CA" sz="6600" dirty="0"/>
              <a:t>Thank you! </a:t>
            </a:r>
          </a:p>
        </p:txBody>
      </p:sp>
      <p:sp>
        <p:nvSpPr>
          <p:cNvPr id="6" name="Slide Number Placeholder 5">
            <a:extLst>
              <a:ext uri="{FF2B5EF4-FFF2-40B4-BE49-F238E27FC236}">
                <a16:creationId xmlns:a16="http://schemas.microsoft.com/office/drawing/2014/main" id="{E35BC72E-33F3-3069-2646-C09C8721CADB}"/>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55409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a:t>
            </a:fld>
            <a:endParaRPr lang="en-US"/>
          </a:p>
        </p:txBody>
      </p:sp>
      <p:sp>
        <p:nvSpPr>
          <p:cNvPr id="9" name="Rectangle 4">
            <a:extLst>
              <a:ext uri="{FF2B5EF4-FFF2-40B4-BE49-F238E27FC236}">
                <a16:creationId xmlns:a16="http://schemas.microsoft.com/office/drawing/2014/main" id="{AAEBF6FA-1572-0B90-BC46-CC4FABFD5AB4}"/>
              </a:ext>
            </a:extLst>
          </p:cNvPr>
          <p:cNvSpPr>
            <a:spLocks noGrp="1" noChangeArrowheads="1"/>
          </p:cNvSpPr>
          <p:nvPr>
            <p:ph type="title"/>
          </p:nvPr>
        </p:nvSpPr>
        <p:spPr bwMode="auto">
          <a:xfrm>
            <a:off x="488210" y="115955"/>
            <a:ext cx="10325563" cy="138644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lnSpc>
                <a:spcPct val="9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ct val="0"/>
              </a:spcAft>
              <a:buClrTx/>
              <a:buSzTx/>
              <a:tabLst/>
            </a:pPr>
            <a:r>
              <a:rPr kumimoji="0" lang="en-US" altLang="en-US" sz="4000" i="0" u="none" strike="noStrike" cap="none" normalizeH="0" baseline="0" dirty="0">
                <a:ln>
                  <a:noFill/>
                </a:ln>
                <a:effectLst/>
              </a:rPr>
              <a:t>Project Overview: </a:t>
            </a:r>
            <a:br>
              <a:rPr kumimoji="0" lang="en-US" altLang="en-US" sz="4000" i="0" u="none" strike="noStrike" cap="none" normalizeH="0" baseline="0" dirty="0">
                <a:ln>
                  <a:noFill/>
                </a:ln>
                <a:effectLst/>
              </a:rPr>
            </a:br>
            <a:r>
              <a:rPr kumimoji="0" lang="en-US" altLang="en-US" sz="4000" i="0" u="none" strike="noStrike" cap="none" normalizeH="0" baseline="0" dirty="0">
                <a:ln>
                  <a:noFill/>
                </a:ln>
                <a:effectLst/>
              </a:rPr>
              <a:t>From Lexicons to Machine Learning</a:t>
            </a:r>
          </a:p>
        </p:txBody>
      </p:sp>
      <p:pic>
        <p:nvPicPr>
          <p:cNvPr id="13" name="Picture 12">
            <a:extLst>
              <a:ext uri="{FF2B5EF4-FFF2-40B4-BE49-F238E27FC236}">
                <a16:creationId xmlns:a16="http://schemas.microsoft.com/office/drawing/2014/main" id="{D63687F5-0D3D-26A2-1DED-A0D2E8513381}"/>
              </a:ext>
            </a:extLst>
          </p:cNvPr>
          <p:cNvPicPr>
            <a:picLocks noChangeAspect="1"/>
          </p:cNvPicPr>
          <p:nvPr/>
        </p:nvPicPr>
        <p:blipFill>
          <a:blip r:embed="rId3"/>
          <a:stretch>
            <a:fillRect/>
          </a:stretch>
        </p:blipFill>
        <p:spPr>
          <a:xfrm>
            <a:off x="156906" y="2425148"/>
            <a:ext cx="5660079" cy="4316897"/>
          </a:xfrm>
          <a:prstGeom prst="rect">
            <a:avLst/>
          </a:prstGeom>
          <a:noFill/>
        </p:spPr>
      </p:pic>
      <p:sp>
        <p:nvSpPr>
          <p:cNvPr id="3" name="Content Placeholder 2">
            <a:extLst>
              <a:ext uri="{FF2B5EF4-FFF2-40B4-BE49-F238E27FC236}">
                <a16:creationId xmlns:a16="http://schemas.microsoft.com/office/drawing/2014/main" id="{1E0B8C4B-3A3C-9FD1-59FB-1666C1F09376}"/>
              </a:ext>
            </a:extLst>
          </p:cNvPr>
          <p:cNvSpPr>
            <a:spLocks noGrp="1"/>
          </p:cNvSpPr>
          <p:nvPr>
            <p:ph sz="quarter" idx="4"/>
          </p:nvPr>
        </p:nvSpPr>
        <p:spPr>
          <a:xfrm>
            <a:off x="6096000" y="1803352"/>
            <a:ext cx="5660078" cy="5280703"/>
          </a:xfrm>
        </p:spPr>
        <p:txBody>
          <a:bodyPr>
            <a:normAutofit lnSpcReduction="10000"/>
          </a:bodyPr>
          <a:lstStyle/>
          <a:p>
            <a:pPr>
              <a:buFont typeface="Arial" panose="020B0604020202020204" pitchFamily="34" charset="0"/>
              <a:buChar char="•"/>
            </a:pPr>
            <a:r>
              <a:rPr lang="en-US" sz="2400" b="1" dirty="0"/>
              <a:t>Objective recap: </a:t>
            </a:r>
            <a:r>
              <a:rPr lang="en-US" sz="2400" dirty="0"/>
              <a:t>Analyzing customer sentiment on 'All Beauty' reviews</a:t>
            </a:r>
          </a:p>
          <a:p>
            <a:pPr>
              <a:buFont typeface="Arial" panose="020B0604020202020204" pitchFamily="34" charset="0"/>
              <a:buChar char="•"/>
            </a:pPr>
            <a:r>
              <a:rPr lang="en-US" sz="2400" b="1" dirty="0"/>
              <a:t>Phase 1: </a:t>
            </a:r>
            <a:r>
              <a:rPr lang="en-US" sz="2400" dirty="0"/>
              <a:t>Focused on lexicon-based models (VADER and </a:t>
            </a:r>
            <a:r>
              <a:rPr lang="en-US" sz="2400" dirty="0" err="1"/>
              <a:t>TextBlob</a:t>
            </a:r>
            <a:r>
              <a:rPr lang="en-US" sz="2400" dirty="0"/>
              <a:t>)</a:t>
            </a:r>
          </a:p>
          <a:p>
            <a:pPr>
              <a:buFont typeface="Arial" panose="020B0604020202020204" pitchFamily="34" charset="0"/>
              <a:buChar char="•"/>
            </a:pPr>
            <a:r>
              <a:rPr lang="en-US" sz="2400" b="1" dirty="0"/>
              <a:t>Limitations observed: </a:t>
            </a:r>
            <a:r>
              <a:rPr lang="en-US" sz="2400" dirty="0"/>
              <a:t>Predominant positive skew and poor handling of neutral and negative sentiments</a:t>
            </a:r>
          </a:p>
          <a:p>
            <a:pPr>
              <a:buFont typeface="Arial" panose="020B0604020202020204" pitchFamily="34" charset="0"/>
              <a:buChar char="•"/>
            </a:pPr>
            <a:r>
              <a:rPr lang="en-US" sz="2400" b="1" dirty="0"/>
              <a:t>Transition to Phase 2: </a:t>
            </a:r>
            <a:r>
              <a:rPr lang="en-US" sz="2400" dirty="0"/>
              <a:t>Adopting a Machine Learning approach to overcome Phase 1 limitations</a:t>
            </a:r>
          </a:p>
          <a:p>
            <a:pPr>
              <a:buFont typeface="Arial" panose="020B0604020202020204" pitchFamily="34" charset="0"/>
              <a:buChar char="•"/>
            </a:pPr>
            <a:r>
              <a:rPr lang="en-US" sz="2400" b="1" dirty="0"/>
              <a:t>Enhanced Methodology: </a:t>
            </a:r>
            <a:r>
              <a:rPr lang="en-US" sz="2400" dirty="0"/>
              <a:t>Incorporating data preprocessing and sophisticated text representation for improved sentiment analysis</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8" name="Title 1">
            <a:extLst>
              <a:ext uri="{FF2B5EF4-FFF2-40B4-BE49-F238E27FC236}">
                <a16:creationId xmlns:a16="http://schemas.microsoft.com/office/drawing/2014/main" id="{89B9F5D0-AF69-3E08-CC9A-5ECCC72D6D78}"/>
              </a:ext>
            </a:extLst>
          </p:cNvPr>
          <p:cNvSpPr txBox="1">
            <a:spLocks/>
          </p:cNvSpPr>
          <p:nvPr/>
        </p:nvSpPr>
        <p:spPr>
          <a:xfrm>
            <a:off x="1228476" y="418172"/>
            <a:ext cx="9996115"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CA" sz="3600" dirty="0"/>
              <a:t>Data Exploration and Preprocessing</a:t>
            </a:r>
          </a:p>
        </p:txBody>
      </p:sp>
      <p:sp>
        <p:nvSpPr>
          <p:cNvPr id="20" name="TextBox 19">
            <a:extLst>
              <a:ext uri="{FF2B5EF4-FFF2-40B4-BE49-F238E27FC236}">
                <a16:creationId xmlns:a16="http://schemas.microsoft.com/office/drawing/2014/main" id="{44B6F807-9C01-ED0B-5678-DBB5376D37D9}"/>
              </a:ext>
            </a:extLst>
          </p:cNvPr>
          <p:cNvSpPr txBox="1"/>
          <p:nvPr/>
        </p:nvSpPr>
        <p:spPr>
          <a:xfrm>
            <a:off x="4298211" y="2564517"/>
            <a:ext cx="6816917" cy="4293483"/>
          </a:xfrm>
          <a:prstGeom prst="rect">
            <a:avLst/>
          </a:prstGeom>
          <a:noFill/>
        </p:spPr>
        <p:txBody>
          <a:bodyPr wrap="square">
            <a:spAutoFit/>
          </a:bodyPr>
          <a:lstStyle/>
          <a:p>
            <a:pPr>
              <a:buFont typeface="Arial" panose="020B0604020202020204" pitchFamily="34" charset="0"/>
              <a:buChar char="•"/>
            </a:pPr>
            <a:r>
              <a:rPr lang="en-US" sz="2100" dirty="0"/>
              <a:t>Began with data distribution analysis to understand the sentiment skew within 2,000 randomly sampled reviews.</a:t>
            </a:r>
          </a:p>
          <a:p>
            <a:pPr>
              <a:buFont typeface="Arial" panose="020B0604020202020204" pitchFamily="34" charset="0"/>
              <a:buChar char="•"/>
            </a:pPr>
            <a:endParaRPr lang="en-US" sz="2100" dirty="0"/>
          </a:p>
          <a:p>
            <a:pPr>
              <a:buFont typeface="Arial" panose="020B0604020202020204" pitchFamily="34" charset="0"/>
              <a:buChar char="•"/>
            </a:pPr>
            <a:r>
              <a:rPr lang="en-US" sz="2100" dirty="0"/>
              <a:t>Applied rigorous preprocessing steps such as removing URLs, special characters, and digits; lowercasing; lemmatizing; and stop words removal.</a:t>
            </a:r>
          </a:p>
          <a:p>
            <a:pPr>
              <a:buFont typeface="Arial" panose="020B0604020202020204" pitchFamily="34" charset="0"/>
              <a:buChar char="•"/>
            </a:pPr>
            <a:endParaRPr lang="en-US" sz="2100" dirty="0"/>
          </a:p>
          <a:p>
            <a:pPr>
              <a:buFont typeface="Arial" panose="020B0604020202020204" pitchFamily="34" charset="0"/>
              <a:buChar char="•"/>
            </a:pPr>
            <a:r>
              <a:rPr lang="en-US" sz="2100" dirty="0"/>
              <a:t>Standardized text data to enhance model performance, culminating in TF-IDF vectorization for machine learning readiness.</a:t>
            </a:r>
          </a:p>
          <a:p>
            <a:pPr>
              <a:buFont typeface="Arial" panose="020B0604020202020204" pitchFamily="34" charset="0"/>
              <a:buChar char="•"/>
            </a:pPr>
            <a:endParaRPr lang="en-US" sz="2100" dirty="0"/>
          </a:p>
          <a:p>
            <a:pPr>
              <a:buFont typeface="Arial" panose="020B0604020202020204" pitchFamily="34" charset="0"/>
              <a:buChar char="•"/>
            </a:pPr>
            <a:r>
              <a:rPr lang="en-US" sz="2100" dirty="0"/>
              <a:t>Implemented oversampling to balance the dataset and address the positive sentiment skew.</a:t>
            </a:r>
          </a:p>
        </p:txBody>
      </p:sp>
      <p:pic>
        <p:nvPicPr>
          <p:cNvPr id="3" name="Picture 2">
            <a:extLst>
              <a:ext uri="{FF2B5EF4-FFF2-40B4-BE49-F238E27FC236}">
                <a16:creationId xmlns:a16="http://schemas.microsoft.com/office/drawing/2014/main" id="{F3F5241F-2A17-FEC5-FF79-A3D6F3FDA76C}"/>
              </a:ext>
            </a:extLst>
          </p:cNvPr>
          <p:cNvPicPr>
            <a:picLocks noChangeAspect="1"/>
          </p:cNvPicPr>
          <p:nvPr/>
        </p:nvPicPr>
        <p:blipFill>
          <a:blip r:embed="rId3"/>
          <a:stretch>
            <a:fillRect/>
          </a:stretch>
        </p:blipFill>
        <p:spPr>
          <a:xfrm>
            <a:off x="7400014" y="1419786"/>
            <a:ext cx="4039130" cy="911213"/>
          </a:xfrm>
          <a:prstGeom prst="rect">
            <a:avLst/>
          </a:prstGeom>
        </p:spPr>
      </p:pic>
      <p:pic>
        <p:nvPicPr>
          <p:cNvPr id="5" name="Picture 4">
            <a:extLst>
              <a:ext uri="{FF2B5EF4-FFF2-40B4-BE49-F238E27FC236}">
                <a16:creationId xmlns:a16="http://schemas.microsoft.com/office/drawing/2014/main" id="{EABABD67-CAF9-AD09-F11E-E1BEDB046327}"/>
              </a:ext>
            </a:extLst>
          </p:cNvPr>
          <p:cNvPicPr>
            <a:picLocks noChangeAspect="1"/>
          </p:cNvPicPr>
          <p:nvPr/>
        </p:nvPicPr>
        <p:blipFill>
          <a:blip r:embed="rId4"/>
          <a:stretch>
            <a:fillRect/>
          </a:stretch>
        </p:blipFill>
        <p:spPr>
          <a:xfrm>
            <a:off x="153063" y="1086678"/>
            <a:ext cx="3795406" cy="5771322"/>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0C5E-5066-E022-27DA-1388324C7A40}"/>
              </a:ext>
            </a:extLst>
          </p:cNvPr>
          <p:cNvSpPr>
            <a:spLocks noGrp="1"/>
          </p:cNvSpPr>
          <p:nvPr>
            <p:ph type="title"/>
          </p:nvPr>
        </p:nvSpPr>
        <p:spPr>
          <a:xfrm>
            <a:off x="1117770" y="54334"/>
            <a:ext cx="10208466" cy="1627632"/>
          </a:xfrm>
        </p:spPr>
        <p:txBody>
          <a:bodyPr/>
          <a:lstStyle/>
          <a:p>
            <a:r>
              <a:rPr lang="en-CA" sz="4000" dirty="0"/>
              <a:t>Text Representation with TF-IDF</a:t>
            </a:r>
          </a:p>
        </p:txBody>
      </p:sp>
      <p:sp>
        <p:nvSpPr>
          <p:cNvPr id="6" name="Slide Number Placeholder 5">
            <a:extLst>
              <a:ext uri="{FF2B5EF4-FFF2-40B4-BE49-F238E27FC236}">
                <a16:creationId xmlns:a16="http://schemas.microsoft.com/office/drawing/2014/main" id="{BB05CE5D-2815-A831-32B8-89B7068E0A7E}"/>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13" name="TextBox 12">
            <a:extLst>
              <a:ext uri="{FF2B5EF4-FFF2-40B4-BE49-F238E27FC236}">
                <a16:creationId xmlns:a16="http://schemas.microsoft.com/office/drawing/2014/main" id="{D226BB0D-FE16-EF35-F0EF-9407043B2CCC}"/>
              </a:ext>
            </a:extLst>
          </p:cNvPr>
          <p:cNvSpPr txBox="1"/>
          <p:nvPr/>
        </p:nvSpPr>
        <p:spPr>
          <a:xfrm>
            <a:off x="4852630" y="1071040"/>
            <a:ext cx="6908011" cy="4154984"/>
          </a:xfrm>
          <a:prstGeom prst="rect">
            <a:avLst/>
          </a:prstGeom>
          <a:noFill/>
        </p:spPr>
        <p:txBody>
          <a:bodyPr wrap="square" rtlCol="0">
            <a:spAutoFit/>
          </a:bodyPr>
          <a:lstStyle/>
          <a:p>
            <a:pPr>
              <a:buFont typeface="Arial" panose="020B0604020202020204" pitchFamily="34" charset="0"/>
              <a:buChar char="•"/>
            </a:pPr>
            <a:r>
              <a:rPr lang="en-US" sz="2400" dirty="0">
                <a:solidFill>
                  <a:srgbClr val="202C8F"/>
                </a:solidFill>
              </a:rPr>
              <a:t>Term Frequency-Inverse Document Frequency (TF-IDF) vectorization applied.</a:t>
            </a:r>
          </a:p>
          <a:p>
            <a:pPr>
              <a:buFont typeface="Arial" panose="020B0604020202020204" pitchFamily="34" charset="0"/>
              <a:buChar char="•"/>
            </a:pPr>
            <a:endParaRPr lang="en-US" sz="2400" dirty="0">
              <a:solidFill>
                <a:srgbClr val="202C8F"/>
              </a:solidFill>
            </a:endParaRPr>
          </a:p>
          <a:p>
            <a:pPr>
              <a:buFont typeface="Arial" panose="020B0604020202020204" pitchFamily="34" charset="0"/>
              <a:buChar char="•"/>
            </a:pPr>
            <a:r>
              <a:rPr lang="en-US" sz="2400" dirty="0">
                <a:solidFill>
                  <a:srgbClr val="202C8F"/>
                </a:solidFill>
              </a:rPr>
              <a:t>Transforms text data into numerical weights representing word importance.</a:t>
            </a:r>
          </a:p>
          <a:p>
            <a:pPr>
              <a:buFont typeface="Arial" panose="020B0604020202020204" pitchFamily="34" charset="0"/>
              <a:buChar char="•"/>
            </a:pPr>
            <a:endParaRPr lang="en-US" sz="2400" dirty="0">
              <a:solidFill>
                <a:srgbClr val="202C8F"/>
              </a:solidFill>
            </a:endParaRPr>
          </a:p>
          <a:p>
            <a:pPr>
              <a:buFont typeface="Arial" panose="020B0604020202020204" pitchFamily="34" charset="0"/>
              <a:buChar char="•"/>
            </a:pPr>
            <a:r>
              <a:rPr lang="en-US" sz="2400" dirty="0">
                <a:solidFill>
                  <a:srgbClr val="202C8F"/>
                </a:solidFill>
              </a:rPr>
              <a:t>Balances term occurrence with its commonness across all documents.</a:t>
            </a:r>
          </a:p>
          <a:p>
            <a:pPr>
              <a:buFont typeface="Arial" panose="020B0604020202020204" pitchFamily="34" charset="0"/>
              <a:buChar char="•"/>
            </a:pPr>
            <a:endParaRPr lang="en-US" sz="2400" dirty="0">
              <a:solidFill>
                <a:srgbClr val="202C8F"/>
              </a:solidFill>
            </a:endParaRPr>
          </a:p>
          <a:p>
            <a:pPr>
              <a:buFont typeface="Arial" panose="020B0604020202020204" pitchFamily="34" charset="0"/>
              <a:buChar char="•"/>
            </a:pPr>
            <a:r>
              <a:rPr lang="en-US" sz="2400" dirty="0">
                <a:solidFill>
                  <a:srgbClr val="202C8F"/>
                </a:solidFill>
              </a:rPr>
              <a:t>Chosen for its effectiveness in enhancing feature distinction for machine learning.</a:t>
            </a:r>
          </a:p>
        </p:txBody>
      </p:sp>
      <p:pic>
        <p:nvPicPr>
          <p:cNvPr id="4" name="Picture 3">
            <a:extLst>
              <a:ext uri="{FF2B5EF4-FFF2-40B4-BE49-F238E27FC236}">
                <a16:creationId xmlns:a16="http://schemas.microsoft.com/office/drawing/2014/main" id="{2F60F1BB-DE36-BA0C-4EEE-BDE5D3674560}"/>
              </a:ext>
            </a:extLst>
          </p:cNvPr>
          <p:cNvPicPr>
            <a:picLocks noChangeAspect="1"/>
          </p:cNvPicPr>
          <p:nvPr/>
        </p:nvPicPr>
        <p:blipFill>
          <a:blip r:embed="rId3"/>
          <a:stretch>
            <a:fillRect/>
          </a:stretch>
        </p:blipFill>
        <p:spPr>
          <a:xfrm>
            <a:off x="407164" y="5273819"/>
            <a:ext cx="5688836" cy="1411903"/>
          </a:xfrm>
          <a:prstGeom prst="rect">
            <a:avLst/>
          </a:prstGeom>
        </p:spPr>
      </p:pic>
    </p:spTree>
    <p:extLst>
      <p:ext uri="{BB962C8B-B14F-4D97-AF65-F5344CB8AC3E}">
        <p14:creationId xmlns:p14="http://schemas.microsoft.com/office/powerpoint/2010/main" val="31692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
        <p:nvSpPr>
          <p:cNvPr id="9" name="Rectangle 4">
            <a:extLst>
              <a:ext uri="{FF2B5EF4-FFF2-40B4-BE49-F238E27FC236}">
                <a16:creationId xmlns:a16="http://schemas.microsoft.com/office/drawing/2014/main" id="{AAEBF6FA-1572-0B90-BC46-CC4FABFD5AB4}"/>
              </a:ext>
            </a:extLst>
          </p:cNvPr>
          <p:cNvSpPr>
            <a:spLocks noGrp="1" noChangeArrowheads="1"/>
          </p:cNvSpPr>
          <p:nvPr>
            <p:ph type="title"/>
          </p:nvPr>
        </p:nvSpPr>
        <p:spPr bwMode="auto">
          <a:xfrm>
            <a:off x="259080" y="397565"/>
            <a:ext cx="3315164" cy="138644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lnSpc>
                <a:spcPct val="9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ct val="0"/>
              </a:spcAft>
              <a:buClrTx/>
              <a:buSzTx/>
              <a:tabLst/>
            </a:pPr>
            <a:r>
              <a:rPr lang="en-CA" sz="3200" dirty="0"/>
              <a:t>Model Selection for Sentiment Analysis</a:t>
            </a:r>
            <a:endParaRPr kumimoji="0" lang="en-US" altLang="en-US" sz="6600" i="0" u="none" strike="noStrike" cap="none" normalizeH="0" baseline="0" dirty="0">
              <a:ln>
                <a:noFill/>
              </a:ln>
              <a:effectLst/>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quarter" idx="4"/>
          </p:nvPr>
        </p:nvSpPr>
        <p:spPr>
          <a:xfrm>
            <a:off x="4068417" y="731520"/>
            <a:ext cx="8258621" cy="5280703"/>
          </a:xfrm>
        </p:spPr>
        <p:txBody>
          <a:bodyPr>
            <a:normAutofit/>
          </a:bodyPr>
          <a:lstStyle/>
          <a:p>
            <a:pPr>
              <a:buFont typeface="Arial" panose="020B0604020202020204" pitchFamily="34" charset="0"/>
              <a:buChar char="•"/>
            </a:pPr>
            <a:r>
              <a:rPr lang="en-CA" sz="2800" dirty="0"/>
              <a:t>Chose Logistic Regression and Support Vector Machine (SVM) models.</a:t>
            </a:r>
          </a:p>
          <a:p>
            <a:pPr>
              <a:buFont typeface="Arial" panose="020B0604020202020204" pitchFamily="34" charset="0"/>
              <a:buChar char="•"/>
            </a:pPr>
            <a:endParaRPr lang="en-CA" sz="2800" dirty="0"/>
          </a:p>
          <a:p>
            <a:pPr>
              <a:buFont typeface="Arial" panose="020B0604020202020204" pitchFamily="34" charset="0"/>
              <a:buChar char="•"/>
            </a:pPr>
            <a:r>
              <a:rPr lang="en-CA" sz="2800" dirty="0"/>
              <a:t>Logistic Regression: Probabilistic approach, suitable for binary classification.</a:t>
            </a:r>
          </a:p>
          <a:p>
            <a:pPr>
              <a:buFont typeface="Arial" panose="020B0604020202020204" pitchFamily="34" charset="0"/>
              <a:buChar char="•"/>
            </a:pPr>
            <a:endParaRPr lang="en-CA" sz="2800" dirty="0"/>
          </a:p>
          <a:p>
            <a:pPr>
              <a:buFont typeface="Arial" panose="020B0604020202020204" pitchFamily="34" charset="0"/>
              <a:buChar char="•"/>
            </a:pPr>
            <a:r>
              <a:rPr lang="en-CA" sz="2800" dirty="0"/>
              <a:t>SVM: Effective in high-dimensional spaces, robust to overfitting.</a:t>
            </a:r>
          </a:p>
        </p:txBody>
      </p:sp>
      <p:pic>
        <p:nvPicPr>
          <p:cNvPr id="4" name="Picture 3">
            <a:extLst>
              <a:ext uri="{FF2B5EF4-FFF2-40B4-BE49-F238E27FC236}">
                <a16:creationId xmlns:a16="http://schemas.microsoft.com/office/drawing/2014/main" id="{B4ED0E4F-51CF-92F8-C34A-19CC1B0A625C}"/>
              </a:ext>
            </a:extLst>
          </p:cNvPr>
          <p:cNvPicPr>
            <a:picLocks noChangeAspect="1"/>
          </p:cNvPicPr>
          <p:nvPr/>
        </p:nvPicPr>
        <p:blipFill>
          <a:blip r:embed="rId3"/>
          <a:stretch>
            <a:fillRect/>
          </a:stretch>
        </p:blipFill>
        <p:spPr>
          <a:xfrm>
            <a:off x="1082452" y="4442871"/>
            <a:ext cx="7115275" cy="2272012"/>
          </a:xfrm>
          <a:prstGeom prst="rect">
            <a:avLst/>
          </a:prstGeom>
        </p:spPr>
      </p:pic>
    </p:spTree>
    <p:extLst>
      <p:ext uri="{BB962C8B-B14F-4D97-AF65-F5344CB8AC3E}">
        <p14:creationId xmlns:p14="http://schemas.microsoft.com/office/powerpoint/2010/main" val="199563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D49E-C1FB-1786-1FC6-5937EEDCDD29}"/>
              </a:ext>
            </a:extLst>
          </p:cNvPr>
          <p:cNvSpPr>
            <a:spLocks noGrp="1"/>
          </p:cNvSpPr>
          <p:nvPr>
            <p:ph type="title"/>
          </p:nvPr>
        </p:nvSpPr>
        <p:spPr>
          <a:xfrm>
            <a:off x="429342" y="329637"/>
            <a:ext cx="11065565" cy="1627632"/>
          </a:xfrm>
        </p:spPr>
        <p:txBody>
          <a:bodyPr/>
          <a:lstStyle/>
          <a:p>
            <a:r>
              <a:rPr lang="en-US" dirty="0"/>
              <a:t>Training Process and Model Accuracy</a:t>
            </a:r>
            <a:endParaRPr lang="en-CA" b="1" dirty="0"/>
          </a:p>
        </p:txBody>
      </p:sp>
      <p:sp>
        <p:nvSpPr>
          <p:cNvPr id="6" name="Slide Number Placeholder 5">
            <a:extLst>
              <a:ext uri="{FF2B5EF4-FFF2-40B4-BE49-F238E27FC236}">
                <a16:creationId xmlns:a16="http://schemas.microsoft.com/office/drawing/2014/main" id="{4EF0A0DA-C7D0-55D8-F136-4DDD05D467CE}"/>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5" name="Rectangle 2">
            <a:extLst>
              <a:ext uri="{FF2B5EF4-FFF2-40B4-BE49-F238E27FC236}">
                <a16:creationId xmlns:a16="http://schemas.microsoft.com/office/drawing/2014/main" id="{26735A14-06BC-8CCB-3339-C93D83523E5A}"/>
              </a:ext>
            </a:extLst>
          </p:cNvPr>
          <p:cNvSpPr>
            <a:spLocks noGrp="1" noChangeArrowheads="1"/>
          </p:cNvSpPr>
          <p:nvPr>
            <p:ph type="body" sz="quarter" idx="13"/>
          </p:nvPr>
        </p:nvSpPr>
        <p:spPr bwMode="auto">
          <a:xfrm>
            <a:off x="5532782" y="1237107"/>
            <a:ext cx="626897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C8F"/>
                </a:solidFill>
                <a:effectLst/>
                <a:latin typeface="Arial" panose="020B0604020202020204" pitchFamily="34" charset="0"/>
              </a:rPr>
              <a:t>Highlighted the training process with </a:t>
            </a:r>
            <a:r>
              <a:rPr kumimoji="0" lang="en-US" altLang="en-US" sz="2000" b="0" i="0" u="none" strike="noStrike" cap="none" normalizeH="0" baseline="0" dirty="0" err="1">
                <a:ln>
                  <a:noFill/>
                </a:ln>
                <a:solidFill>
                  <a:srgbClr val="202C8F"/>
                </a:solidFill>
                <a:effectLst/>
                <a:latin typeface="Arial Unicode MS"/>
              </a:rPr>
              <a:t>model.fit</a:t>
            </a:r>
            <a:r>
              <a:rPr kumimoji="0" lang="en-US" altLang="en-US" sz="2000" b="0" i="0" u="none" strike="noStrike" cap="none" normalizeH="0" baseline="0" dirty="0">
                <a:ln>
                  <a:noFill/>
                </a:ln>
                <a:solidFill>
                  <a:srgbClr val="202C8F"/>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C8F"/>
                </a:solidFill>
                <a:effectLst/>
                <a:latin typeface="Arial" panose="020B0604020202020204" pitchFamily="34" charset="0"/>
              </a:rPr>
              <a:t>Displayed the training accuracy for both Logistic Regression and SVM.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rgbClr val="202C8F"/>
                </a:solidFill>
                <a:latin typeface="Arial" panose="020B0604020202020204" pitchFamily="34" charset="0"/>
              </a:rPr>
              <a:t>Logistic Regression showed robust performance across all metrics with over 87% in accuracy, precision, and recall, leading to an 87.2% F1 score.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rgbClr val="202C8F"/>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rgbClr val="202C8F"/>
                </a:solidFill>
                <a:latin typeface="Arial" panose="020B0604020202020204" pitchFamily="34" charset="0"/>
              </a:rPr>
              <a:t>SVM displayed strong predictive power with an 84.8% accuracy, slightly higher precision at 85.9%, and an F1 score of 82.1%.</a:t>
            </a:r>
            <a:endParaRPr kumimoji="0" lang="en-US" altLang="en-US" sz="2000" b="0"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rgbClr val="202C8F"/>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09D5079-899F-2F8E-4074-247444123812}"/>
              </a:ext>
            </a:extLst>
          </p:cNvPr>
          <p:cNvPicPr>
            <a:picLocks noChangeAspect="1"/>
          </p:cNvPicPr>
          <p:nvPr/>
        </p:nvPicPr>
        <p:blipFill>
          <a:blip r:embed="rId3"/>
          <a:stretch>
            <a:fillRect/>
          </a:stretch>
        </p:blipFill>
        <p:spPr>
          <a:xfrm>
            <a:off x="697093" y="1807203"/>
            <a:ext cx="4365237" cy="3907344"/>
          </a:xfrm>
          <a:prstGeom prst="rect">
            <a:avLst/>
          </a:prstGeom>
        </p:spPr>
      </p:pic>
    </p:spTree>
    <p:extLst>
      <p:ext uri="{BB962C8B-B14F-4D97-AF65-F5344CB8AC3E}">
        <p14:creationId xmlns:p14="http://schemas.microsoft.com/office/powerpoint/2010/main" val="65527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F37F-7700-4661-49FC-F01E53E3B9FC}"/>
              </a:ext>
            </a:extLst>
          </p:cNvPr>
          <p:cNvSpPr>
            <a:spLocks noGrp="1"/>
          </p:cNvSpPr>
          <p:nvPr>
            <p:ph type="title"/>
          </p:nvPr>
        </p:nvSpPr>
        <p:spPr>
          <a:xfrm>
            <a:off x="715618" y="148698"/>
            <a:ext cx="9147565" cy="1627632"/>
          </a:xfrm>
        </p:spPr>
        <p:txBody>
          <a:bodyPr/>
          <a:lstStyle/>
          <a:p>
            <a:r>
              <a:rPr lang="en-US" dirty="0"/>
              <a:t>Performance Comparison: Lexicon vs. Machine Learning Models</a:t>
            </a:r>
            <a:endParaRPr lang="en-CA" dirty="0"/>
          </a:p>
        </p:txBody>
      </p:sp>
      <p:sp>
        <p:nvSpPr>
          <p:cNvPr id="6" name="Slide Number Placeholder 5">
            <a:extLst>
              <a:ext uri="{FF2B5EF4-FFF2-40B4-BE49-F238E27FC236}">
                <a16:creationId xmlns:a16="http://schemas.microsoft.com/office/drawing/2014/main" id="{24F5CF99-B64E-009E-725A-2F27A7FA531D}"/>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4" name="TextBox 3">
            <a:extLst>
              <a:ext uri="{FF2B5EF4-FFF2-40B4-BE49-F238E27FC236}">
                <a16:creationId xmlns:a16="http://schemas.microsoft.com/office/drawing/2014/main" id="{49F02324-EB42-10D1-B547-DACDFBE1A766}"/>
              </a:ext>
            </a:extLst>
          </p:cNvPr>
          <p:cNvSpPr txBox="1"/>
          <p:nvPr/>
        </p:nvSpPr>
        <p:spPr>
          <a:xfrm>
            <a:off x="6908586" y="1392017"/>
            <a:ext cx="5267077" cy="4832092"/>
          </a:xfrm>
          <a:prstGeom prst="rect">
            <a:avLst/>
          </a:prstGeom>
          <a:noFill/>
        </p:spPr>
        <p:txBody>
          <a:bodyPr wrap="square">
            <a:spAutoFit/>
          </a:bodyPr>
          <a:lstStyle/>
          <a:p>
            <a:pPr>
              <a:buFont typeface="Arial" panose="020B0604020202020204" pitchFamily="34" charset="0"/>
              <a:buChar char="•"/>
            </a:pPr>
            <a:r>
              <a:rPr lang="en-US" sz="2800" dirty="0">
                <a:solidFill>
                  <a:srgbClr val="202C8F"/>
                </a:solidFill>
              </a:rPr>
              <a:t>Showcased the accuracy of each model to highlight the superior performance of ML models.</a:t>
            </a:r>
          </a:p>
          <a:p>
            <a:endParaRPr lang="en-US" sz="2800" dirty="0">
              <a:solidFill>
                <a:srgbClr val="202C8F"/>
              </a:solidFill>
            </a:endParaRPr>
          </a:p>
          <a:p>
            <a:pPr>
              <a:buFont typeface="Arial" panose="020B0604020202020204" pitchFamily="34" charset="0"/>
              <a:buChar char="•"/>
            </a:pPr>
            <a:r>
              <a:rPr lang="en-US" sz="2800" dirty="0">
                <a:solidFill>
                  <a:srgbClr val="202C8F"/>
                </a:solidFill>
              </a:rPr>
              <a:t>Lexicon Models: VADER with 79.5% and </a:t>
            </a:r>
            <a:r>
              <a:rPr lang="en-US" sz="2800" dirty="0" err="1">
                <a:solidFill>
                  <a:srgbClr val="202C8F"/>
                </a:solidFill>
              </a:rPr>
              <a:t>TextBlob</a:t>
            </a:r>
            <a:r>
              <a:rPr lang="en-US" sz="2800" dirty="0">
                <a:solidFill>
                  <a:srgbClr val="202C8F"/>
                </a:solidFill>
              </a:rPr>
              <a:t> with 65.0% accuracy.</a:t>
            </a:r>
          </a:p>
          <a:p>
            <a:endParaRPr lang="en-US" sz="2800" dirty="0">
              <a:solidFill>
                <a:srgbClr val="202C8F"/>
              </a:solidFill>
            </a:endParaRPr>
          </a:p>
          <a:p>
            <a:pPr>
              <a:buFont typeface="Arial" panose="020B0604020202020204" pitchFamily="34" charset="0"/>
              <a:buChar char="•"/>
            </a:pPr>
            <a:r>
              <a:rPr lang="en-US" sz="2800" dirty="0">
                <a:solidFill>
                  <a:srgbClr val="202C8F"/>
                </a:solidFill>
              </a:rPr>
              <a:t>Machine Learning Models: Logistic Regression with 87.6% and SVM with 84.8% accuracy.</a:t>
            </a:r>
          </a:p>
        </p:txBody>
      </p:sp>
      <p:pic>
        <p:nvPicPr>
          <p:cNvPr id="7" name="Picture 6">
            <a:extLst>
              <a:ext uri="{FF2B5EF4-FFF2-40B4-BE49-F238E27FC236}">
                <a16:creationId xmlns:a16="http://schemas.microsoft.com/office/drawing/2014/main" id="{8FEAB7B0-136D-63F1-75F7-FC35AA57F9A2}"/>
              </a:ext>
            </a:extLst>
          </p:cNvPr>
          <p:cNvPicPr>
            <a:picLocks noChangeAspect="1"/>
          </p:cNvPicPr>
          <p:nvPr/>
        </p:nvPicPr>
        <p:blipFill>
          <a:blip r:embed="rId3"/>
          <a:stretch>
            <a:fillRect/>
          </a:stretch>
        </p:blipFill>
        <p:spPr>
          <a:xfrm>
            <a:off x="790929" y="2024270"/>
            <a:ext cx="5649113" cy="3334215"/>
          </a:xfrm>
          <a:prstGeom prst="rect">
            <a:avLst/>
          </a:prstGeom>
        </p:spPr>
      </p:pic>
    </p:spTree>
    <p:extLst>
      <p:ext uri="{BB962C8B-B14F-4D97-AF65-F5344CB8AC3E}">
        <p14:creationId xmlns:p14="http://schemas.microsoft.com/office/powerpoint/2010/main" val="92118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DB99-CE02-1A0E-F723-DE4891A60294}"/>
              </a:ext>
            </a:extLst>
          </p:cNvPr>
          <p:cNvSpPr>
            <a:spLocks noGrp="1"/>
          </p:cNvSpPr>
          <p:nvPr>
            <p:ph type="title"/>
          </p:nvPr>
        </p:nvSpPr>
        <p:spPr>
          <a:xfrm>
            <a:off x="2353255" y="251699"/>
            <a:ext cx="9085889" cy="1627632"/>
          </a:xfrm>
        </p:spPr>
        <p:txBody>
          <a:bodyPr/>
          <a:lstStyle/>
          <a:p>
            <a:r>
              <a:rPr lang="en-CA" b="1" dirty="0"/>
              <a:t>Recommender System Enhancements</a:t>
            </a:r>
            <a:endParaRPr lang="en-CA" dirty="0"/>
          </a:p>
        </p:txBody>
      </p:sp>
      <p:sp>
        <p:nvSpPr>
          <p:cNvPr id="6" name="Slide Number Placeholder 5">
            <a:extLst>
              <a:ext uri="{FF2B5EF4-FFF2-40B4-BE49-F238E27FC236}">
                <a16:creationId xmlns:a16="http://schemas.microsoft.com/office/drawing/2014/main" id="{6D4C33FA-DC8E-9708-B050-EC7DC9F6C056}"/>
              </a:ext>
            </a:extLst>
          </p:cNvPr>
          <p:cNvSpPr>
            <a:spLocks noGrp="1"/>
          </p:cNvSpPr>
          <p:nvPr>
            <p:ph type="sldNum" sz="quarter" idx="12"/>
          </p:nvPr>
        </p:nvSpPr>
        <p:spPr/>
        <p:txBody>
          <a:bodyPr/>
          <a:lstStyle/>
          <a:p>
            <a:fld id="{48F63A3B-78C7-47BE-AE5E-E10140E04643}" type="slidenum">
              <a:rPr lang="en-US" dirty="0" smtClean="0"/>
              <a:t>8</a:t>
            </a:fld>
            <a:endParaRPr lang="en-US" dirty="0"/>
          </a:p>
        </p:txBody>
      </p:sp>
      <p:sp>
        <p:nvSpPr>
          <p:cNvPr id="7" name="Rectangle 3">
            <a:extLst>
              <a:ext uri="{FF2B5EF4-FFF2-40B4-BE49-F238E27FC236}">
                <a16:creationId xmlns:a16="http://schemas.microsoft.com/office/drawing/2014/main" id="{92EDEB47-5B02-18BE-AD18-B03138C284EE}"/>
              </a:ext>
            </a:extLst>
          </p:cNvPr>
          <p:cNvSpPr>
            <a:spLocks noChangeArrowheads="1"/>
          </p:cNvSpPr>
          <p:nvPr/>
        </p:nvSpPr>
        <p:spPr bwMode="auto">
          <a:xfrm rot="10800000" flipV="1">
            <a:off x="3592864" y="2059278"/>
            <a:ext cx="60098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02C8F"/>
                </a:solidFill>
                <a:effectLst/>
                <a:latin typeface="Arial" panose="020B0604020202020204" pitchFamily="34" charset="0"/>
              </a:rPr>
              <a:t>Logistic Regression Accuracy: </a:t>
            </a:r>
            <a:r>
              <a:rPr kumimoji="0" lang="en-US" altLang="en-US" sz="2000" b="1" i="0" u="none" strike="noStrike" cap="none" normalizeH="0" baseline="0" dirty="0">
                <a:ln>
                  <a:noFill/>
                </a:ln>
                <a:solidFill>
                  <a:srgbClr val="202C8F"/>
                </a:solidFill>
                <a:effectLst/>
                <a:latin typeface="Arial Unicode MS"/>
              </a:rPr>
              <a:t>90.39%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02C8F"/>
                </a:solidFill>
                <a:effectLst/>
              </a:rPr>
              <a:t>Support Vector Machine (SVM) Accuracy: </a:t>
            </a:r>
            <a:r>
              <a:rPr kumimoji="0" lang="en-US" altLang="en-US" sz="2000" b="1" i="0" u="none" strike="noStrike" cap="none" normalizeH="0" baseline="0" dirty="0">
                <a:ln>
                  <a:noFill/>
                </a:ln>
                <a:solidFill>
                  <a:srgbClr val="202C8F"/>
                </a:solidFill>
                <a:effectLst/>
                <a:latin typeface="Arial Unicode MS"/>
              </a:rPr>
              <a:t>100%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02C8F"/>
                </a:solidFill>
                <a:effectLst/>
              </a:rPr>
              <a:t>MSE on the testing data: </a:t>
            </a:r>
            <a:r>
              <a:rPr kumimoji="0" lang="en-US" altLang="en-US" sz="2000" b="1" i="0" u="none" strike="noStrike" cap="none" normalizeH="0" baseline="0" dirty="0">
                <a:ln>
                  <a:noFill/>
                </a:ln>
                <a:solidFill>
                  <a:srgbClr val="202C8F"/>
                </a:solidFill>
                <a:effectLst/>
                <a:latin typeface="Arial Unicode MS"/>
              </a:rPr>
              <a:t>1.007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02C8F"/>
                </a:solidFill>
                <a:effectLst/>
              </a:rPr>
              <a:t>MSE on the separate 200 reviews: </a:t>
            </a:r>
            <a:r>
              <a:rPr kumimoji="0" lang="en-US" altLang="en-US" sz="2000" b="1" i="0" u="none" strike="noStrike" cap="none" normalizeH="0" baseline="0" dirty="0">
                <a:ln>
                  <a:noFill/>
                </a:ln>
                <a:solidFill>
                  <a:srgbClr val="202C8F"/>
                </a:solidFill>
                <a:effectLst/>
                <a:latin typeface="Arial Unicode MS"/>
              </a:rPr>
              <a:t>1.2759</a:t>
            </a:r>
            <a:endParaRPr kumimoji="0" lang="en-US" altLang="en-US" sz="2000" b="1" i="0" u="none" strike="noStrike" cap="none" normalizeH="0" baseline="0" dirty="0">
              <a:ln>
                <a:noFill/>
              </a:ln>
              <a:solidFill>
                <a:srgbClr val="202C8F"/>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2380EFB-4F5E-FAB0-2E5F-6595AB041B2F}"/>
              </a:ext>
            </a:extLst>
          </p:cNvPr>
          <p:cNvPicPr>
            <a:picLocks noChangeAspect="1"/>
          </p:cNvPicPr>
          <p:nvPr/>
        </p:nvPicPr>
        <p:blipFill>
          <a:blip r:embed="rId3"/>
          <a:stretch>
            <a:fillRect/>
          </a:stretch>
        </p:blipFill>
        <p:spPr>
          <a:xfrm>
            <a:off x="3382557" y="4613823"/>
            <a:ext cx="5891603" cy="2130342"/>
          </a:xfrm>
          <a:prstGeom prst="rect">
            <a:avLst/>
          </a:prstGeom>
        </p:spPr>
      </p:pic>
      <p:pic>
        <p:nvPicPr>
          <p:cNvPr id="14" name="Picture 13">
            <a:extLst>
              <a:ext uri="{FF2B5EF4-FFF2-40B4-BE49-F238E27FC236}">
                <a16:creationId xmlns:a16="http://schemas.microsoft.com/office/drawing/2014/main" id="{DFA8A1F4-CDF7-596D-D5D2-7778BD57192A}"/>
              </a:ext>
            </a:extLst>
          </p:cNvPr>
          <p:cNvPicPr>
            <a:picLocks noChangeAspect="1"/>
          </p:cNvPicPr>
          <p:nvPr/>
        </p:nvPicPr>
        <p:blipFill>
          <a:blip r:embed="rId4"/>
          <a:stretch>
            <a:fillRect/>
          </a:stretch>
        </p:blipFill>
        <p:spPr>
          <a:xfrm>
            <a:off x="2589275" y="1065515"/>
            <a:ext cx="7478169" cy="1019317"/>
          </a:xfrm>
          <a:prstGeom prst="rect">
            <a:avLst/>
          </a:prstGeom>
        </p:spPr>
      </p:pic>
    </p:spTree>
    <p:extLst>
      <p:ext uri="{BB962C8B-B14F-4D97-AF65-F5344CB8AC3E}">
        <p14:creationId xmlns:p14="http://schemas.microsoft.com/office/powerpoint/2010/main" val="324678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3F6F5BB-59C2-3738-2F47-426A5E34B4CA}"/>
              </a:ext>
            </a:extLst>
          </p:cNvPr>
          <p:cNvSpPr>
            <a:spLocks noGrp="1"/>
          </p:cNvSpPr>
          <p:nvPr>
            <p:ph type="sldNum" sz="quarter" idx="12"/>
          </p:nvPr>
        </p:nvSpPr>
        <p:spPr/>
        <p:txBody>
          <a:bodyPr/>
          <a:lstStyle/>
          <a:p>
            <a:fld id="{48F63A3B-78C7-47BE-AE5E-E10140E04643}" type="slidenum">
              <a:rPr lang="en-US" smtClean="0"/>
              <a:t>9</a:t>
            </a:fld>
            <a:endParaRPr lang="en-US"/>
          </a:p>
        </p:txBody>
      </p:sp>
      <p:sp>
        <p:nvSpPr>
          <p:cNvPr id="10" name="TextBox 9">
            <a:extLst>
              <a:ext uri="{FF2B5EF4-FFF2-40B4-BE49-F238E27FC236}">
                <a16:creationId xmlns:a16="http://schemas.microsoft.com/office/drawing/2014/main" id="{7EAC517B-4FF8-7D9F-2CAD-8B08E51BABB6}"/>
              </a:ext>
            </a:extLst>
          </p:cNvPr>
          <p:cNvSpPr txBox="1"/>
          <p:nvPr/>
        </p:nvSpPr>
        <p:spPr>
          <a:xfrm>
            <a:off x="2605109" y="1543133"/>
            <a:ext cx="4458300" cy="400110"/>
          </a:xfrm>
          <a:prstGeom prst="rect">
            <a:avLst/>
          </a:prstGeom>
          <a:noFill/>
        </p:spPr>
        <p:txBody>
          <a:bodyPr wrap="square">
            <a:spAutoFit/>
          </a:bodyPr>
          <a:lstStyle/>
          <a:p>
            <a:r>
              <a:rPr lang="en-CA" sz="2000" b="1" dirty="0">
                <a:solidFill>
                  <a:srgbClr val="202C8F"/>
                </a:solidFill>
              </a:rPr>
              <a:t>Summary Generation Code Snippet</a:t>
            </a:r>
            <a:endParaRPr lang="en-US" sz="2000" b="1" dirty="0">
              <a:solidFill>
                <a:srgbClr val="202C8F"/>
              </a:solidFill>
            </a:endParaRPr>
          </a:p>
        </p:txBody>
      </p:sp>
      <p:sp>
        <p:nvSpPr>
          <p:cNvPr id="13" name="Title 1">
            <a:extLst>
              <a:ext uri="{FF2B5EF4-FFF2-40B4-BE49-F238E27FC236}">
                <a16:creationId xmlns:a16="http://schemas.microsoft.com/office/drawing/2014/main" id="{7E58FB86-B1DF-265B-24AF-4157C8E48C21}"/>
              </a:ext>
            </a:extLst>
          </p:cNvPr>
          <p:cNvSpPr>
            <a:spLocks noGrp="1"/>
          </p:cNvSpPr>
          <p:nvPr>
            <p:ph type="title"/>
          </p:nvPr>
        </p:nvSpPr>
        <p:spPr>
          <a:xfrm>
            <a:off x="2748003" y="594360"/>
            <a:ext cx="8946378" cy="650157"/>
          </a:xfrm>
        </p:spPr>
        <p:txBody>
          <a:bodyPr/>
          <a:lstStyle/>
          <a:p>
            <a:r>
              <a:rPr lang="en-CA" dirty="0"/>
              <a:t>Large Language Model Integration</a:t>
            </a:r>
          </a:p>
        </p:txBody>
      </p:sp>
      <p:pic>
        <p:nvPicPr>
          <p:cNvPr id="3" name="Picture 2">
            <a:extLst>
              <a:ext uri="{FF2B5EF4-FFF2-40B4-BE49-F238E27FC236}">
                <a16:creationId xmlns:a16="http://schemas.microsoft.com/office/drawing/2014/main" id="{A640B789-BBB6-42AA-20AB-7DDB3726AB67}"/>
              </a:ext>
            </a:extLst>
          </p:cNvPr>
          <p:cNvPicPr>
            <a:picLocks noChangeAspect="1"/>
          </p:cNvPicPr>
          <p:nvPr/>
        </p:nvPicPr>
        <p:blipFill>
          <a:blip r:embed="rId3"/>
          <a:stretch>
            <a:fillRect/>
          </a:stretch>
        </p:blipFill>
        <p:spPr>
          <a:xfrm>
            <a:off x="2748003" y="1912465"/>
            <a:ext cx="5630061" cy="1286054"/>
          </a:xfrm>
          <a:prstGeom prst="rect">
            <a:avLst/>
          </a:prstGeom>
        </p:spPr>
      </p:pic>
      <p:sp>
        <p:nvSpPr>
          <p:cNvPr id="5" name="TextBox 4">
            <a:extLst>
              <a:ext uri="{FF2B5EF4-FFF2-40B4-BE49-F238E27FC236}">
                <a16:creationId xmlns:a16="http://schemas.microsoft.com/office/drawing/2014/main" id="{C6D4B31E-8BC5-705E-5F48-C51C290CC94A}"/>
              </a:ext>
            </a:extLst>
          </p:cNvPr>
          <p:cNvSpPr txBox="1"/>
          <p:nvPr/>
        </p:nvSpPr>
        <p:spPr>
          <a:xfrm>
            <a:off x="2605109" y="3412435"/>
            <a:ext cx="6102626" cy="400110"/>
          </a:xfrm>
          <a:prstGeom prst="rect">
            <a:avLst/>
          </a:prstGeom>
          <a:noFill/>
        </p:spPr>
        <p:txBody>
          <a:bodyPr wrap="square">
            <a:spAutoFit/>
          </a:bodyPr>
          <a:lstStyle/>
          <a:p>
            <a:r>
              <a:rPr lang="en-CA" sz="2000" b="1" dirty="0">
                <a:solidFill>
                  <a:srgbClr val="202C8F"/>
                </a:solidFill>
              </a:rPr>
              <a:t>Response Generation Code Snippet</a:t>
            </a:r>
            <a:endParaRPr lang="en-CA" sz="2000" dirty="0">
              <a:solidFill>
                <a:srgbClr val="202C8F"/>
              </a:solidFill>
            </a:endParaRPr>
          </a:p>
        </p:txBody>
      </p:sp>
      <p:pic>
        <p:nvPicPr>
          <p:cNvPr id="8" name="Picture 7">
            <a:extLst>
              <a:ext uri="{FF2B5EF4-FFF2-40B4-BE49-F238E27FC236}">
                <a16:creationId xmlns:a16="http://schemas.microsoft.com/office/drawing/2014/main" id="{D70F5E15-9D6D-FC26-B872-25D0AA790B88}"/>
              </a:ext>
            </a:extLst>
          </p:cNvPr>
          <p:cNvPicPr>
            <a:picLocks noChangeAspect="1"/>
          </p:cNvPicPr>
          <p:nvPr/>
        </p:nvPicPr>
        <p:blipFill>
          <a:blip r:embed="rId4"/>
          <a:stretch>
            <a:fillRect/>
          </a:stretch>
        </p:blipFill>
        <p:spPr>
          <a:xfrm>
            <a:off x="2748003" y="3779939"/>
            <a:ext cx="3496163" cy="1952898"/>
          </a:xfrm>
          <a:prstGeom prst="rect">
            <a:avLst/>
          </a:prstGeom>
        </p:spPr>
      </p:pic>
      <p:sp>
        <p:nvSpPr>
          <p:cNvPr id="4" name="TextBox 3">
            <a:extLst>
              <a:ext uri="{FF2B5EF4-FFF2-40B4-BE49-F238E27FC236}">
                <a16:creationId xmlns:a16="http://schemas.microsoft.com/office/drawing/2014/main" id="{C3281571-00E7-96BA-DFBA-9BFF3EF7B7BD}"/>
              </a:ext>
            </a:extLst>
          </p:cNvPr>
          <p:cNvSpPr txBox="1"/>
          <p:nvPr/>
        </p:nvSpPr>
        <p:spPr>
          <a:xfrm>
            <a:off x="7221192" y="4684670"/>
            <a:ext cx="5273123" cy="1791196"/>
          </a:xfrm>
          <a:prstGeom prst="rect">
            <a:avLst/>
          </a:prstGeom>
          <a:noFill/>
        </p:spPr>
        <p:txBody>
          <a:bodyPr wrap="square">
            <a:spAutoFit/>
          </a:bodyPr>
          <a:lstStyle/>
          <a:p>
            <a:pPr>
              <a:lnSpc>
                <a:spcPct val="107000"/>
              </a:lnSpc>
              <a:spcAft>
                <a:spcPts val="800"/>
              </a:spcAft>
            </a:pPr>
            <a:r>
              <a:rPr lang="en-CA" sz="2000" kern="0" dirty="0">
                <a:solidFill>
                  <a:srgbClr val="202C8F"/>
                </a:solidFill>
                <a:effectLst/>
                <a:ea typeface="Times New Roman" panose="02020603050405020304" pitchFamily="18" charset="0"/>
                <a:cs typeface="Times New Roman" panose="02020603050405020304" pitchFamily="18" charset="0"/>
              </a:rPr>
              <a:t>We used a text-generation pipeline from </a:t>
            </a:r>
            <a:r>
              <a:rPr lang="en-CA" sz="2400" b="1" kern="0" dirty="0">
                <a:solidFill>
                  <a:srgbClr val="202C8F"/>
                </a:solidFill>
                <a:effectLst/>
                <a:ea typeface="Times New Roman" panose="02020603050405020304" pitchFamily="18" charset="0"/>
                <a:cs typeface="Times New Roman" panose="02020603050405020304" pitchFamily="18" charset="0"/>
              </a:rPr>
              <a:t>Hugging Face </a:t>
            </a:r>
            <a:r>
              <a:rPr lang="en-CA" sz="2000" kern="0" dirty="0">
                <a:solidFill>
                  <a:srgbClr val="202C8F"/>
                </a:solidFill>
                <a:effectLst/>
                <a:ea typeface="Times New Roman" panose="02020603050405020304" pitchFamily="18" charset="0"/>
                <a:cs typeface="Times New Roman" panose="02020603050405020304" pitchFamily="18" charset="0"/>
              </a:rPr>
              <a:t>to summarize 10 reviews exceeding 100 words. The summaries were concise, encapsulating key sentiments in approximately 50 words.   </a:t>
            </a:r>
            <a:r>
              <a:rPr lang="en-CA" sz="2000" kern="0" dirty="0">
                <a:solidFill>
                  <a:srgbClr val="202C8F"/>
                </a:solidFill>
                <a:effectLst/>
                <a:ea typeface="Times New Roman" panose="02020603050405020304" pitchFamily="18" charset="0"/>
                <a:cs typeface="Times New Roman" panose="02020603050405020304" pitchFamily="18" charset="0"/>
                <a:sym typeface="Wingdings" panose="05000000000000000000" pitchFamily="2" charset="2"/>
              </a:rPr>
              <a:t></a:t>
            </a:r>
            <a:r>
              <a:rPr lang="en-CA" sz="1800" kern="0" dirty="0">
                <a:solidFill>
                  <a:srgbClr val="202C8F"/>
                </a:solidFill>
                <a:effectLst/>
                <a:ea typeface="Times New Roman" panose="02020603050405020304" pitchFamily="18" charset="0"/>
                <a:cs typeface="Times New Roman" panose="02020603050405020304" pitchFamily="18" charset="0"/>
                <a:sym typeface="Wingdings" panose="05000000000000000000" pitchFamily="2" charset="2"/>
              </a:rPr>
              <a:t>    </a:t>
            </a:r>
            <a:endParaRPr lang="en-CA" kern="100" dirty="0">
              <a:solidFill>
                <a:srgbClr val="202C8F"/>
              </a:solidFill>
              <a:effectLst/>
              <a:ea typeface="Calibri" panose="020F0502020204030204" pitchFamily="34" charset="0"/>
              <a:cs typeface="Times New Roman" panose="02020603050405020304" pitchFamily="18" charset="0"/>
            </a:endParaRPr>
          </a:p>
        </p:txBody>
      </p:sp>
      <p:pic>
        <p:nvPicPr>
          <p:cNvPr id="9" name="Picture 8" descr="A yellow emoji with hands on it&#10;&#10;Description automatically generated">
            <a:extLst>
              <a:ext uri="{FF2B5EF4-FFF2-40B4-BE49-F238E27FC236}">
                <a16:creationId xmlns:a16="http://schemas.microsoft.com/office/drawing/2014/main" id="{28FB1796-53EF-6077-AD7E-FA0DC5A273E3}"/>
              </a:ext>
            </a:extLst>
          </p:cNvPr>
          <p:cNvPicPr>
            <a:picLocks noChangeAspect="1"/>
          </p:cNvPicPr>
          <p:nvPr/>
        </p:nvPicPr>
        <p:blipFill>
          <a:blip r:embed="rId5"/>
          <a:stretch>
            <a:fillRect/>
          </a:stretch>
        </p:blipFill>
        <p:spPr>
          <a:xfrm>
            <a:off x="10128578" y="3122809"/>
            <a:ext cx="1633579" cy="1633579"/>
          </a:xfrm>
          <a:prstGeom prst="rect">
            <a:avLst/>
          </a:prstGeom>
        </p:spPr>
      </p:pic>
    </p:spTree>
    <p:extLst>
      <p:ext uri="{BB962C8B-B14F-4D97-AF65-F5344CB8AC3E}">
        <p14:creationId xmlns:p14="http://schemas.microsoft.com/office/powerpoint/2010/main" val="7450446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F2EA7330D1B4985B6C9D3FEA171B5" ma:contentTypeVersion="10" ma:contentTypeDescription="Create a new document." ma:contentTypeScope="" ma:versionID="e59161d3b3a9c21898d507cd1ed68f1b">
  <xsd:schema xmlns:xsd="http://www.w3.org/2001/XMLSchema" xmlns:xs="http://www.w3.org/2001/XMLSchema" xmlns:p="http://schemas.microsoft.com/office/2006/metadata/properties" xmlns:ns2="847a388b-75bc-4553-9355-c750ad33f234" xmlns:ns3="969b475d-5ec6-439e-a356-f40b483622b2" targetNamespace="http://schemas.microsoft.com/office/2006/metadata/properties" ma:root="true" ma:fieldsID="b48d03dd7f6001117a95993088305751" ns2:_="" ns3:_="">
    <xsd:import namespace="847a388b-75bc-4553-9355-c750ad33f234"/>
    <xsd:import namespace="969b475d-5ec6-439e-a356-f40b483622b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a388b-75bc-4553-9355-c750ad33f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9a098e-4e4b-4f60-a2e6-94bb0d3a97e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9b475d-5ec6-439e-a356-f40b483622b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d40ee49-d618-4ef8-a130-423068b2d43e}" ma:internalName="TaxCatchAll" ma:showField="CatchAllData" ma:web="969b475d-5ec6-439e-a356-f40b483622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9b475d-5ec6-439e-a356-f40b483622b2" xsi:nil="true"/>
    <lcf76f155ced4ddcb4097134ff3c332f xmlns="847a388b-75bc-4553-9355-c750ad33f23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788DF05-4968-443B-AE54-5E20BFDC4602}">
  <ds:schemaRefs>
    <ds:schemaRef ds:uri="847a388b-75bc-4553-9355-c750ad33f234"/>
    <ds:schemaRef ds:uri="969b475d-5ec6-439e-a356-f40b483622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847a388b-75bc-4553-9355-c750ad33f234"/>
    <ds:schemaRef ds:uri="969b475d-5ec6-439e-a356-f40b483622b2"/>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{2DD4D4E8-D97F-4FFB-8468-8042DD2424CC}tf78438558_win32</Template>
  <TotalTime>137</TotalTime>
  <Words>1940</Words>
  <Application>Microsoft Office PowerPoint</Application>
  <PresentationFormat>Widescreen</PresentationFormat>
  <Paragraphs>139</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Sentiment Analysis on Beauty Product Reviews PHASE 2:</vt:lpstr>
      <vt:lpstr> Project Overview:  From Lexicons to Machine Learning</vt:lpstr>
      <vt:lpstr>PowerPoint Presentation</vt:lpstr>
      <vt:lpstr>Text Representation with TF-IDF</vt:lpstr>
      <vt:lpstr> Model Selection for Sentiment Analysis</vt:lpstr>
      <vt:lpstr>Training Process and Model Accuracy</vt:lpstr>
      <vt:lpstr>Performance Comparison: Lexicon vs. Machine Learning Models</vt:lpstr>
      <vt:lpstr>Recommender System Enhancements</vt:lpstr>
      <vt:lpstr>Large Language Model Integration</vt:lpstr>
      <vt:lpstr>Summaries Generated by LLM</vt:lpstr>
      <vt:lpstr>Responses Generated by LLM</vt:lpstr>
      <vt:lpstr>Conclusion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Beauty Product Reviews</dc:title>
  <dc:subject/>
  <dc:creator>Ahmed Aloul</dc:creator>
  <cp:lastModifiedBy>Ahmed Aloul</cp:lastModifiedBy>
  <cp:revision>50</cp:revision>
  <dcterms:created xsi:type="dcterms:W3CDTF">2024-02-21T19:13:20Z</dcterms:created>
  <dcterms:modified xsi:type="dcterms:W3CDTF">2024-04-14T03:21:32Z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