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91" r:id="rId4"/>
  </p:sldMasterIdLst>
  <p:notesMasterIdLst>
    <p:notesMasterId r:id="rId22"/>
  </p:notesMasterIdLst>
  <p:sldIdLst>
    <p:sldId id="278" r:id="rId5"/>
    <p:sldId id="288" r:id="rId6"/>
    <p:sldId id="281" r:id="rId7"/>
    <p:sldId id="282" r:id="rId8"/>
    <p:sldId id="283" r:id="rId9"/>
    <p:sldId id="332" r:id="rId10"/>
    <p:sldId id="333" r:id="rId11"/>
    <p:sldId id="335" r:id="rId12"/>
    <p:sldId id="345" r:id="rId13"/>
    <p:sldId id="284" r:id="rId14"/>
    <p:sldId id="343" r:id="rId15"/>
    <p:sldId id="344" r:id="rId16"/>
    <p:sldId id="340" r:id="rId17"/>
    <p:sldId id="342" r:id="rId18"/>
    <p:sldId id="341" r:id="rId19"/>
    <p:sldId id="329" r:id="rId20"/>
    <p:sldId id="33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6E1AB3-1DD4-5277-9B4E-CEE66A8F5B38}" v="125" dt="2024-04-15T03:54:19.7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96"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eenath Razak" userId="S::zrazak@my.centennialcollege.ca::6e3d5ee3-9c09-4b29-9810-a2ef0da91992" providerId="AD" clId="Web-{8E6E1AB3-1DD4-5277-9B4E-CEE66A8F5B38}"/>
    <pc:docChg chg="modSld">
      <pc:chgData name="Zeenath Razak" userId="S::zrazak@my.centennialcollege.ca::6e3d5ee3-9c09-4b29-9810-a2ef0da91992" providerId="AD" clId="Web-{8E6E1AB3-1DD4-5277-9B4E-CEE66A8F5B38}" dt="2024-04-15T03:54:19.744" v="106" actId="1076"/>
      <pc:docMkLst>
        <pc:docMk/>
      </pc:docMkLst>
      <pc:sldChg chg="modSp">
        <pc:chgData name="Zeenath Razak" userId="S::zrazak@my.centennialcollege.ca::6e3d5ee3-9c09-4b29-9810-a2ef0da91992" providerId="AD" clId="Web-{8E6E1AB3-1DD4-5277-9B4E-CEE66A8F5B38}" dt="2024-04-15T03:45:21.274" v="74" actId="20577"/>
        <pc:sldMkLst>
          <pc:docMk/>
          <pc:sldMk cId="1327351561" sldId="281"/>
        </pc:sldMkLst>
        <pc:spChg chg="mod">
          <ac:chgData name="Zeenath Razak" userId="S::zrazak@my.centennialcollege.ca::6e3d5ee3-9c09-4b29-9810-a2ef0da91992" providerId="AD" clId="Web-{8E6E1AB3-1DD4-5277-9B4E-CEE66A8F5B38}" dt="2024-04-15T03:45:21.274" v="74" actId="20577"/>
          <ac:spMkLst>
            <pc:docMk/>
            <pc:sldMk cId="1327351561" sldId="281"/>
            <ac:spMk id="3" creationId="{919FE492-3323-926C-3507-DD0A228A2B0A}"/>
          </ac:spMkLst>
        </pc:spChg>
      </pc:sldChg>
      <pc:sldChg chg="modSp">
        <pc:chgData name="Zeenath Razak" userId="S::zrazak@my.centennialcollege.ca::6e3d5ee3-9c09-4b29-9810-a2ef0da91992" providerId="AD" clId="Web-{8E6E1AB3-1DD4-5277-9B4E-CEE66A8F5B38}" dt="2024-04-15T03:51:26.223" v="82" actId="20577"/>
        <pc:sldMkLst>
          <pc:docMk/>
          <pc:sldMk cId="1282842128" sldId="284"/>
        </pc:sldMkLst>
        <pc:spChg chg="mod">
          <ac:chgData name="Zeenath Razak" userId="S::zrazak@my.centennialcollege.ca::6e3d5ee3-9c09-4b29-9810-a2ef0da91992" providerId="AD" clId="Web-{8E6E1AB3-1DD4-5277-9B4E-CEE66A8F5B38}" dt="2024-04-15T03:51:16.269" v="79" actId="20577"/>
          <ac:spMkLst>
            <pc:docMk/>
            <pc:sldMk cId="1282842128" sldId="284"/>
            <ac:spMk id="3" creationId="{23A55304-42EC-D9E7-DD00-55FB5D91C926}"/>
          </ac:spMkLst>
        </pc:spChg>
        <pc:spChg chg="mod">
          <ac:chgData name="Zeenath Razak" userId="S::zrazak@my.centennialcollege.ca::6e3d5ee3-9c09-4b29-9810-a2ef0da91992" providerId="AD" clId="Web-{8E6E1AB3-1DD4-5277-9B4E-CEE66A8F5B38}" dt="2024-04-15T03:51:08.207" v="77" actId="20577"/>
          <ac:spMkLst>
            <pc:docMk/>
            <pc:sldMk cId="1282842128" sldId="284"/>
            <ac:spMk id="4" creationId="{A7E0A1D7-A466-D9CF-81A7-68C68F0EE21F}"/>
          </ac:spMkLst>
        </pc:spChg>
        <pc:spChg chg="mod">
          <ac:chgData name="Zeenath Razak" userId="S::zrazak@my.centennialcollege.ca::6e3d5ee3-9c09-4b29-9810-a2ef0da91992" providerId="AD" clId="Web-{8E6E1AB3-1DD4-5277-9B4E-CEE66A8F5B38}" dt="2024-04-15T03:51:26.223" v="82" actId="20577"/>
          <ac:spMkLst>
            <pc:docMk/>
            <pc:sldMk cId="1282842128" sldId="284"/>
            <ac:spMk id="6" creationId="{CC983AB7-352B-104B-6E6F-C49789291CB1}"/>
          </ac:spMkLst>
        </pc:spChg>
      </pc:sldChg>
      <pc:sldChg chg="addSp delSp modSp mod setBg">
        <pc:chgData name="Zeenath Razak" userId="S::zrazak@my.centennialcollege.ca::6e3d5ee3-9c09-4b29-9810-a2ef0da91992" providerId="AD" clId="Web-{8E6E1AB3-1DD4-5277-9B4E-CEE66A8F5B38}" dt="2024-04-15T03:44:12.349" v="67" actId="14100"/>
        <pc:sldMkLst>
          <pc:docMk/>
          <pc:sldMk cId="2199949258" sldId="288"/>
        </pc:sldMkLst>
        <pc:spChg chg="mod">
          <ac:chgData name="Zeenath Razak" userId="S::zrazak@my.centennialcollege.ca::6e3d5ee3-9c09-4b29-9810-a2ef0da91992" providerId="AD" clId="Web-{8E6E1AB3-1DD4-5277-9B4E-CEE66A8F5B38}" dt="2024-04-15T03:42:46.456" v="50" actId="14100"/>
          <ac:spMkLst>
            <pc:docMk/>
            <pc:sldMk cId="2199949258" sldId="288"/>
            <ac:spMk id="2" creationId="{CB8B5871-55AA-CD67-E5CB-77C0A122FF68}"/>
          </ac:spMkLst>
        </pc:spChg>
        <pc:spChg chg="mod ord">
          <ac:chgData name="Zeenath Razak" userId="S::zrazak@my.centennialcollege.ca::6e3d5ee3-9c09-4b29-9810-a2ef0da91992" providerId="AD" clId="Web-{8E6E1AB3-1DD4-5277-9B4E-CEE66A8F5B38}" dt="2024-04-15T03:40:30.123" v="28"/>
          <ac:spMkLst>
            <pc:docMk/>
            <pc:sldMk cId="2199949258" sldId="288"/>
            <ac:spMk id="3" creationId="{51605F5B-DB9D-9698-4BB9-879B6DFD50C6}"/>
          </ac:spMkLst>
        </pc:spChg>
        <pc:spChg chg="add mod">
          <ac:chgData name="Zeenath Razak" userId="S::zrazak@my.centennialcollege.ca::6e3d5ee3-9c09-4b29-9810-a2ef0da91992" providerId="AD" clId="Web-{8E6E1AB3-1DD4-5277-9B4E-CEE66A8F5B38}" dt="2024-04-15T03:44:12.349" v="67" actId="14100"/>
          <ac:spMkLst>
            <pc:docMk/>
            <pc:sldMk cId="2199949258" sldId="288"/>
            <ac:spMk id="4" creationId="{A2A74C3D-57A4-5460-F382-4F5E4DCEA73E}"/>
          </ac:spMkLst>
        </pc:spChg>
        <pc:spChg chg="mod ord">
          <ac:chgData name="Zeenath Razak" userId="S::zrazak@my.centennialcollege.ca::6e3d5ee3-9c09-4b29-9810-a2ef0da91992" providerId="AD" clId="Web-{8E6E1AB3-1DD4-5277-9B4E-CEE66A8F5B38}" dt="2024-04-15T03:40:30.123" v="28"/>
          <ac:spMkLst>
            <pc:docMk/>
            <pc:sldMk cId="2199949258" sldId="288"/>
            <ac:spMk id="6" creationId="{5382FD07-10D0-67AA-7E7A-8C22A5EE4F5F}"/>
          </ac:spMkLst>
        </pc:spChg>
        <pc:spChg chg="add del">
          <ac:chgData name="Zeenath Razak" userId="S::zrazak@my.centennialcollege.ca::6e3d5ee3-9c09-4b29-9810-a2ef0da91992" providerId="AD" clId="Web-{8E6E1AB3-1DD4-5277-9B4E-CEE66A8F5B38}" dt="2024-04-15T03:40:30.123" v="28"/>
          <ac:spMkLst>
            <pc:docMk/>
            <pc:sldMk cId="2199949258" sldId="288"/>
            <ac:spMk id="15" creationId="{6FF45042-AEC9-4B91-860A-994157883892}"/>
          </ac:spMkLst>
        </pc:spChg>
        <pc:spChg chg="add del">
          <ac:chgData name="Zeenath Razak" userId="S::zrazak@my.centennialcollege.ca::6e3d5ee3-9c09-4b29-9810-a2ef0da91992" providerId="AD" clId="Web-{8E6E1AB3-1DD4-5277-9B4E-CEE66A8F5B38}" dt="2024-04-15T03:40:30.123" v="28"/>
          <ac:spMkLst>
            <pc:docMk/>
            <pc:sldMk cId="2199949258" sldId="288"/>
            <ac:spMk id="17" creationId="{6AB7BCF8-0384-41F0-BF6F-C8642DBCD2D4}"/>
          </ac:spMkLst>
        </pc:spChg>
        <pc:picChg chg="mod">
          <ac:chgData name="Zeenath Razak" userId="S::zrazak@my.centennialcollege.ca::6e3d5ee3-9c09-4b29-9810-a2ef0da91992" providerId="AD" clId="Web-{8E6E1AB3-1DD4-5277-9B4E-CEE66A8F5B38}" dt="2024-04-15T03:42:38.487" v="48" actId="1076"/>
          <ac:picMkLst>
            <pc:docMk/>
            <pc:sldMk cId="2199949258" sldId="288"/>
            <ac:picMk id="9" creationId="{86E53E5D-3FB9-6DB7-6051-26BCED240588}"/>
          </ac:picMkLst>
        </pc:picChg>
        <pc:picChg chg="mod">
          <ac:chgData name="Zeenath Razak" userId="S::zrazak@my.centennialcollege.ca::6e3d5ee3-9c09-4b29-9810-a2ef0da91992" providerId="AD" clId="Web-{8E6E1AB3-1DD4-5277-9B4E-CEE66A8F5B38}" dt="2024-04-15T03:42:51.566" v="51" actId="1076"/>
          <ac:picMkLst>
            <pc:docMk/>
            <pc:sldMk cId="2199949258" sldId="288"/>
            <ac:picMk id="10" creationId="{5F895F58-51EA-218F-98BB-475BCB4C4A90}"/>
          </ac:picMkLst>
        </pc:picChg>
      </pc:sldChg>
      <pc:sldChg chg="modSp">
        <pc:chgData name="Zeenath Razak" userId="S::zrazak@my.centennialcollege.ca::6e3d5ee3-9c09-4b29-9810-a2ef0da91992" providerId="AD" clId="Web-{8E6E1AB3-1DD4-5277-9B4E-CEE66A8F5B38}" dt="2024-04-15T03:54:19.744" v="106" actId="1076"/>
        <pc:sldMkLst>
          <pc:docMk/>
          <pc:sldMk cId="612102617" sldId="329"/>
        </pc:sldMkLst>
        <pc:spChg chg="mod">
          <ac:chgData name="Zeenath Razak" userId="S::zrazak@my.centennialcollege.ca::6e3d5ee3-9c09-4b29-9810-a2ef0da91992" providerId="AD" clId="Web-{8E6E1AB3-1DD4-5277-9B4E-CEE66A8F5B38}" dt="2024-04-15T03:54:19.744" v="106" actId="1076"/>
          <ac:spMkLst>
            <pc:docMk/>
            <pc:sldMk cId="612102617" sldId="329"/>
            <ac:spMk id="4" creationId="{206CAA92-2969-6AD5-FF83-AC417E78E8FB}"/>
          </ac:spMkLst>
        </pc:spChg>
      </pc:sldChg>
      <pc:sldChg chg="modSp">
        <pc:chgData name="Zeenath Razak" userId="S::zrazak@my.centennialcollege.ca::6e3d5ee3-9c09-4b29-9810-a2ef0da91992" providerId="AD" clId="Web-{8E6E1AB3-1DD4-5277-9B4E-CEE66A8F5B38}" dt="2024-04-15T03:53:32.477" v="101" actId="20577"/>
        <pc:sldMkLst>
          <pc:docMk/>
          <pc:sldMk cId="247546619" sldId="342"/>
        </pc:sldMkLst>
        <pc:spChg chg="mod">
          <ac:chgData name="Zeenath Razak" userId="S::zrazak@my.centennialcollege.ca::6e3d5ee3-9c09-4b29-9810-a2ef0da91992" providerId="AD" clId="Web-{8E6E1AB3-1DD4-5277-9B4E-CEE66A8F5B38}" dt="2024-04-15T03:53:32.477" v="101" actId="20577"/>
          <ac:spMkLst>
            <pc:docMk/>
            <pc:sldMk cId="247546619" sldId="342"/>
            <ac:spMk id="2" creationId="{5781ABC8-675D-F72E-9143-12DE94BD664A}"/>
          </ac:spMkLst>
        </pc:spChg>
      </pc:sldChg>
      <pc:sldChg chg="modSp">
        <pc:chgData name="Zeenath Razak" userId="S::zrazak@my.centennialcollege.ca::6e3d5ee3-9c09-4b29-9810-a2ef0da91992" providerId="AD" clId="Web-{8E6E1AB3-1DD4-5277-9B4E-CEE66A8F5B38}" dt="2024-04-15T03:52:46.710" v="99" actId="14100"/>
        <pc:sldMkLst>
          <pc:docMk/>
          <pc:sldMk cId="1844687166" sldId="344"/>
        </pc:sldMkLst>
        <pc:spChg chg="mod">
          <ac:chgData name="Zeenath Razak" userId="S::zrazak@my.centennialcollege.ca::6e3d5ee3-9c09-4b29-9810-a2ef0da91992" providerId="AD" clId="Web-{8E6E1AB3-1DD4-5277-9B4E-CEE66A8F5B38}" dt="2024-04-15T03:52:43.335" v="98" actId="20577"/>
          <ac:spMkLst>
            <pc:docMk/>
            <pc:sldMk cId="1844687166" sldId="344"/>
            <ac:spMk id="3" creationId="{9A24FE73-1743-4F22-695F-F92BB90FBFCC}"/>
          </ac:spMkLst>
        </pc:spChg>
        <pc:spChg chg="mod">
          <ac:chgData name="Zeenath Razak" userId="S::zrazak@my.centennialcollege.ca::6e3d5ee3-9c09-4b29-9810-a2ef0da91992" providerId="AD" clId="Web-{8E6E1AB3-1DD4-5277-9B4E-CEE66A8F5B38}" dt="2024-04-15T03:52:46.710" v="99" actId="14100"/>
          <ac:spMkLst>
            <pc:docMk/>
            <pc:sldMk cId="1844687166" sldId="344"/>
            <ac:spMk id="5" creationId="{C4EF7DFD-89A8-F192-7C17-73354D74EB3E}"/>
          </ac:spMkLst>
        </pc:spChg>
      </pc:sldChg>
    </pc:docChg>
  </pc:docChgLst>
  <pc:docChgLst>
    <pc:chgData name="Zeena R" userId="2d7f24d3334dd5ab" providerId="LiveId" clId="{93079271-7074-4076-9024-143F355CD2C0}"/>
    <pc:docChg chg="undo custSel modSld">
      <pc:chgData name="Zeena R" userId="2d7f24d3334dd5ab" providerId="LiveId" clId="{93079271-7074-4076-9024-143F355CD2C0}" dt="2024-04-16T01:46:01.781" v="18"/>
      <pc:docMkLst>
        <pc:docMk/>
      </pc:docMkLst>
      <pc:sldChg chg="modSp mod">
        <pc:chgData name="Zeena R" userId="2d7f24d3334dd5ab" providerId="LiveId" clId="{93079271-7074-4076-9024-143F355CD2C0}" dt="2024-04-16T01:46:01.781" v="18"/>
        <pc:sldMkLst>
          <pc:docMk/>
          <pc:sldMk cId="4167884232" sldId="278"/>
        </pc:sldMkLst>
        <pc:spChg chg="mod">
          <ac:chgData name="Zeena R" userId="2d7f24d3334dd5ab" providerId="LiveId" clId="{93079271-7074-4076-9024-143F355CD2C0}" dt="2024-04-16T01:46:01.781" v="18"/>
          <ac:spMkLst>
            <pc:docMk/>
            <pc:sldMk cId="4167884232" sldId="278"/>
            <ac:spMk id="3" creationId="{DB93FB3F-A8D4-46D3-A1C6-C79C6456372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4/15/2024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4/15/2024</a:t>
            </a:fld>
            <a:endParaRPr lang="en-US"/>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88420454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11A6AA8-A04B-4104-9AE2-BD48D340E27F}" type="datetimeFigureOut">
              <a:rPr lang="en-US" dirty="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120299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E0BF79-FAC6-4A96-8DE1-F7B82E2E1652}" type="datetimeFigureOut">
              <a:rPr lang="en-US" dirty="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866571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2FF5DD9-2C52-442D-92E2-8072C0C3D7CD}" type="datetimeFigureOut">
              <a:rPr lang="en-US" dirty="0"/>
              <a:t>4/15/2024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1118312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4/15/2024</a:t>
            </a:fld>
            <a:endParaRPr lang="en-US"/>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912942629"/>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BD3D6FB-79CC-4683-A046-BBE785BA1BED}" type="datetimeFigureOut">
              <a:rPr lang="en-US" dirty="0"/>
              <a:t>4/15/2024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784605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512B3E8-48F1-4B23-8498-D8A04A81EC9C}" type="datetimeFigureOut">
              <a:rPr lang="en-US" dirty="0"/>
              <a:t>4/15/2024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252573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0B90D90-AA62-404D-A741-635B4370F9CB}" type="datetimeFigureOut">
              <a:rPr lang="en-US" dirty="0"/>
              <a:t>4/15/2024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983695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4/15/2024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895619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4/15/2024</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77473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4/15/2024</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23085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4/15/2024</a:t>
            </a:fld>
            <a:endParaRPr lang="en-US"/>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2702212155"/>
      </p:ext>
    </p:extLst>
  </p:cSld>
  <p:clrMap bg1="lt1" tx1="dk1" bg2="lt2" tx2="dk2" accent1="accent1" accent2="accent2" accent3="accent3" accent4="accent4" accent5="accent5" accent6="accent6" hlink="hlink" folHlink="folHlink"/>
  <p:sldLayoutIdLst>
    <p:sldLayoutId id="2147483892" r:id="rId1"/>
    <p:sldLayoutId id="2147483893" r:id="rId2"/>
    <p:sldLayoutId id="2147483894" r:id="rId3"/>
    <p:sldLayoutId id="2147483895" r:id="rId4"/>
    <p:sldLayoutId id="2147483896" r:id="rId5"/>
    <p:sldLayoutId id="2147483897" r:id="rId6"/>
    <p:sldLayoutId id="2147483898" r:id="rId7"/>
    <p:sldLayoutId id="2147483899" r:id="rId8"/>
    <p:sldLayoutId id="2147483900" r:id="rId9"/>
    <p:sldLayoutId id="2147483901" r:id="rId10"/>
    <p:sldLayoutId id="2147483902"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0FE051AA-0631-4833-B52C-BE76B9D3AA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txBody>
          <a:bodyPr/>
          <a:lstStyle/>
          <a:p>
            <a:endParaRPr lang="en-CA"/>
          </a:p>
        </p:txBody>
      </p:sp>
      <p:sp>
        <p:nvSpPr>
          <p:cNvPr id="39" name="Rectangle 38">
            <a:extLst>
              <a:ext uri="{FF2B5EF4-FFF2-40B4-BE49-F238E27FC236}">
                <a16:creationId xmlns:a16="http://schemas.microsoft.com/office/drawing/2014/main" id="{F2829316-8F5B-4EA1-9581-1F11529445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noFill/>
          <a:ln w="6350" cap="sq" cmpd="sng" algn="ctr">
            <a:solidFill>
              <a:schemeClr val="tx1">
                <a:lumMod val="75000"/>
                <a:lumOff val="25000"/>
              </a:schemeClr>
            </a:solidFill>
            <a:prstDash val="solid"/>
            <a:miter lim="800000"/>
          </a:ln>
          <a:effectLst/>
        </p:spPr>
        <p:txBody>
          <a:bodyPr/>
          <a:lstStyle/>
          <a:p>
            <a:endParaRPr lang="en-CA"/>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5353249" y="1348844"/>
            <a:ext cx="5716338" cy="3042706"/>
          </a:xfrm>
        </p:spPr>
        <p:txBody>
          <a:bodyPr vert="horz" lIns="91440" tIns="45720" rIns="91440" bIns="45720" rtlCol="0">
            <a:normAutofit/>
          </a:bodyPr>
          <a:lstStyle/>
          <a:p>
            <a:r>
              <a:rPr lang="en-US" sz="6000" b="1"/>
              <a:t>Deep Learning Group Project</a:t>
            </a:r>
            <a:endParaRPr lang="en-US" sz="6000"/>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5533786" y="4682062"/>
            <a:ext cx="5355264" cy="950976"/>
          </a:xfrm>
        </p:spPr>
        <p:txBody>
          <a:bodyPr vert="horz" lIns="91440" tIns="45720" rIns="91440" bIns="45720" rtlCol="0">
            <a:normAutofit/>
          </a:bodyPr>
          <a:lstStyle/>
          <a:p>
            <a:pPr>
              <a:lnSpc>
                <a:spcPct val="90000"/>
              </a:lnSpc>
              <a:spcAft>
                <a:spcPts val="600"/>
              </a:spcAft>
            </a:pPr>
            <a:r>
              <a:rPr lang="en-US" sz="1100" dirty="0"/>
              <a:t>Members:</a:t>
            </a:r>
            <a:br>
              <a:rPr lang="en-US" sz="1100" dirty="0"/>
            </a:br>
            <a:r>
              <a:rPr lang="en-US" sz="1100" dirty="0"/>
              <a:t> Roland </a:t>
            </a:r>
            <a:r>
              <a:rPr lang="en-US" sz="1100"/>
              <a:t>Joseph Baja 301252375</a:t>
            </a:r>
            <a:br>
              <a:rPr lang="en-US" sz="1100" dirty="0"/>
            </a:br>
            <a:r>
              <a:rPr lang="en-US" sz="1100" dirty="0"/>
              <a:t> </a:t>
            </a:r>
            <a:r>
              <a:rPr lang="en-US" sz="1100"/>
              <a:t>Lewis Merino  822273553</a:t>
            </a:r>
            <a:br>
              <a:rPr lang="en-US" sz="1100" dirty="0"/>
            </a:br>
            <a:r>
              <a:rPr lang="en-US" sz="1100" dirty="0"/>
              <a:t> Chitra </a:t>
            </a:r>
            <a:r>
              <a:rPr lang="en-US" sz="1100" dirty="0" err="1"/>
              <a:t>Hajra</a:t>
            </a:r>
            <a:r>
              <a:rPr lang="en-US" sz="1100" dirty="0"/>
              <a:t> Roy 301148774</a:t>
            </a:r>
            <a:br>
              <a:rPr lang="en-US" sz="1100" dirty="0"/>
            </a:br>
            <a:r>
              <a:rPr lang="en-US" sz="1100" dirty="0"/>
              <a:t> </a:t>
            </a:r>
            <a:r>
              <a:rPr lang="en-US" sz="1100" dirty="0" err="1"/>
              <a:t>Zeenath</a:t>
            </a:r>
            <a:r>
              <a:rPr lang="en-US" sz="1100" dirty="0"/>
              <a:t> Razak 300591954</a:t>
            </a:r>
          </a:p>
          <a:p>
            <a:pPr>
              <a:lnSpc>
                <a:spcPct val="90000"/>
              </a:lnSpc>
              <a:spcAft>
                <a:spcPts val="600"/>
              </a:spcAft>
              <a:buFont typeface="Arial"/>
              <a:buChar char="•"/>
            </a:pPr>
            <a:endParaRPr lang="en-US" sz="1100" dirty="0"/>
          </a:p>
        </p:txBody>
      </p:sp>
      <p:sp>
        <p:nvSpPr>
          <p:cNvPr id="41" name="Rectangle 40">
            <a:extLst>
              <a:ext uri="{FF2B5EF4-FFF2-40B4-BE49-F238E27FC236}">
                <a16:creationId xmlns:a16="http://schemas.microsoft.com/office/drawing/2014/main" id="{AD11D7A6-5D57-426A-A17A-1FD70DF66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51298" y="446824"/>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cxnSp>
        <p:nvCxnSpPr>
          <p:cNvPr id="43" name="Straight Connector 42">
            <a:extLst>
              <a:ext uri="{FF2B5EF4-FFF2-40B4-BE49-F238E27FC236}">
                <a16:creationId xmlns:a16="http://schemas.microsoft.com/office/drawing/2014/main" id="{46B486D1-EF0A-4077-9343-C9DB94C0FE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5598" y="446823"/>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75646751-9C0C-4565-B6A3-3B1C50E6AFF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238" y="446823"/>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DBA2A92-1748-4444-9DE9-95CEFF28FD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5598" y="1092118"/>
            <a:ext cx="1691640"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pic>
        <p:nvPicPr>
          <p:cNvPr id="32" name="Picture 31">
            <a:extLst>
              <a:ext uri="{FF2B5EF4-FFF2-40B4-BE49-F238E27FC236}">
                <a16:creationId xmlns:a16="http://schemas.microsoft.com/office/drawing/2014/main" id="{74041AE7-BAD7-DFD2-AD94-D045E287DA7E}"/>
              </a:ext>
            </a:extLst>
          </p:cNvPr>
          <p:cNvPicPr>
            <a:picLocks noChangeAspect="1"/>
          </p:cNvPicPr>
          <p:nvPr/>
        </p:nvPicPr>
        <p:blipFill rotWithShape="1">
          <a:blip r:embed="rId3"/>
          <a:srcRect l="40267" r="6195" b="4685"/>
          <a:stretch/>
        </p:blipFill>
        <p:spPr>
          <a:xfrm>
            <a:off x="1360706" y="1225575"/>
            <a:ext cx="3512996" cy="4424897"/>
          </a:xfrm>
          <a:prstGeom prst="rect">
            <a:avLst/>
          </a:prstGeom>
        </p:spPr>
      </p:pic>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0434F-B22F-4423-72CE-FB9EB253A73F}"/>
              </a:ext>
            </a:extLst>
          </p:cNvPr>
          <p:cNvSpPr>
            <a:spLocks noGrp="1"/>
          </p:cNvSpPr>
          <p:nvPr>
            <p:ph type="title"/>
          </p:nvPr>
        </p:nvSpPr>
        <p:spPr>
          <a:xfrm>
            <a:off x="1613707" y="225725"/>
            <a:ext cx="10018713" cy="1752599"/>
          </a:xfrm>
        </p:spPr>
        <p:txBody>
          <a:bodyPr>
            <a:normAutofit/>
          </a:bodyPr>
          <a:lstStyle/>
          <a:p>
            <a:r>
              <a:rPr lang="en-US">
                <a:solidFill>
                  <a:srgbClr val="262626"/>
                </a:solidFill>
              </a:rPr>
              <a:t>Methodologies</a:t>
            </a:r>
          </a:p>
        </p:txBody>
      </p:sp>
      <p:sp>
        <p:nvSpPr>
          <p:cNvPr id="3" name="Content Placeholder 2">
            <a:extLst>
              <a:ext uri="{FF2B5EF4-FFF2-40B4-BE49-F238E27FC236}">
                <a16:creationId xmlns:a16="http://schemas.microsoft.com/office/drawing/2014/main" id="{23A55304-42EC-D9E7-DD00-55FB5D91C926}"/>
              </a:ext>
            </a:extLst>
          </p:cNvPr>
          <p:cNvSpPr>
            <a:spLocks/>
          </p:cNvSpPr>
          <p:nvPr/>
        </p:nvSpPr>
        <p:spPr>
          <a:xfrm>
            <a:off x="4570799" y="2999605"/>
            <a:ext cx="3085864" cy="2511905"/>
          </a:xfrm>
          <a:prstGeom prst="rect">
            <a:avLst/>
          </a:prstGeom>
        </p:spPr>
        <p:txBody>
          <a:bodyPr lIns="91440" tIns="45720" rIns="91440" bIns="45720" anchor="t">
            <a:noAutofit/>
          </a:bodyPr>
          <a:lstStyle/>
          <a:p>
            <a:pPr defTabSz="447723">
              <a:lnSpc>
                <a:spcPct val="90000"/>
              </a:lnSpc>
              <a:spcAft>
                <a:spcPts val="438"/>
              </a:spcAft>
            </a:pPr>
            <a:r>
              <a:rPr lang="en-US" sz="1400" b="1" kern="1200" dirty="0">
                <a:latin typeface="Times New Roman"/>
                <a:ea typeface="+mn-ea"/>
                <a:cs typeface="Times New Roman"/>
              </a:rPr>
              <a:t>Method: </a:t>
            </a:r>
            <a:r>
              <a:rPr lang="en-US" sz="1400" kern="1200" dirty="0">
                <a:latin typeface="Times New Roman"/>
                <a:ea typeface="+mn-ea"/>
                <a:cs typeface="Times New Roman"/>
              </a:rPr>
              <a:t>Using Word2Vec embeddings trained on tweet data to initialize an Embedding layer in a CNN model, along with tokenization and padding for data preprocessing.</a:t>
            </a:r>
            <a:endParaRPr lang="en-US" sz="2800" kern="1200" dirty="0">
              <a:latin typeface="+mn-lt"/>
              <a:ea typeface="+mn-ea"/>
              <a:cs typeface="+mn-cs"/>
            </a:endParaRPr>
          </a:p>
          <a:p>
            <a:pPr defTabSz="447723">
              <a:lnSpc>
                <a:spcPct val="90000"/>
              </a:lnSpc>
              <a:spcAft>
                <a:spcPts val="438"/>
              </a:spcAft>
            </a:pPr>
            <a:r>
              <a:rPr lang="en-US" sz="1400" kern="1200" dirty="0">
                <a:latin typeface="Times New Roman"/>
                <a:ea typeface="+mn-ea"/>
                <a:cs typeface="Times New Roman"/>
              </a:rPr>
              <a:t> </a:t>
            </a:r>
            <a:r>
              <a:rPr lang="en-US" sz="1400" b="1" kern="1200" dirty="0">
                <a:latin typeface="Times New Roman"/>
                <a:ea typeface="+mn-ea"/>
                <a:cs typeface="Times New Roman"/>
              </a:rPr>
              <a:t>Objective:</a:t>
            </a:r>
            <a:r>
              <a:rPr lang="en-US" sz="1400" kern="1200" dirty="0">
                <a:latin typeface="Times New Roman"/>
                <a:ea typeface="+mn-ea"/>
                <a:cs typeface="Times New Roman"/>
              </a:rPr>
              <a:t> To leverage pre-trained word embeddings for tweet classification, enhancing the model's ability to capture semantic information and improve performance in disaster tweet detection.</a:t>
            </a:r>
            <a:endParaRPr lang="en-US" sz="4000" dirty="0"/>
          </a:p>
        </p:txBody>
      </p:sp>
      <p:sp>
        <p:nvSpPr>
          <p:cNvPr id="4" name="TextBox 3">
            <a:extLst>
              <a:ext uri="{FF2B5EF4-FFF2-40B4-BE49-F238E27FC236}">
                <a16:creationId xmlns:a16="http://schemas.microsoft.com/office/drawing/2014/main" id="{A7E0A1D7-A466-D9CF-81A7-68C68F0EE21F}"/>
              </a:ext>
            </a:extLst>
          </p:cNvPr>
          <p:cNvSpPr txBox="1"/>
          <p:nvPr/>
        </p:nvSpPr>
        <p:spPr>
          <a:xfrm>
            <a:off x="1324183" y="3000248"/>
            <a:ext cx="3011593" cy="22980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447723">
              <a:spcAft>
                <a:spcPts val="438"/>
              </a:spcAft>
            </a:pPr>
            <a:r>
              <a:rPr lang="en-US" sz="1400" b="1" kern="1200" dirty="0">
                <a:latin typeface="Times New Roman"/>
                <a:ea typeface="+mn-ea"/>
                <a:cs typeface="Times New Roman"/>
              </a:rPr>
              <a:t>Method:</a:t>
            </a:r>
            <a:r>
              <a:rPr lang="en-US" sz="1400" kern="1200" dirty="0">
                <a:latin typeface="Times New Roman"/>
                <a:ea typeface="+mn-ea"/>
                <a:cs typeface="Times New Roman"/>
              </a:rPr>
              <a:t> Employing a CNN model trained on labeled tweet data for disaster classification, utilizing tokenization, padding, and </a:t>
            </a:r>
            <a:r>
              <a:rPr lang="en-US" sz="1400" kern="1200" err="1">
                <a:latin typeface="Times New Roman"/>
                <a:ea typeface="+mn-ea"/>
                <a:cs typeface="Times New Roman"/>
              </a:rPr>
              <a:t>Keras</a:t>
            </a:r>
            <a:r>
              <a:rPr lang="en-US" sz="1400" kern="1200" dirty="0">
                <a:latin typeface="Times New Roman"/>
                <a:ea typeface="+mn-ea"/>
                <a:cs typeface="Times New Roman"/>
              </a:rPr>
              <a:t> for construction. </a:t>
            </a:r>
          </a:p>
          <a:p>
            <a:pPr defTabSz="447723">
              <a:spcAft>
                <a:spcPts val="438"/>
              </a:spcAft>
            </a:pPr>
            <a:r>
              <a:rPr lang="en-US" sz="1400" b="1" kern="1200" dirty="0">
                <a:latin typeface="Times New Roman"/>
                <a:ea typeface="+mn-ea"/>
                <a:cs typeface="Times New Roman"/>
              </a:rPr>
              <a:t>Objective: </a:t>
            </a:r>
            <a:r>
              <a:rPr lang="en-US" sz="1400" kern="1200" dirty="0">
                <a:latin typeface="Times New Roman"/>
                <a:ea typeface="+mn-ea"/>
                <a:cs typeface="Times New Roman"/>
              </a:rPr>
              <a:t>To create an effective predictive tool for accurately categorizing disaster-related tweets, facilitating crisis communication and response.</a:t>
            </a:r>
            <a:endParaRPr lang="en-US" sz="2800" dirty="0">
              <a:latin typeface="Times New Roman"/>
              <a:cs typeface="Times New Roman"/>
            </a:endParaRPr>
          </a:p>
        </p:txBody>
      </p:sp>
      <p:sp>
        <p:nvSpPr>
          <p:cNvPr id="6" name="TextBox 5">
            <a:extLst>
              <a:ext uri="{FF2B5EF4-FFF2-40B4-BE49-F238E27FC236}">
                <a16:creationId xmlns:a16="http://schemas.microsoft.com/office/drawing/2014/main" id="{CC983AB7-352B-104B-6E6F-C49789291CB1}"/>
              </a:ext>
            </a:extLst>
          </p:cNvPr>
          <p:cNvSpPr txBox="1"/>
          <p:nvPr/>
        </p:nvSpPr>
        <p:spPr>
          <a:xfrm>
            <a:off x="7999311" y="2998059"/>
            <a:ext cx="3634817" cy="27289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447723">
              <a:spcAft>
                <a:spcPts val="438"/>
              </a:spcAft>
            </a:pPr>
            <a:r>
              <a:rPr lang="en-US" sz="1400" b="1" kern="1200" dirty="0">
                <a:latin typeface="Times New Roman"/>
                <a:ea typeface="+mn-ea"/>
                <a:cs typeface="Times New Roman"/>
              </a:rPr>
              <a:t>Method:</a:t>
            </a:r>
            <a:r>
              <a:rPr lang="en-US" sz="1400" kern="1200" dirty="0">
                <a:latin typeface="Times New Roman"/>
                <a:ea typeface="+mn-ea"/>
                <a:cs typeface="Times New Roman"/>
              </a:rPr>
              <a:t> Utilizing an LSTM model with pre-trained Word2Vec embeddings for tweet classification, integrating tokenization, padding, and </a:t>
            </a:r>
            <a:r>
              <a:rPr lang="en-US" sz="1400" kern="1200" err="1">
                <a:latin typeface="Times New Roman"/>
                <a:ea typeface="+mn-ea"/>
                <a:cs typeface="Times New Roman"/>
              </a:rPr>
              <a:t>Keras</a:t>
            </a:r>
            <a:r>
              <a:rPr lang="en-US" sz="1400" kern="1200" dirty="0">
                <a:latin typeface="Times New Roman"/>
                <a:ea typeface="+mn-ea"/>
                <a:cs typeface="Times New Roman"/>
              </a:rPr>
              <a:t> for model construction and evaluation, with a focus on leveraging sequential information for accurate disaster tweet detection.</a:t>
            </a:r>
            <a:endParaRPr lang="en-US" sz="2800" kern="1200" dirty="0">
              <a:latin typeface="+mn-lt"/>
              <a:ea typeface="+mn-ea"/>
              <a:cs typeface="+mn-cs"/>
            </a:endParaRPr>
          </a:p>
          <a:p>
            <a:pPr defTabSz="447723">
              <a:spcAft>
                <a:spcPts val="438"/>
              </a:spcAft>
            </a:pPr>
            <a:r>
              <a:rPr lang="en-US" sz="1400" kern="1200" dirty="0">
                <a:latin typeface="Times New Roman"/>
                <a:ea typeface="+mn-ea"/>
                <a:cs typeface="Times New Roman"/>
              </a:rPr>
              <a:t> </a:t>
            </a:r>
            <a:r>
              <a:rPr lang="en-US" sz="1400" b="1" kern="1200" dirty="0">
                <a:latin typeface="Times New Roman"/>
                <a:ea typeface="+mn-ea"/>
                <a:cs typeface="Times New Roman"/>
              </a:rPr>
              <a:t>Objective:</a:t>
            </a:r>
            <a:r>
              <a:rPr lang="en-US" sz="1400" kern="1200" dirty="0">
                <a:latin typeface="Times New Roman"/>
                <a:ea typeface="+mn-ea"/>
                <a:cs typeface="Times New Roman"/>
              </a:rPr>
              <a:t> To exploit advanced recurrent neural networks and pre-trained embeddings to effectively classify disaster-related tweets, achieving state-of-the-art performance in crisis communication and response tasks.</a:t>
            </a:r>
            <a:endParaRPr lang="en-US" sz="4000" dirty="0"/>
          </a:p>
        </p:txBody>
      </p:sp>
      <p:sp>
        <p:nvSpPr>
          <p:cNvPr id="10" name="TextBox 9">
            <a:extLst>
              <a:ext uri="{FF2B5EF4-FFF2-40B4-BE49-F238E27FC236}">
                <a16:creationId xmlns:a16="http://schemas.microsoft.com/office/drawing/2014/main" id="{34972010-EF4F-116D-D219-2A89B74A0DB1}"/>
              </a:ext>
            </a:extLst>
          </p:cNvPr>
          <p:cNvSpPr txBox="1"/>
          <p:nvPr/>
        </p:nvSpPr>
        <p:spPr>
          <a:xfrm>
            <a:off x="1599587" y="2169938"/>
            <a:ext cx="222052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668244">
              <a:spcAft>
                <a:spcPts val="522"/>
              </a:spcAft>
            </a:pPr>
            <a:r>
              <a:rPr lang="en-US" kern="1200">
                <a:latin typeface="Times New Roman"/>
                <a:ea typeface="+mn-ea"/>
                <a:cs typeface="Times New Roman"/>
              </a:rPr>
              <a:t>Supervised Learning</a:t>
            </a:r>
            <a:endParaRPr lang="en-US"/>
          </a:p>
        </p:txBody>
      </p:sp>
      <p:sp>
        <p:nvSpPr>
          <p:cNvPr id="11" name="TextBox 10">
            <a:extLst>
              <a:ext uri="{FF2B5EF4-FFF2-40B4-BE49-F238E27FC236}">
                <a16:creationId xmlns:a16="http://schemas.microsoft.com/office/drawing/2014/main" id="{946F0F1F-D53A-F542-AA19-DDD38A5A476F}"/>
              </a:ext>
            </a:extLst>
          </p:cNvPr>
          <p:cNvSpPr txBox="1"/>
          <p:nvPr/>
        </p:nvSpPr>
        <p:spPr>
          <a:xfrm>
            <a:off x="4787492" y="2170982"/>
            <a:ext cx="261461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668244">
              <a:spcAft>
                <a:spcPts val="522"/>
              </a:spcAft>
            </a:pPr>
            <a:r>
              <a:rPr lang="en-US" kern="1200">
                <a:latin typeface="Times New Roman"/>
                <a:ea typeface="+mn-ea"/>
                <a:cs typeface="Times New Roman"/>
              </a:rPr>
              <a:t>Unsupervised Learning</a:t>
            </a:r>
            <a:endParaRPr lang="en-US"/>
          </a:p>
        </p:txBody>
      </p:sp>
      <p:sp>
        <p:nvSpPr>
          <p:cNvPr id="12" name="TextBox 11">
            <a:extLst>
              <a:ext uri="{FF2B5EF4-FFF2-40B4-BE49-F238E27FC236}">
                <a16:creationId xmlns:a16="http://schemas.microsoft.com/office/drawing/2014/main" id="{42557221-BF01-9669-7CAB-5ED2B62F88CD}"/>
              </a:ext>
            </a:extLst>
          </p:cNvPr>
          <p:cNvSpPr txBox="1"/>
          <p:nvPr/>
        </p:nvSpPr>
        <p:spPr>
          <a:xfrm>
            <a:off x="8916798" y="2168535"/>
            <a:ext cx="158454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668244">
              <a:spcAft>
                <a:spcPts val="522"/>
              </a:spcAft>
            </a:pPr>
            <a:r>
              <a:rPr lang="en-US" kern="1200">
                <a:solidFill>
                  <a:schemeClr val="tx1"/>
                </a:solidFill>
                <a:latin typeface="Times New Roman"/>
                <a:ea typeface="+mn-ea"/>
                <a:cs typeface="Times New Roman"/>
              </a:rPr>
              <a:t>State of the art</a:t>
            </a:r>
            <a:endParaRPr lang="en-US" sz="4800"/>
          </a:p>
        </p:txBody>
      </p:sp>
    </p:spTree>
    <p:extLst>
      <p:ext uri="{BB962C8B-B14F-4D97-AF65-F5344CB8AC3E}">
        <p14:creationId xmlns:p14="http://schemas.microsoft.com/office/powerpoint/2010/main" val="1282842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93998-F870-1699-8E92-852693E6B7EB}"/>
              </a:ext>
            </a:extLst>
          </p:cNvPr>
          <p:cNvSpPr>
            <a:spLocks noGrp="1"/>
          </p:cNvSpPr>
          <p:nvPr>
            <p:ph type="title"/>
          </p:nvPr>
        </p:nvSpPr>
        <p:spPr>
          <a:xfrm>
            <a:off x="2409825" y="4419"/>
            <a:ext cx="10058400" cy="1371600"/>
          </a:xfrm>
        </p:spPr>
        <p:txBody>
          <a:bodyPr/>
          <a:lstStyle/>
          <a:p>
            <a:r>
              <a:rPr lang="en-US"/>
              <a:t>Results and Analysis</a:t>
            </a:r>
          </a:p>
        </p:txBody>
      </p:sp>
      <p:sp>
        <p:nvSpPr>
          <p:cNvPr id="3" name="Content Placeholder 2">
            <a:extLst>
              <a:ext uri="{FF2B5EF4-FFF2-40B4-BE49-F238E27FC236}">
                <a16:creationId xmlns:a16="http://schemas.microsoft.com/office/drawing/2014/main" id="{52BC4588-D9E1-535E-0F56-D4053F2F6C6D}"/>
              </a:ext>
            </a:extLst>
          </p:cNvPr>
          <p:cNvSpPr>
            <a:spLocks noGrp="1"/>
          </p:cNvSpPr>
          <p:nvPr>
            <p:ph idx="1"/>
          </p:nvPr>
        </p:nvSpPr>
        <p:spPr>
          <a:xfrm>
            <a:off x="1066800" y="2103120"/>
            <a:ext cx="5172075" cy="3931920"/>
          </a:xfrm>
        </p:spPr>
        <p:txBody>
          <a:bodyPr vert="horz" lIns="91440" tIns="45720" rIns="91440" bIns="45720" rtlCol="0" anchor="t">
            <a:normAutofit/>
          </a:bodyPr>
          <a:lstStyle/>
          <a:p>
            <a:pPr marL="342900" indent="-342900">
              <a:buAutoNum type="arabicPeriod"/>
            </a:pPr>
            <a:r>
              <a:rPr lang="en-US" sz="1600"/>
              <a:t>Supervised Learning</a:t>
            </a:r>
          </a:p>
          <a:p>
            <a:pPr marL="617220" lvl="1" indent="-342900">
              <a:buClr>
                <a:srgbClr val="262626"/>
              </a:buClr>
              <a:buFont typeface="Courier New" pitchFamily="18" charset="0"/>
              <a:buChar char="o"/>
            </a:pPr>
            <a:r>
              <a:rPr lang="en-US" sz="1400"/>
              <a:t>Validation Accuracy = 0.7531188726425171</a:t>
            </a:r>
          </a:p>
          <a:p>
            <a:pPr marL="617220" lvl="1" indent="-342900">
              <a:buClr>
                <a:srgbClr val="262626"/>
              </a:buClr>
              <a:buFont typeface="Courier New" pitchFamily="18" charset="0"/>
              <a:buChar char="o"/>
            </a:pPr>
            <a:r>
              <a:rPr lang="en-US" sz="1400"/>
              <a:t>Testing Accuracy =  0.5865767698437021</a:t>
            </a:r>
            <a:br>
              <a:rPr lang="en-US" sz="1400"/>
            </a:br>
            <a:endParaRPr lang="en-US" sz="1400"/>
          </a:p>
          <a:p>
            <a:pPr marL="342900" indent="-342900">
              <a:buClr>
                <a:srgbClr val="262626"/>
              </a:buClr>
              <a:buAutoNum type="arabicPeriod"/>
            </a:pPr>
            <a:r>
              <a:rPr lang="en-US" sz="1600"/>
              <a:t>Unsupervised Leaning</a:t>
            </a:r>
          </a:p>
          <a:p>
            <a:pPr marL="617220" lvl="1" indent="-342900">
              <a:buClr>
                <a:srgbClr val="262626"/>
              </a:buClr>
              <a:buFont typeface="Courier New,monospace"/>
              <a:buChar char="o"/>
            </a:pPr>
            <a:r>
              <a:rPr lang="en-US" sz="1400"/>
              <a:t>Validation Accuracy =0.4832567274570465</a:t>
            </a:r>
          </a:p>
          <a:p>
            <a:pPr marL="617220" lvl="1" indent="-342900">
              <a:buClr>
                <a:srgbClr val="262626"/>
              </a:buClr>
              <a:buFont typeface="Courier New,monospace"/>
              <a:buChar char="o"/>
            </a:pPr>
            <a:r>
              <a:rPr lang="en-US" sz="1400"/>
              <a:t>Testing Accuracy =  0.2549800796812749</a:t>
            </a:r>
            <a:br>
              <a:rPr lang="en-US" sz="1400"/>
            </a:br>
            <a:endParaRPr lang="en-US" sz="1400"/>
          </a:p>
          <a:p>
            <a:pPr marL="342900" indent="-342900">
              <a:buClr>
                <a:srgbClr val="262626"/>
              </a:buClr>
              <a:buAutoNum type="arabicPeriod"/>
            </a:pPr>
            <a:r>
              <a:rPr lang="en-US" sz="1600"/>
              <a:t>State of the Art</a:t>
            </a:r>
          </a:p>
          <a:p>
            <a:pPr marL="617220" lvl="1" indent="-342900">
              <a:buClr>
                <a:srgbClr val="262626"/>
              </a:buClr>
              <a:buFont typeface="Courier New,monospace"/>
              <a:buChar char="o"/>
            </a:pPr>
            <a:r>
              <a:rPr lang="en-US" sz="1400"/>
              <a:t>Validation Accuracy = 0.5508863925933838</a:t>
            </a:r>
          </a:p>
          <a:p>
            <a:pPr marL="617220" lvl="1" indent="-342900">
              <a:buClr>
                <a:srgbClr val="262626"/>
              </a:buClr>
              <a:buFont typeface="Courier New,monospace"/>
              <a:buChar char="o"/>
            </a:pPr>
            <a:r>
              <a:rPr lang="en-US" sz="1400"/>
              <a:t>Testing Accuracy =  0.8810910205332516</a:t>
            </a:r>
          </a:p>
        </p:txBody>
      </p:sp>
      <p:sp>
        <p:nvSpPr>
          <p:cNvPr id="4" name="TextBox 3">
            <a:extLst>
              <a:ext uri="{FF2B5EF4-FFF2-40B4-BE49-F238E27FC236}">
                <a16:creationId xmlns:a16="http://schemas.microsoft.com/office/drawing/2014/main" id="{1F31DC6B-6826-42B8-11C0-2BE2A6C90043}"/>
              </a:ext>
            </a:extLst>
          </p:cNvPr>
          <p:cNvSpPr txBox="1"/>
          <p:nvPr/>
        </p:nvSpPr>
        <p:spPr>
          <a:xfrm>
            <a:off x="6524625" y="2105025"/>
            <a:ext cx="5286375"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t>Supervised Learning:</a:t>
            </a:r>
            <a:r>
              <a:rPr lang="en-US" sz="1400"/>
              <a:t> Achieves a validation accuracy of 0.753 and a test accuracy of 0.587. It performs significantly better than unsupervised learning and comparably to the state-of-the-art model.</a:t>
            </a:r>
          </a:p>
          <a:p>
            <a:endParaRPr lang="en-US" sz="1400"/>
          </a:p>
          <a:p>
            <a:r>
              <a:rPr lang="en-US" sz="1400" b="1"/>
              <a:t>Unsupervised Learning:</a:t>
            </a:r>
            <a:r>
              <a:rPr lang="en-US" sz="1400"/>
              <a:t> Shows lower performance with a validation accuracy of 0.483 and a test accuracy of 0.255. This indicates that it struggles to generalize well to unseen data.</a:t>
            </a:r>
          </a:p>
          <a:p>
            <a:endParaRPr lang="en-US" sz="1400"/>
          </a:p>
          <a:p>
            <a:r>
              <a:rPr lang="en-US" sz="1400" b="1"/>
              <a:t>State of the Art: </a:t>
            </a:r>
            <a:r>
              <a:rPr lang="en-US" sz="1400"/>
              <a:t>Demonstrates a validation accuracy of 0.551 and a notably higher test accuracy of 0.881. This indicates superior performance, especially on unseen data, compared to both supervised and unsupervised approaches.</a:t>
            </a:r>
          </a:p>
          <a:p>
            <a:pPr algn="l"/>
            <a:endParaRPr lang="en-US" sz="1400"/>
          </a:p>
        </p:txBody>
      </p:sp>
    </p:spTree>
    <p:extLst>
      <p:ext uri="{BB962C8B-B14F-4D97-AF65-F5344CB8AC3E}">
        <p14:creationId xmlns:p14="http://schemas.microsoft.com/office/powerpoint/2010/main" val="3437429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B0377-AFFE-2E11-15D5-3AF976815661}"/>
              </a:ext>
            </a:extLst>
          </p:cNvPr>
          <p:cNvSpPr>
            <a:spLocks noGrp="1"/>
          </p:cNvSpPr>
          <p:nvPr>
            <p:ph type="title"/>
          </p:nvPr>
        </p:nvSpPr>
        <p:spPr>
          <a:xfrm>
            <a:off x="1066800" y="642594"/>
            <a:ext cx="10058400" cy="1371600"/>
          </a:xfrm>
        </p:spPr>
        <p:txBody>
          <a:bodyPr>
            <a:normAutofit/>
          </a:bodyPr>
          <a:lstStyle/>
          <a:p>
            <a:pPr algn="ctr"/>
            <a:r>
              <a:rPr lang="en-US"/>
              <a:t>Confusion Matrix VS ROC Curve</a:t>
            </a:r>
          </a:p>
        </p:txBody>
      </p:sp>
      <p:sp>
        <p:nvSpPr>
          <p:cNvPr id="3" name="Content Placeholder 2">
            <a:extLst>
              <a:ext uri="{FF2B5EF4-FFF2-40B4-BE49-F238E27FC236}">
                <a16:creationId xmlns:a16="http://schemas.microsoft.com/office/drawing/2014/main" id="{9A24FE73-1743-4F22-695F-F92BB90FBFCC}"/>
              </a:ext>
            </a:extLst>
          </p:cNvPr>
          <p:cNvSpPr>
            <a:spLocks/>
          </p:cNvSpPr>
          <p:nvPr/>
        </p:nvSpPr>
        <p:spPr>
          <a:xfrm>
            <a:off x="586548" y="2358682"/>
            <a:ext cx="5515152" cy="4060752"/>
          </a:xfrm>
          <a:prstGeom prst="rect">
            <a:avLst/>
          </a:prstGeom>
        </p:spPr>
        <p:txBody>
          <a:bodyPr vert="horz" lIns="91440" tIns="45720" rIns="91440" bIns="45720" rtlCol="0" anchor="t">
            <a:noAutofit/>
          </a:bodyPr>
          <a:lstStyle/>
          <a:p>
            <a:pPr defTabSz="822960">
              <a:spcAft>
                <a:spcPts val="600"/>
              </a:spcAft>
            </a:pPr>
            <a:r>
              <a:rPr lang="en-US" b="1" kern="1200" dirty="0">
                <a:latin typeface="+mn-lt"/>
                <a:ea typeface="+mn-ea"/>
                <a:cs typeface="+mn-cs"/>
              </a:rPr>
              <a:t>Confusion Matrix</a:t>
            </a:r>
            <a:endParaRPr lang="en-US" b="1" kern="1200" dirty="0">
              <a:latin typeface="+mn-lt"/>
            </a:endParaRPr>
          </a:p>
          <a:p>
            <a:pPr defTabSz="822960">
              <a:spcAft>
                <a:spcPts val="600"/>
              </a:spcAft>
              <a:buClr>
                <a:srgbClr val="262626"/>
              </a:buClr>
            </a:pPr>
            <a:r>
              <a:rPr lang="en-US" sz="1400" kern="1200" dirty="0">
                <a:latin typeface="+mn-lt"/>
                <a:ea typeface="+mn-ea"/>
                <a:cs typeface="+mn-cs"/>
              </a:rPr>
              <a:t>Color: Different shades of blue are used to represent the number of predictions in each category, with darker shades indicating higher counts.</a:t>
            </a:r>
            <a:endParaRPr lang="en-US" sz="1400" kern="1200" dirty="0">
              <a:latin typeface="+mn-lt"/>
            </a:endParaRPr>
          </a:p>
          <a:p>
            <a:pPr defTabSz="822960">
              <a:spcAft>
                <a:spcPts val="600"/>
              </a:spcAft>
              <a:buClr>
                <a:srgbClr val="262626"/>
              </a:buClr>
            </a:pPr>
            <a:endParaRPr lang="en-US" sz="1400" kern="1200" dirty="0">
              <a:latin typeface="+mn-lt"/>
            </a:endParaRPr>
          </a:p>
          <a:p>
            <a:pPr defTabSz="822960">
              <a:spcAft>
                <a:spcPts val="600"/>
              </a:spcAft>
              <a:buClr>
                <a:srgbClr val="262626"/>
              </a:buClr>
            </a:pPr>
            <a:r>
              <a:rPr lang="en-US" sz="1400" kern="1200" dirty="0">
                <a:latin typeface="+mn-lt"/>
                <a:ea typeface="+mn-ea"/>
                <a:cs typeface="+mn-cs"/>
              </a:rPr>
              <a:t>Number: Each cell in the matrix contains a numerical value representing the count of predictions.</a:t>
            </a:r>
            <a:endParaRPr lang="en-US" sz="1400" kern="1200" dirty="0">
              <a:latin typeface="+mn-lt"/>
            </a:endParaRPr>
          </a:p>
          <a:p>
            <a:pPr defTabSz="822960">
              <a:spcAft>
                <a:spcPts val="600"/>
              </a:spcAft>
              <a:buClr>
                <a:srgbClr val="262626"/>
              </a:buClr>
            </a:pPr>
            <a:endParaRPr lang="en-US" sz="1400" kern="1200" dirty="0">
              <a:latin typeface="+mn-lt"/>
            </a:endParaRPr>
          </a:p>
          <a:p>
            <a:pPr defTabSz="822960">
              <a:spcAft>
                <a:spcPts val="600"/>
              </a:spcAft>
              <a:buClr>
                <a:srgbClr val="262626"/>
              </a:buClr>
            </a:pPr>
            <a:r>
              <a:rPr lang="en-US" sz="1400" kern="1200" dirty="0">
                <a:latin typeface="+mn-lt"/>
                <a:ea typeface="+mn-ea"/>
                <a:cs typeface="+mn-cs"/>
              </a:rPr>
              <a:t>Interpretation: The matrix helps assess the model's performance by showing true positives (correct positive predictions), true negatives (correct negative predictions), false positives (incorrect positive predictions), and false negatives (incorrect negative predictions). It's a visual tool for understanding where the model excels and where it needs improvement.</a:t>
            </a:r>
            <a:endParaRPr lang="en-US" sz="1400" kern="1200" dirty="0">
              <a:latin typeface="+mn-lt"/>
            </a:endParaRPr>
          </a:p>
          <a:p>
            <a:pPr>
              <a:spcAft>
                <a:spcPts val="600"/>
              </a:spcAft>
              <a:buClr>
                <a:srgbClr val="262626"/>
              </a:buClr>
            </a:pPr>
            <a:endParaRPr lang="en-US" sz="1200"/>
          </a:p>
        </p:txBody>
      </p:sp>
      <p:sp>
        <p:nvSpPr>
          <p:cNvPr id="5" name="Content Placeholder 2">
            <a:extLst>
              <a:ext uri="{FF2B5EF4-FFF2-40B4-BE49-F238E27FC236}">
                <a16:creationId xmlns:a16="http://schemas.microsoft.com/office/drawing/2014/main" id="{C4EF7DFD-89A8-F192-7C17-73354D74EB3E}"/>
              </a:ext>
            </a:extLst>
          </p:cNvPr>
          <p:cNvSpPr txBox="1">
            <a:spLocks/>
          </p:cNvSpPr>
          <p:nvPr/>
        </p:nvSpPr>
        <p:spPr>
          <a:xfrm>
            <a:off x="6090300" y="2432168"/>
            <a:ext cx="5342261" cy="3798214"/>
          </a:xfrm>
          <a:prstGeom prst="rect">
            <a:avLst/>
          </a:prstGeom>
        </p:spPr>
        <p:txBody>
          <a:bodyPr vert="horz" lIns="91440" tIns="45720" rIns="91440" bIns="45720" rtlCol="0" anchor="t">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defTabSz="822960">
              <a:lnSpc>
                <a:spcPct val="90000"/>
              </a:lnSpc>
              <a:spcBef>
                <a:spcPts val="810"/>
              </a:spcBef>
              <a:buNone/>
            </a:pPr>
            <a:r>
              <a:rPr lang="en-US" sz="1600" b="1" kern="1200" dirty="0">
                <a:latin typeface="+mn-lt"/>
                <a:ea typeface="+mn-ea"/>
                <a:cs typeface="+mn-cs"/>
              </a:rPr>
              <a:t>ROC Curve</a:t>
            </a:r>
            <a:endParaRPr lang="en-US" sz="1600" b="1" kern="1200" dirty="0">
              <a:latin typeface="+mn-lt"/>
            </a:endParaRPr>
          </a:p>
          <a:p>
            <a:pPr marL="164465" indent="-164465" defTabSz="822960">
              <a:lnSpc>
                <a:spcPct val="90000"/>
              </a:lnSpc>
              <a:spcBef>
                <a:spcPts val="810"/>
              </a:spcBef>
              <a:buClr>
                <a:srgbClr val="262626"/>
              </a:buClr>
            </a:pPr>
            <a:r>
              <a:rPr lang="en-US" sz="1400" kern="1200" dirty="0">
                <a:latin typeface="+mn-lt"/>
                <a:ea typeface="+mn-ea"/>
                <a:cs typeface="+mn-cs"/>
              </a:rPr>
              <a:t>Color: The ROC curve itself is typically depicted in orange, while the diagonal line (representing random guessing) is shown in navy blue.</a:t>
            </a:r>
            <a:endParaRPr lang="en-US" sz="1400" kern="1200" dirty="0">
              <a:latin typeface="+mn-lt"/>
            </a:endParaRPr>
          </a:p>
          <a:p>
            <a:pPr marL="164465" indent="-164465" defTabSz="822960">
              <a:lnSpc>
                <a:spcPct val="90000"/>
              </a:lnSpc>
              <a:spcBef>
                <a:spcPts val="810"/>
              </a:spcBef>
            </a:pPr>
            <a:r>
              <a:rPr lang="en-US" sz="1400" kern="1200" dirty="0">
                <a:latin typeface="+mn-lt"/>
                <a:ea typeface="+mn-ea"/>
                <a:cs typeface="+mn-cs"/>
              </a:rPr>
              <a:t>Interpretation: The curve illustrates the trade-off between the true positive rate (sensitivity) and the false positive rate (1 - specificity) as the classification threshold varies. A higher curve (closer to the top-left corner) indicates better model performance, while the diagonal line represents random guessing.</a:t>
            </a:r>
            <a:endParaRPr lang="en-US" sz="1400" kern="1200" dirty="0">
              <a:latin typeface="+mn-lt"/>
            </a:endParaRPr>
          </a:p>
          <a:p>
            <a:pPr marL="164465" indent="-164465" defTabSz="822960">
              <a:lnSpc>
                <a:spcPct val="90000"/>
              </a:lnSpc>
              <a:spcBef>
                <a:spcPts val="810"/>
              </a:spcBef>
            </a:pPr>
            <a:r>
              <a:rPr lang="en-US" sz="1400" kern="1200" dirty="0">
                <a:latin typeface="+mn-lt"/>
                <a:ea typeface="+mn-ea"/>
                <a:cs typeface="+mn-cs"/>
              </a:rPr>
              <a:t>Area Under the Curve (AUC): The area under the ROC curve (AUC) quantifies the overall performance of the model. A higher AUC value (closer to 1) indicates better discrimination ability.</a:t>
            </a:r>
            <a:endParaRPr lang="en-US" sz="1400" kern="1200" dirty="0">
              <a:latin typeface="+mn-lt"/>
            </a:endParaRPr>
          </a:p>
          <a:p>
            <a:endParaRPr lang="en-US" sz="1200" dirty="0"/>
          </a:p>
        </p:txBody>
      </p:sp>
    </p:spTree>
    <p:extLst>
      <p:ext uri="{BB962C8B-B14F-4D97-AF65-F5344CB8AC3E}">
        <p14:creationId xmlns:p14="http://schemas.microsoft.com/office/powerpoint/2010/main" val="1844687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effectLst/>
      </p:bgPr>
    </p:bg>
    <p:spTree>
      <p:nvGrpSpPr>
        <p:cNvPr id="1" name=""/>
        <p:cNvGrpSpPr/>
        <p:nvPr/>
      </p:nvGrpSpPr>
      <p:grpSpPr>
        <a:xfrm>
          <a:off x="0" y="0"/>
          <a:ext cx="0" cy="0"/>
          <a:chOff x="0" y="0"/>
          <a:chExt cx="0" cy="0"/>
        </a:xfrm>
      </p:grpSpPr>
      <p:sp>
        <p:nvSpPr>
          <p:cNvPr id="108" name="Rectangle 107">
            <a:extLst>
              <a:ext uri="{FF2B5EF4-FFF2-40B4-BE49-F238E27FC236}">
                <a16:creationId xmlns:a16="http://schemas.microsoft.com/office/drawing/2014/main" id="{61877CC4-D40F-4AA7-9918-B650DE6D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110" name="Rectangle 109">
            <a:extLst>
              <a:ext uri="{FF2B5EF4-FFF2-40B4-BE49-F238E27FC236}">
                <a16:creationId xmlns:a16="http://schemas.microsoft.com/office/drawing/2014/main" id="{27AA3049-D42F-46F6-856C-F9B8925E64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txBody>
          <a:bodyPr/>
          <a:lstStyle/>
          <a:p>
            <a:endParaRPr lang="en-CA"/>
          </a:p>
        </p:txBody>
      </p:sp>
      <p:sp>
        <p:nvSpPr>
          <p:cNvPr id="112" name="Rectangle 111">
            <a:extLst>
              <a:ext uri="{FF2B5EF4-FFF2-40B4-BE49-F238E27FC236}">
                <a16:creationId xmlns:a16="http://schemas.microsoft.com/office/drawing/2014/main" id="{FEC7C2A9-C77C-442E-800B-313E0D3F2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lang="en-CA"/>
          </a:p>
        </p:txBody>
      </p:sp>
      <p:sp>
        <p:nvSpPr>
          <p:cNvPr id="114" name="Rectangle 113">
            <a:extLst>
              <a:ext uri="{FF2B5EF4-FFF2-40B4-BE49-F238E27FC236}">
                <a16:creationId xmlns:a16="http://schemas.microsoft.com/office/drawing/2014/main" id="{007B62E5-5E62-4CB8-AFD5-1B59D2B62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grpSp>
        <p:nvGrpSpPr>
          <p:cNvPr id="116" name="Group 115">
            <a:extLst>
              <a:ext uri="{FF2B5EF4-FFF2-40B4-BE49-F238E27FC236}">
                <a16:creationId xmlns:a16="http://schemas.microsoft.com/office/drawing/2014/main" id="{99BCEFE9-2CB0-4D92-9EAF-2AD0F6B8F5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28372" y="1267730"/>
            <a:ext cx="1567331" cy="645295"/>
            <a:chOff x="5318306" y="1386268"/>
            <a:chExt cx="1567331" cy="645295"/>
          </a:xfrm>
        </p:grpSpPr>
        <p:cxnSp>
          <p:nvCxnSpPr>
            <p:cNvPr id="117" name="Straight Connector 116">
              <a:extLst>
                <a:ext uri="{FF2B5EF4-FFF2-40B4-BE49-F238E27FC236}">
                  <a16:creationId xmlns:a16="http://schemas.microsoft.com/office/drawing/2014/main" id="{F147C330-3181-415C-816F-4382214102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0F6163FB-E4BC-4359-ABB1-1FAA985798E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089531CE-7400-41BD-B67A-AAE15984D6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21" name="Rectangle 120">
            <a:extLst>
              <a:ext uri="{FF2B5EF4-FFF2-40B4-BE49-F238E27FC236}">
                <a16:creationId xmlns:a16="http://schemas.microsoft.com/office/drawing/2014/main" id="{D0ED7874-C222-472E-84F7-C27AD0A866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id="{A4D41DD8-186A-488A-8CFD-D60BBF991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7" y="643464"/>
            <a:ext cx="6269159" cy="5571072"/>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txBody>
          <a:bodyPr/>
          <a:lstStyle/>
          <a:p>
            <a:endParaRPr lang="en-CA"/>
          </a:p>
        </p:txBody>
      </p:sp>
      <p:sp>
        <p:nvSpPr>
          <p:cNvPr id="125" name="Rectangle 124">
            <a:extLst>
              <a:ext uri="{FF2B5EF4-FFF2-40B4-BE49-F238E27FC236}">
                <a16:creationId xmlns:a16="http://schemas.microsoft.com/office/drawing/2014/main" id="{B124011F-4FAC-4EFB-B718-2E51E55587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16" y="809244"/>
            <a:ext cx="5943600" cy="5239512"/>
          </a:xfrm>
          <a:prstGeom prst="rect">
            <a:avLst/>
          </a:prstGeom>
          <a:noFill/>
          <a:ln w="6350" cap="sq" cmpd="sng" algn="ctr">
            <a:solidFill>
              <a:schemeClr val="tx1">
                <a:lumMod val="75000"/>
                <a:lumOff val="25000"/>
              </a:schemeClr>
            </a:solidFill>
            <a:prstDash val="solid"/>
            <a:miter lim="800000"/>
          </a:ln>
          <a:effectLst/>
        </p:spPr>
        <p:txBody>
          <a:bodyPr/>
          <a:lstStyle/>
          <a:p>
            <a:endParaRPr lang="en-CA"/>
          </a:p>
        </p:txBody>
      </p:sp>
      <p:sp>
        <p:nvSpPr>
          <p:cNvPr id="2" name="Title 1">
            <a:extLst>
              <a:ext uri="{FF2B5EF4-FFF2-40B4-BE49-F238E27FC236}">
                <a16:creationId xmlns:a16="http://schemas.microsoft.com/office/drawing/2014/main" id="{5781ABC8-675D-F72E-9143-12DE94BD664A}"/>
              </a:ext>
            </a:extLst>
          </p:cNvPr>
          <p:cNvSpPr>
            <a:spLocks noGrp="1"/>
          </p:cNvSpPr>
          <p:nvPr>
            <p:ph type="title"/>
          </p:nvPr>
        </p:nvSpPr>
        <p:spPr>
          <a:xfrm>
            <a:off x="1243632" y="1559768"/>
            <a:ext cx="5068568" cy="3135379"/>
          </a:xfrm>
        </p:spPr>
        <p:txBody>
          <a:bodyPr vert="horz" lIns="91440" tIns="45720" rIns="91440" bIns="45720" rtlCol="0" anchor="ctr">
            <a:normAutofit/>
          </a:bodyPr>
          <a:lstStyle/>
          <a:p>
            <a:pPr algn="ctr">
              <a:lnSpc>
                <a:spcPct val="83000"/>
              </a:lnSpc>
            </a:pPr>
            <a:r>
              <a:rPr lang="en-US" sz="4200" cap="all" spc="-100">
                <a:ln w="3175" cmpd="sng">
                  <a:noFill/>
                </a:ln>
              </a:rPr>
              <a:t>Supervised Learning Results</a:t>
            </a:r>
            <a:endParaRPr lang="en-US" sz="4200" cap="all" spc="-100"/>
          </a:p>
        </p:txBody>
      </p:sp>
      <p:sp>
        <p:nvSpPr>
          <p:cNvPr id="127" name="Rectangle 126">
            <a:extLst>
              <a:ext uri="{FF2B5EF4-FFF2-40B4-BE49-F238E27FC236}">
                <a16:creationId xmlns:a16="http://schemas.microsoft.com/office/drawing/2014/main" id="{8F644F19-3ED7-46C5-B8A9-6AFB453B8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7796" y="640856"/>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cxnSp>
        <p:nvCxnSpPr>
          <p:cNvPr id="129" name="Straight Connector 128">
            <a:extLst>
              <a:ext uri="{FF2B5EF4-FFF2-40B4-BE49-F238E27FC236}">
                <a16:creationId xmlns:a16="http://schemas.microsoft.com/office/drawing/2014/main" id="{6C71AA6D-FE36-45E0-AF73-D5F8006D905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932096" y="640855"/>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C29429E-6D74-4D4E-9C72-38A27B48AC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23736" y="640855"/>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14B2D23B-DF6D-48F6-B06F-CE12BC3001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932096" y="1286150"/>
            <a:ext cx="1691640"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135" name="Rectangle 134">
            <a:extLst>
              <a:ext uri="{FF2B5EF4-FFF2-40B4-BE49-F238E27FC236}">
                <a16:creationId xmlns:a16="http://schemas.microsoft.com/office/drawing/2014/main" id="{E06FAAA9-D8F5-4CB7-BAC1-75E22EDF07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055" y="0"/>
            <a:ext cx="4636008"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ue and white graph&#10;&#10;Description automatically generated">
            <a:extLst>
              <a:ext uri="{FF2B5EF4-FFF2-40B4-BE49-F238E27FC236}">
                <a16:creationId xmlns:a16="http://schemas.microsoft.com/office/drawing/2014/main" id="{9AE4A2AB-E744-B3B3-E857-5B381617BCF9}"/>
              </a:ext>
            </a:extLst>
          </p:cNvPr>
          <p:cNvPicPr>
            <a:picLocks noChangeAspect="1"/>
          </p:cNvPicPr>
          <p:nvPr/>
        </p:nvPicPr>
        <p:blipFill rotWithShape="1">
          <a:blip r:embed="rId3"/>
          <a:srcRect r="-4" b="6374"/>
          <a:stretch/>
        </p:blipFill>
        <p:spPr>
          <a:xfrm>
            <a:off x="7555832" y="1"/>
            <a:ext cx="4636168" cy="3428999"/>
          </a:xfrm>
          <a:prstGeom prst="rect">
            <a:avLst/>
          </a:prstGeom>
        </p:spPr>
      </p:pic>
      <p:pic>
        <p:nvPicPr>
          <p:cNvPr id="7" name="Picture 6" descr="A line graph with blue dotted line&#10;&#10;Description automatically generated">
            <a:extLst>
              <a:ext uri="{FF2B5EF4-FFF2-40B4-BE49-F238E27FC236}">
                <a16:creationId xmlns:a16="http://schemas.microsoft.com/office/drawing/2014/main" id="{228618AB-6FE4-2893-00FC-CE00AA04E497}"/>
              </a:ext>
            </a:extLst>
          </p:cNvPr>
          <p:cNvPicPr>
            <a:picLocks noChangeAspect="1"/>
          </p:cNvPicPr>
          <p:nvPr/>
        </p:nvPicPr>
        <p:blipFill rotWithShape="1">
          <a:blip r:embed="rId4"/>
          <a:srcRect r="4" b="4819"/>
          <a:stretch/>
        </p:blipFill>
        <p:spPr>
          <a:xfrm>
            <a:off x="7555769" y="3426908"/>
            <a:ext cx="4636231" cy="3431092"/>
          </a:xfrm>
          <a:prstGeom prst="rect">
            <a:avLst/>
          </a:prstGeom>
        </p:spPr>
      </p:pic>
    </p:spTree>
    <p:extLst>
      <p:ext uri="{BB962C8B-B14F-4D97-AF65-F5344CB8AC3E}">
        <p14:creationId xmlns:p14="http://schemas.microsoft.com/office/powerpoint/2010/main" val="40535047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effectLst/>
      </p:bgPr>
    </p:bg>
    <p:spTree>
      <p:nvGrpSpPr>
        <p:cNvPr id="1" name=""/>
        <p:cNvGrpSpPr/>
        <p:nvPr/>
      </p:nvGrpSpPr>
      <p:grpSpPr>
        <a:xfrm>
          <a:off x="0" y="0"/>
          <a:ext cx="0" cy="0"/>
          <a:chOff x="0" y="0"/>
          <a:chExt cx="0" cy="0"/>
        </a:xfrm>
      </p:grpSpPr>
      <p:sp>
        <p:nvSpPr>
          <p:cNvPr id="76" name="Rectangle 75">
            <a:extLst>
              <a:ext uri="{FF2B5EF4-FFF2-40B4-BE49-F238E27FC236}">
                <a16:creationId xmlns:a16="http://schemas.microsoft.com/office/drawing/2014/main" id="{61877CC4-D40F-4AA7-9918-B650DE6D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78" name="Rectangle 77">
            <a:extLst>
              <a:ext uri="{FF2B5EF4-FFF2-40B4-BE49-F238E27FC236}">
                <a16:creationId xmlns:a16="http://schemas.microsoft.com/office/drawing/2014/main" id="{27AA3049-D42F-46F6-856C-F9B8925E64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txBody>
          <a:bodyPr/>
          <a:lstStyle/>
          <a:p>
            <a:endParaRPr lang="en-CA"/>
          </a:p>
        </p:txBody>
      </p:sp>
      <p:sp>
        <p:nvSpPr>
          <p:cNvPr id="80" name="Rectangle 79">
            <a:extLst>
              <a:ext uri="{FF2B5EF4-FFF2-40B4-BE49-F238E27FC236}">
                <a16:creationId xmlns:a16="http://schemas.microsoft.com/office/drawing/2014/main" id="{FEC7C2A9-C77C-442E-800B-313E0D3F2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lang="en-CA"/>
          </a:p>
        </p:txBody>
      </p:sp>
      <p:sp>
        <p:nvSpPr>
          <p:cNvPr id="82" name="Rectangle 81">
            <a:extLst>
              <a:ext uri="{FF2B5EF4-FFF2-40B4-BE49-F238E27FC236}">
                <a16:creationId xmlns:a16="http://schemas.microsoft.com/office/drawing/2014/main" id="{007B62E5-5E62-4CB8-AFD5-1B59D2B62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grpSp>
        <p:nvGrpSpPr>
          <p:cNvPr id="84" name="Group 83">
            <a:extLst>
              <a:ext uri="{FF2B5EF4-FFF2-40B4-BE49-F238E27FC236}">
                <a16:creationId xmlns:a16="http://schemas.microsoft.com/office/drawing/2014/main" id="{99BCEFE9-2CB0-4D92-9EAF-2AD0F6B8F5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28372" y="1267730"/>
            <a:ext cx="1567331" cy="645295"/>
            <a:chOff x="5318306" y="1386268"/>
            <a:chExt cx="1567331" cy="645295"/>
          </a:xfrm>
        </p:grpSpPr>
        <p:cxnSp>
          <p:nvCxnSpPr>
            <p:cNvPr id="85" name="Straight Connector 84">
              <a:extLst>
                <a:ext uri="{FF2B5EF4-FFF2-40B4-BE49-F238E27FC236}">
                  <a16:creationId xmlns:a16="http://schemas.microsoft.com/office/drawing/2014/main" id="{F147C330-3181-415C-816F-4382214102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0F6163FB-E4BC-4359-ABB1-1FAA985798E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089531CE-7400-41BD-B67A-AAE15984D6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89" name="Rectangle 88">
            <a:extLst>
              <a:ext uri="{FF2B5EF4-FFF2-40B4-BE49-F238E27FC236}">
                <a16:creationId xmlns:a16="http://schemas.microsoft.com/office/drawing/2014/main" id="{D0ED7874-C222-472E-84F7-C27AD0A866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A4D41DD8-186A-488A-8CFD-D60BBF991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7" y="643464"/>
            <a:ext cx="6269159" cy="5571072"/>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txBody>
          <a:bodyPr/>
          <a:lstStyle/>
          <a:p>
            <a:endParaRPr lang="en-CA"/>
          </a:p>
        </p:txBody>
      </p:sp>
      <p:sp>
        <p:nvSpPr>
          <p:cNvPr id="93" name="Rectangle 92">
            <a:extLst>
              <a:ext uri="{FF2B5EF4-FFF2-40B4-BE49-F238E27FC236}">
                <a16:creationId xmlns:a16="http://schemas.microsoft.com/office/drawing/2014/main" id="{B124011F-4FAC-4EFB-B718-2E51E55587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16" y="809244"/>
            <a:ext cx="5943600" cy="5239512"/>
          </a:xfrm>
          <a:prstGeom prst="rect">
            <a:avLst/>
          </a:prstGeom>
          <a:noFill/>
          <a:ln w="6350" cap="sq" cmpd="sng" algn="ctr">
            <a:solidFill>
              <a:schemeClr val="tx1">
                <a:lumMod val="75000"/>
                <a:lumOff val="25000"/>
              </a:schemeClr>
            </a:solidFill>
            <a:prstDash val="solid"/>
            <a:miter lim="800000"/>
          </a:ln>
          <a:effectLst/>
        </p:spPr>
        <p:txBody>
          <a:bodyPr/>
          <a:lstStyle/>
          <a:p>
            <a:endParaRPr lang="en-CA"/>
          </a:p>
        </p:txBody>
      </p:sp>
      <p:sp>
        <p:nvSpPr>
          <p:cNvPr id="2" name="Title 1">
            <a:extLst>
              <a:ext uri="{FF2B5EF4-FFF2-40B4-BE49-F238E27FC236}">
                <a16:creationId xmlns:a16="http://schemas.microsoft.com/office/drawing/2014/main" id="{5781ABC8-675D-F72E-9143-12DE94BD664A}"/>
              </a:ext>
            </a:extLst>
          </p:cNvPr>
          <p:cNvSpPr>
            <a:spLocks noGrp="1"/>
          </p:cNvSpPr>
          <p:nvPr>
            <p:ph type="title"/>
          </p:nvPr>
        </p:nvSpPr>
        <p:spPr>
          <a:xfrm>
            <a:off x="1243632" y="1559768"/>
            <a:ext cx="5068568" cy="3135379"/>
          </a:xfrm>
        </p:spPr>
        <p:txBody>
          <a:bodyPr vert="horz" lIns="91440" tIns="45720" rIns="91440" bIns="45720" rtlCol="0" anchor="ctr">
            <a:normAutofit/>
          </a:bodyPr>
          <a:lstStyle/>
          <a:p>
            <a:pPr algn="ctr">
              <a:lnSpc>
                <a:spcPct val="83000"/>
              </a:lnSpc>
            </a:pPr>
            <a:r>
              <a:rPr lang="en-US" sz="5600" cap="all" spc="-100" dirty="0">
                <a:ln w="3175" cmpd="sng">
                  <a:noFill/>
                </a:ln>
              </a:rPr>
              <a:t>Unsupervised </a:t>
            </a:r>
            <a:r>
              <a:rPr lang="en-US" sz="5600" cap="all" spc="-100">
                <a:ln w="3175" cmpd="sng">
                  <a:noFill/>
                </a:ln>
              </a:rPr>
              <a:t>Learning   </a:t>
            </a:r>
            <a:r>
              <a:rPr lang="en-US" sz="6000" cap="all" spc="-100" dirty="0">
                <a:ln w="3175" cmpd="sng">
                  <a:noFill/>
                </a:ln>
              </a:rPr>
              <a:t>Results</a:t>
            </a:r>
            <a:endParaRPr lang="en-US" dirty="0"/>
          </a:p>
        </p:txBody>
      </p:sp>
      <p:sp>
        <p:nvSpPr>
          <p:cNvPr id="95" name="Rectangle 94">
            <a:extLst>
              <a:ext uri="{FF2B5EF4-FFF2-40B4-BE49-F238E27FC236}">
                <a16:creationId xmlns:a16="http://schemas.microsoft.com/office/drawing/2014/main" id="{8F644F19-3ED7-46C5-B8A9-6AFB453B8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7796" y="640856"/>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cxnSp>
        <p:nvCxnSpPr>
          <p:cNvPr id="97" name="Straight Connector 96">
            <a:extLst>
              <a:ext uri="{FF2B5EF4-FFF2-40B4-BE49-F238E27FC236}">
                <a16:creationId xmlns:a16="http://schemas.microsoft.com/office/drawing/2014/main" id="{6C71AA6D-FE36-45E0-AF73-D5F8006D905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932096" y="640855"/>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EC29429E-6D74-4D4E-9C72-38A27B48AC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23736" y="640855"/>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14B2D23B-DF6D-48F6-B06F-CE12BC3001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932096" y="1286150"/>
            <a:ext cx="1691640"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103" name="Rectangle 102">
            <a:extLst>
              <a:ext uri="{FF2B5EF4-FFF2-40B4-BE49-F238E27FC236}">
                <a16:creationId xmlns:a16="http://schemas.microsoft.com/office/drawing/2014/main" id="{E06FAAA9-D8F5-4CB7-BAC1-75E22EDF07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055" y="0"/>
            <a:ext cx="4636008"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blue and white graph">
            <a:extLst>
              <a:ext uri="{FF2B5EF4-FFF2-40B4-BE49-F238E27FC236}">
                <a16:creationId xmlns:a16="http://schemas.microsoft.com/office/drawing/2014/main" id="{F08204FA-5722-8FAA-7ADC-4CD1D59BFCFB}"/>
              </a:ext>
            </a:extLst>
          </p:cNvPr>
          <p:cNvPicPr>
            <a:picLocks noChangeAspect="1"/>
          </p:cNvPicPr>
          <p:nvPr/>
        </p:nvPicPr>
        <p:blipFill rotWithShape="1">
          <a:blip r:embed="rId3"/>
          <a:srcRect r="-4" b="5477"/>
          <a:stretch/>
        </p:blipFill>
        <p:spPr>
          <a:xfrm>
            <a:off x="7555832" y="1"/>
            <a:ext cx="4636168" cy="3428999"/>
          </a:xfrm>
          <a:prstGeom prst="rect">
            <a:avLst/>
          </a:prstGeom>
        </p:spPr>
      </p:pic>
      <p:pic>
        <p:nvPicPr>
          <p:cNvPr id="4" name="Picture 3" descr="A graph with a blue line">
            <a:extLst>
              <a:ext uri="{FF2B5EF4-FFF2-40B4-BE49-F238E27FC236}">
                <a16:creationId xmlns:a16="http://schemas.microsoft.com/office/drawing/2014/main" id="{6E0053D1-7AF4-F55B-3F63-7A6D1808FA79}"/>
              </a:ext>
            </a:extLst>
          </p:cNvPr>
          <p:cNvPicPr>
            <a:picLocks noChangeAspect="1"/>
          </p:cNvPicPr>
          <p:nvPr/>
        </p:nvPicPr>
        <p:blipFill rotWithShape="1">
          <a:blip r:embed="rId4"/>
          <a:srcRect t="2643" r="4" b="2176"/>
          <a:stretch/>
        </p:blipFill>
        <p:spPr>
          <a:xfrm>
            <a:off x="7555769" y="3426908"/>
            <a:ext cx="4636231" cy="3431092"/>
          </a:xfrm>
          <a:prstGeom prst="rect">
            <a:avLst/>
          </a:prstGeom>
        </p:spPr>
      </p:pic>
    </p:spTree>
    <p:extLst>
      <p:ext uri="{BB962C8B-B14F-4D97-AF65-F5344CB8AC3E}">
        <p14:creationId xmlns:p14="http://schemas.microsoft.com/office/powerpoint/2010/main" val="2475466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effectLst/>
      </p:bgPr>
    </p:bg>
    <p:spTree>
      <p:nvGrpSpPr>
        <p:cNvPr id="1" name=""/>
        <p:cNvGrpSpPr/>
        <p:nvPr/>
      </p:nvGrpSpPr>
      <p:grpSpPr>
        <a:xfrm>
          <a:off x="0" y="0"/>
          <a:ext cx="0" cy="0"/>
          <a:chOff x="0" y="0"/>
          <a:chExt cx="0" cy="0"/>
        </a:xfrm>
      </p:grpSpPr>
      <p:sp>
        <p:nvSpPr>
          <p:cNvPr id="76" name="Rectangle 75">
            <a:extLst>
              <a:ext uri="{FF2B5EF4-FFF2-40B4-BE49-F238E27FC236}">
                <a16:creationId xmlns:a16="http://schemas.microsoft.com/office/drawing/2014/main" id="{61877CC4-D40F-4AA7-9918-B650DE6D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78" name="Rectangle 77">
            <a:extLst>
              <a:ext uri="{FF2B5EF4-FFF2-40B4-BE49-F238E27FC236}">
                <a16:creationId xmlns:a16="http://schemas.microsoft.com/office/drawing/2014/main" id="{27AA3049-D42F-46F6-856C-F9B8925E64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txBody>
          <a:bodyPr/>
          <a:lstStyle/>
          <a:p>
            <a:endParaRPr lang="en-CA"/>
          </a:p>
        </p:txBody>
      </p:sp>
      <p:sp>
        <p:nvSpPr>
          <p:cNvPr id="80" name="Rectangle 79">
            <a:extLst>
              <a:ext uri="{FF2B5EF4-FFF2-40B4-BE49-F238E27FC236}">
                <a16:creationId xmlns:a16="http://schemas.microsoft.com/office/drawing/2014/main" id="{FEC7C2A9-C77C-442E-800B-313E0D3F2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lang="en-CA"/>
          </a:p>
        </p:txBody>
      </p:sp>
      <p:sp>
        <p:nvSpPr>
          <p:cNvPr id="82" name="Rectangle 81">
            <a:extLst>
              <a:ext uri="{FF2B5EF4-FFF2-40B4-BE49-F238E27FC236}">
                <a16:creationId xmlns:a16="http://schemas.microsoft.com/office/drawing/2014/main" id="{007B62E5-5E62-4CB8-AFD5-1B59D2B62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grpSp>
        <p:nvGrpSpPr>
          <p:cNvPr id="84" name="Group 83">
            <a:extLst>
              <a:ext uri="{FF2B5EF4-FFF2-40B4-BE49-F238E27FC236}">
                <a16:creationId xmlns:a16="http://schemas.microsoft.com/office/drawing/2014/main" id="{99BCEFE9-2CB0-4D92-9EAF-2AD0F6B8F5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28372" y="1267730"/>
            <a:ext cx="1567331" cy="645295"/>
            <a:chOff x="5318306" y="1386268"/>
            <a:chExt cx="1567331" cy="645295"/>
          </a:xfrm>
        </p:grpSpPr>
        <p:cxnSp>
          <p:nvCxnSpPr>
            <p:cNvPr id="85" name="Straight Connector 84">
              <a:extLst>
                <a:ext uri="{FF2B5EF4-FFF2-40B4-BE49-F238E27FC236}">
                  <a16:creationId xmlns:a16="http://schemas.microsoft.com/office/drawing/2014/main" id="{F147C330-3181-415C-816F-4382214102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0F6163FB-E4BC-4359-ABB1-1FAA985798E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089531CE-7400-41BD-B67A-AAE15984D6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89" name="Rectangle 88">
            <a:extLst>
              <a:ext uri="{FF2B5EF4-FFF2-40B4-BE49-F238E27FC236}">
                <a16:creationId xmlns:a16="http://schemas.microsoft.com/office/drawing/2014/main" id="{D0ED7874-C222-472E-84F7-C27AD0A866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A4D41DD8-186A-488A-8CFD-D60BBF991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7" y="643464"/>
            <a:ext cx="6269159" cy="5571072"/>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txBody>
          <a:bodyPr/>
          <a:lstStyle/>
          <a:p>
            <a:endParaRPr lang="en-CA"/>
          </a:p>
        </p:txBody>
      </p:sp>
      <p:sp>
        <p:nvSpPr>
          <p:cNvPr id="93" name="Rectangle 92">
            <a:extLst>
              <a:ext uri="{FF2B5EF4-FFF2-40B4-BE49-F238E27FC236}">
                <a16:creationId xmlns:a16="http://schemas.microsoft.com/office/drawing/2014/main" id="{B124011F-4FAC-4EFB-B718-2E51E55587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16" y="809244"/>
            <a:ext cx="5943600" cy="5239512"/>
          </a:xfrm>
          <a:prstGeom prst="rect">
            <a:avLst/>
          </a:prstGeom>
          <a:noFill/>
          <a:ln w="6350" cap="sq" cmpd="sng" algn="ctr">
            <a:solidFill>
              <a:schemeClr val="tx1">
                <a:lumMod val="75000"/>
                <a:lumOff val="25000"/>
              </a:schemeClr>
            </a:solidFill>
            <a:prstDash val="solid"/>
            <a:miter lim="800000"/>
          </a:ln>
          <a:effectLst/>
        </p:spPr>
        <p:txBody>
          <a:bodyPr/>
          <a:lstStyle/>
          <a:p>
            <a:endParaRPr lang="en-CA"/>
          </a:p>
        </p:txBody>
      </p:sp>
      <p:sp>
        <p:nvSpPr>
          <p:cNvPr id="2" name="Title 1">
            <a:extLst>
              <a:ext uri="{FF2B5EF4-FFF2-40B4-BE49-F238E27FC236}">
                <a16:creationId xmlns:a16="http://schemas.microsoft.com/office/drawing/2014/main" id="{5781ABC8-675D-F72E-9143-12DE94BD664A}"/>
              </a:ext>
            </a:extLst>
          </p:cNvPr>
          <p:cNvSpPr>
            <a:spLocks noGrp="1"/>
          </p:cNvSpPr>
          <p:nvPr>
            <p:ph type="title"/>
          </p:nvPr>
        </p:nvSpPr>
        <p:spPr>
          <a:xfrm>
            <a:off x="1243632" y="1559768"/>
            <a:ext cx="5068568" cy="3135379"/>
          </a:xfrm>
        </p:spPr>
        <p:txBody>
          <a:bodyPr vert="horz" lIns="91440" tIns="45720" rIns="91440" bIns="45720" rtlCol="0" anchor="ctr">
            <a:normAutofit/>
          </a:bodyPr>
          <a:lstStyle/>
          <a:p>
            <a:pPr algn="ctr">
              <a:lnSpc>
                <a:spcPct val="83000"/>
              </a:lnSpc>
            </a:pPr>
            <a:r>
              <a:rPr lang="en-US" sz="6000" cap="all" spc="-100">
                <a:ln w="3175" cmpd="sng">
                  <a:noFill/>
                </a:ln>
              </a:rPr>
              <a:t>State of The </a:t>
            </a:r>
            <a:r>
              <a:rPr lang="en-US" sz="6000" cap="all" spc="-100" err="1">
                <a:ln w="3175" cmpd="sng">
                  <a:noFill/>
                </a:ln>
              </a:rPr>
              <a:t>ArT</a:t>
            </a:r>
            <a:r>
              <a:rPr lang="en-US" sz="6000" cap="all" spc="-100">
                <a:ln w="3175" cmpd="sng">
                  <a:noFill/>
                </a:ln>
              </a:rPr>
              <a:t> Results</a:t>
            </a:r>
            <a:endParaRPr lang="en-US" sz="6000" cap="all" spc="-100"/>
          </a:p>
        </p:txBody>
      </p:sp>
      <p:sp>
        <p:nvSpPr>
          <p:cNvPr id="95" name="Rectangle 94">
            <a:extLst>
              <a:ext uri="{FF2B5EF4-FFF2-40B4-BE49-F238E27FC236}">
                <a16:creationId xmlns:a16="http://schemas.microsoft.com/office/drawing/2014/main" id="{8F644F19-3ED7-46C5-B8A9-6AFB453B8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7796" y="640856"/>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cxnSp>
        <p:nvCxnSpPr>
          <p:cNvPr id="97" name="Straight Connector 96">
            <a:extLst>
              <a:ext uri="{FF2B5EF4-FFF2-40B4-BE49-F238E27FC236}">
                <a16:creationId xmlns:a16="http://schemas.microsoft.com/office/drawing/2014/main" id="{6C71AA6D-FE36-45E0-AF73-D5F8006D905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932096" y="640855"/>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EC29429E-6D74-4D4E-9C72-38A27B48AC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23736" y="640855"/>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14B2D23B-DF6D-48F6-B06F-CE12BC3001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932096" y="1286150"/>
            <a:ext cx="1691640"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103" name="Rectangle 102">
            <a:extLst>
              <a:ext uri="{FF2B5EF4-FFF2-40B4-BE49-F238E27FC236}">
                <a16:creationId xmlns:a16="http://schemas.microsoft.com/office/drawing/2014/main" id="{E06FAAA9-D8F5-4CB7-BAC1-75E22EDF07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055" y="0"/>
            <a:ext cx="4636008"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blue and white graph&#10;&#10;Description automatically generated">
            <a:extLst>
              <a:ext uri="{FF2B5EF4-FFF2-40B4-BE49-F238E27FC236}">
                <a16:creationId xmlns:a16="http://schemas.microsoft.com/office/drawing/2014/main" id="{FD5F2976-F678-AE6F-FA30-EA02E9E14BF2}"/>
              </a:ext>
            </a:extLst>
          </p:cNvPr>
          <p:cNvPicPr>
            <a:picLocks noChangeAspect="1"/>
          </p:cNvPicPr>
          <p:nvPr/>
        </p:nvPicPr>
        <p:blipFill rotWithShape="1">
          <a:blip r:embed="rId3"/>
          <a:srcRect r="962" b="-1"/>
          <a:stretch/>
        </p:blipFill>
        <p:spPr>
          <a:xfrm>
            <a:off x="7555832" y="1"/>
            <a:ext cx="4636168" cy="3428999"/>
          </a:xfrm>
          <a:prstGeom prst="rect">
            <a:avLst/>
          </a:prstGeom>
        </p:spPr>
      </p:pic>
      <p:pic>
        <p:nvPicPr>
          <p:cNvPr id="4" name="Picture 3">
            <a:extLst>
              <a:ext uri="{FF2B5EF4-FFF2-40B4-BE49-F238E27FC236}">
                <a16:creationId xmlns:a16="http://schemas.microsoft.com/office/drawing/2014/main" id="{863A9895-B2A9-9AE9-59D6-5439B1F91C22}"/>
              </a:ext>
              <a:ext uri="{C183D7F6-B498-43B3-948B-1728B52AA6E4}">
                <adec:decorative xmlns:adec="http://schemas.microsoft.com/office/drawing/2017/decorative" val="1"/>
              </a:ext>
            </a:extLst>
          </p:cNvPr>
          <p:cNvPicPr>
            <a:picLocks noChangeAspect="1"/>
          </p:cNvPicPr>
          <p:nvPr/>
        </p:nvPicPr>
        <p:blipFill rotWithShape="1">
          <a:blip r:embed="rId4"/>
          <a:srcRect r="681" b="-3"/>
          <a:stretch/>
        </p:blipFill>
        <p:spPr>
          <a:xfrm>
            <a:off x="7555769" y="3426908"/>
            <a:ext cx="4636231" cy="3431092"/>
          </a:xfrm>
          <a:prstGeom prst="rect">
            <a:avLst/>
          </a:prstGeom>
        </p:spPr>
      </p:pic>
    </p:spTree>
    <p:extLst>
      <p:ext uri="{BB962C8B-B14F-4D97-AF65-F5344CB8AC3E}">
        <p14:creationId xmlns:p14="http://schemas.microsoft.com/office/powerpoint/2010/main" val="39869856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1521B-FDA8-1CC2-637D-F11AB8CED6AD}"/>
              </a:ext>
            </a:extLst>
          </p:cNvPr>
          <p:cNvSpPr>
            <a:spLocks noGrp="1"/>
          </p:cNvSpPr>
          <p:nvPr>
            <p:ph type="title"/>
          </p:nvPr>
        </p:nvSpPr>
        <p:spPr/>
        <p:txBody>
          <a:bodyPr/>
          <a:lstStyle/>
          <a:p>
            <a:r>
              <a:rPr lang="en-US"/>
              <a:t>Technical Challenges</a:t>
            </a:r>
          </a:p>
        </p:txBody>
      </p:sp>
      <p:sp>
        <p:nvSpPr>
          <p:cNvPr id="4" name="TextBox 3">
            <a:extLst>
              <a:ext uri="{FF2B5EF4-FFF2-40B4-BE49-F238E27FC236}">
                <a16:creationId xmlns:a16="http://schemas.microsoft.com/office/drawing/2014/main" id="{206CAA92-2969-6AD5-FF83-AC417E78E8FB}"/>
              </a:ext>
            </a:extLst>
          </p:cNvPr>
          <p:cNvSpPr txBox="1"/>
          <p:nvPr/>
        </p:nvSpPr>
        <p:spPr>
          <a:xfrm>
            <a:off x="1916955" y="1918245"/>
            <a:ext cx="8150644"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b="1" dirty="0">
                <a:latin typeface="Times New Roman"/>
                <a:ea typeface="+mn-lt"/>
                <a:cs typeface="+mn-lt"/>
              </a:rPr>
              <a:t>Supervised Learning</a:t>
            </a:r>
            <a:r>
              <a:rPr lang="en-US" dirty="0">
                <a:latin typeface="Times New Roman"/>
                <a:ea typeface="+mn-lt"/>
                <a:cs typeface="+mn-lt"/>
              </a:rPr>
              <a:t>: Achieves relatively good validation and test accuracies, but there might be concerns about overfitting or the model's generalization capability, especially considering the disparity between validation and test accuracies.</a:t>
            </a:r>
            <a:endParaRPr lang="en-US">
              <a:latin typeface="Times New Roman"/>
              <a:cs typeface="Times New Roman"/>
            </a:endParaRPr>
          </a:p>
          <a:p>
            <a:endParaRPr lang="en-US" dirty="0">
              <a:latin typeface="Times New Roman"/>
              <a:ea typeface="+mn-lt"/>
              <a:cs typeface="+mn-lt"/>
            </a:endParaRPr>
          </a:p>
          <a:p>
            <a:pPr marL="285750" indent="-285750">
              <a:buFont typeface="Arial"/>
              <a:buChar char="•"/>
            </a:pPr>
            <a:r>
              <a:rPr lang="en-US" b="1" dirty="0">
                <a:latin typeface="Times New Roman"/>
                <a:ea typeface="+mn-lt"/>
                <a:cs typeface="+mn-lt"/>
              </a:rPr>
              <a:t>Unsupervised Learning</a:t>
            </a:r>
            <a:r>
              <a:rPr lang="en-US" dirty="0">
                <a:latin typeface="Times New Roman"/>
                <a:ea typeface="+mn-lt"/>
                <a:cs typeface="+mn-lt"/>
              </a:rPr>
              <a:t>: Faces challenges in accurately capturing the underlying patterns or structures in the data, leading to lower validation and test accuracies compared to supervised learning. The model might struggle to identify meaningful features without labeled data.</a:t>
            </a:r>
            <a:endParaRPr lang="en-US">
              <a:latin typeface="Times New Roman"/>
              <a:cs typeface="Times New Roman"/>
            </a:endParaRPr>
          </a:p>
          <a:p>
            <a:endParaRPr lang="en-US" dirty="0">
              <a:latin typeface="Times New Roman"/>
              <a:ea typeface="+mn-lt"/>
              <a:cs typeface="+mn-lt"/>
            </a:endParaRPr>
          </a:p>
          <a:p>
            <a:pPr marL="285750" indent="-285750">
              <a:buFont typeface="Arial"/>
              <a:buChar char="•"/>
            </a:pPr>
            <a:r>
              <a:rPr lang="en-US" b="1" dirty="0">
                <a:latin typeface="Times New Roman"/>
                <a:ea typeface="+mn-lt"/>
                <a:cs typeface="+mn-lt"/>
              </a:rPr>
              <a:t>State of the Art</a:t>
            </a:r>
            <a:r>
              <a:rPr lang="en-US" dirty="0">
                <a:latin typeface="Times New Roman"/>
                <a:ea typeface="+mn-lt"/>
                <a:cs typeface="+mn-lt"/>
              </a:rPr>
              <a:t>: While the model exhibits high performance in terms of validation and test accuracies, potential challenges could include maintaining scalability and efficiency, as well as addressing the risk of model complexity, given the significantly higher test accuracy compared to other approaches. Additionally, ensuring robustness to various real-world scenarios and datasets could be another technical challenge.</a:t>
            </a:r>
            <a:endParaRPr lang="en-US" dirty="0">
              <a:latin typeface="Times New Roman"/>
              <a:cs typeface="Times New Roman"/>
            </a:endParaRPr>
          </a:p>
          <a:p>
            <a:endParaRPr lang="en-US">
              <a:latin typeface="Times New Roman"/>
              <a:cs typeface="Times New Roman"/>
            </a:endParaRPr>
          </a:p>
        </p:txBody>
      </p:sp>
    </p:spTree>
    <p:extLst>
      <p:ext uri="{BB962C8B-B14F-4D97-AF65-F5344CB8AC3E}">
        <p14:creationId xmlns:p14="http://schemas.microsoft.com/office/powerpoint/2010/main" val="6121026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B5D6631-F74B-410E-B60D-7C97D6D77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10" name="Rectangle 9">
            <a:extLst>
              <a:ext uri="{FF2B5EF4-FFF2-40B4-BE49-F238E27FC236}">
                <a16:creationId xmlns:a16="http://schemas.microsoft.com/office/drawing/2014/main" id="{6F300CB1-0412-47A2-BA30-07135C98E7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txBody>
          <a:bodyPr/>
          <a:lstStyle/>
          <a:p>
            <a:endParaRPr lang="en-CA"/>
          </a:p>
        </p:txBody>
      </p:sp>
      <p:sp>
        <p:nvSpPr>
          <p:cNvPr id="12" name="Rectangle 11">
            <a:extLst>
              <a:ext uri="{FF2B5EF4-FFF2-40B4-BE49-F238E27FC236}">
                <a16:creationId xmlns:a16="http://schemas.microsoft.com/office/drawing/2014/main" id="{C1AC820A-F7A7-46F3-933A-2CCC7201D3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lang="en-CA"/>
          </a:p>
        </p:txBody>
      </p:sp>
      <p:sp>
        <p:nvSpPr>
          <p:cNvPr id="14" name="Rectangle 13">
            <a:extLst>
              <a:ext uri="{FF2B5EF4-FFF2-40B4-BE49-F238E27FC236}">
                <a16:creationId xmlns:a16="http://schemas.microsoft.com/office/drawing/2014/main" id="{8DAFCA3D-277C-4C06-BC17-5108F3A70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grpSp>
        <p:nvGrpSpPr>
          <p:cNvPr id="16" name="Group 15">
            <a:extLst>
              <a:ext uri="{FF2B5EF4-FFF2-40B4-BE49-F238E27FC236}">
                <a16:creationId xmlns:a16="http://schemas.microsoft.com/office/drawing/2014/main" id="{5457DF47-900A-447E-9B61-2B94B74950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28372" y="1267730"/>
            <a:ext cx="1567331" cy="645295"/>
            <a:chOff x="5318306" y="1386268"/>
            <a:chExt cx="1567331" cy="645295"/>
          </a:xfrm>
        </p:grpSpPr>
        <p:cxnSp>
          <p:nvCxnSpPr>
            <p:cNvPr id="17" name="Straight Connector 16">
              <a:extLst>
                <a:ext uri="{FF2B5EF4-FFF2-40B4-BE49-F238E27FC236}">
                  <a16:creationId xmlns:a16="http://schemas.microsoft.com/office/drawing/2014/main" id="{84772325-EEFF-4BA8-841C-29A78A2E43F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D3094C5-7785-41DD-B095-217D26651E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D3CF66E-289D-4AB8-85D9-C0B9AE18B6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useBgFill="1">
        <p:nvSpPr>
          <p:cNvPr id="21" name="Rectangle 20">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erial view of a highway near the ocean">
            <a:extLst>
              <a:ext uri="{FF2B5EF4-FFF2-40B4-BE49-F238E27FC236}">
                <a16:creationId xmlns:a16="http://schemas.microsoft.com/office/drawing/2014/main" id="{8BB6B220-E478-0EB2-AFFE-E5C06FAF09F2}"/>
              </a:ext>
            </a:extLst>
          </p:cNvPr>
          <p:cNvPicPr>
            <a:picLocks noChangeAspect="1"/>
          </p:cNvPicPr>
          <p:nvPr/>
        </p:nvPicPr>
        <p:blipFill rotWithShape="1">
          <a:blip r:embed="rId3">
            <a:alphaModFix amt="45000"/>
          </a:blip>
          <a:srcRect t="7719" r="-2" b="17231"/>
          <a:stretch/>
        </p:blipFill>
        <p:spPr>
          <a:xfrm>
            <a:off x="20" y="10"/>
            <a:ext cx="12191980" cy="6857990"/>
          </a:xfrm>
          <a:prstGeom prst="rect">
            <a:avLst/>
          </a:prstGeom>
        </p:spPr>
      </p:pic>
      <p:sp>
        <p:nvSpPr>
          <p:cNvPr id="23" name="Rectangle 22">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6350" cap="sq" cmpd="sng" algn="ctr">
            <a:solidFill>
              <a:schemeClr val="tx1">
                <a:lumMod val="75000"/>
                <a:lumOff val="25000"/>
              </a:schemeClr>
            </a:solidFill>
            <a:prstDash val="solid"/>
            <a:miter lim="800000"/>
          </a:ln>
          <a:effectLst>
            <a:outerShdw blurRad="50800" algn="ctr" rotWithShape="0">
              <a:prstClr val="black">
                <a:alpha val="66000"/>
              </a:prstClr>
            </a:outerShdw>
            <a:softEdge rad="0"/>
          </a:effectLst>
        </p:spPr>
        <p:txBody>
          <a:bodyPr/>
          <a:lstStyle/>
          <a:p>
            <a:endParaRPr lang="en-CA"/>
          </a:p>
        </p:txBody>
      </p:sp>
      <p:sp>
        <p:nvSpPr>
          <p:cNvPr id="2" name="Title 1">
            <a:extLst>
              <a:ext uri="{FF2B5EF4-FFF2-40B4-BE49-F238E27FC236}">
                <a16:creationId xmlns:a16="http://schemas.microsoft.com/office/drawing/2014/main" id="{AAE7E7B4-2380-77EB-CB23-CA07E1A6A320}"/>
              </a:ext>
            </a:extLst>
          </p:cNvPr>
          <p:cNvSpPr>
            <a:spLocks noGrp="1"/>
          </p:cNvSpPr>
          <p:nvPr>
            <p:ph type="title"/>
          </p:nvPr>
        </p:nvSpPr>
        <p:spPr>
          <a:xfrm>
            <a:off x="1561708" y="2091263"/>
            <a:ext cx="9068586" cy="2461504"/>
          </a:xfrm>
        </p:spPr>
        <p:txBody>
          <a:bodyPr vert="horz" lIns="91440" tIns="45720" rIns="91440" bIns="45720" rtlCol="0" anchor="ctr">
            <a:normAutofit/>
          </a:bodyPr>
          <a:lstStyle/>
          <a:p>
            <a:pPr algn="ctr">
              <a:lnSpc>
                <a:spcPct val="83000"/>
              </a:lnSpc>
            </a:pPr>
            <a:r>
              <a:rPr lang="en-US" sz="7200" cap="all" spc="-100"/>
              <a:t>Thank You</a:t>
            </a:r>
          </a:p>
        </p:txBody>
      </p:sp>
      <p:sp>
        <p:nvSpPr>
          <p:cNvPr id="25" name="Rectangle 24">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alpha val="80000"/>
              </a:schemeClr>
            </a:solidFill>
            <a:prstDash val="solid"/>
            <a:miter lim="800000"/>
          </a:ln>
          <a:effectLst/>
        </p:spPr>
        <p:txBody>
          <a:bodyPr/>
          <a:lstStyle/>
          <a:p>
            <a:endParaRPr lang="en-CA"/>
          </a:p>
        </p:txBody>
      </p:sp>
    </p:spTree>
    <p:extLst>
      <p:ext uri="{BB962C8B-B14F-4D97-AF65-F5344CB8AC3E}">
        <p14:creationId xmlns:p14="http://schemas.microsoft.com/office/powerpoint/2010/main" val="49947030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B5871-55AA-CD67-E5CB-77C0A122FF68}"/>
              </a:ext>
            </a:extLst>
          </p:cNvPr>
          <p:cNvSpPr>
            <a:spLocks noGrp="1"/>
          </p:cNvSpPr>
          <p:nvPr>
            <p:ph type="title"/>
          </p:nvPr>
        </p:nvSpPr>
        <p:spPr>
          <a:xfrm>
            <a:off x="3486970" y="641"/>
            <a:ext cx="6703792" cy="1532327"/>
          </a:xfrm>
        </p:spPr>
        <p:txBody>
          <a:bodyPr>
            <a:normAutofit/>
          </a:bodyPr>
          <a:lstStyle/>
          <a:p>
            <a:r>
              <a:rPr lang="en-US" dirty="0">
                <a:solidFill>
                  <a:schemeClr val="tx1"/>
                </a:solidFill>
              </a:rPr>
              <a:t>Description &amp; Scope</a:t>
            </a:r>
          </a:p>
        </p:txBody>
      </p:sp>
      <p:sp>
        <p:nvSpPr>
          <p:cNvPr id="3" name="Content Placeholder 2">
            <a:extLst>
              <a:ext uri="{FF2B5EF4-FFF2-40B4-BE49-F238E27FC236}">
                <a16:creationId xmlns:a16="http://schemas.microsoft.com/office/drawing/2014/main" id="{51605F5B-DB9D-9698-4BB9-879B6DFD50C6}"/>
              </a:ext>
            </a:extLst>
          </p:cNvPr>
          <p:cNvSpPr>
            <a:spLocks/>
          </p:cNvSpPr>
          <p:nvPr/>
        </p:nvSpPr>
        <p:spPr>
          <a:xfrm>
            <a:off x="5067300" y="2290405"/>
            <a:ext cx="3111459" cy="4125557"/>
          </a:xfrm>
          <a:prstGeom prst="rect">
            <a:avLst/>
          </a:prstGeom>
        </p:spPr>
        <p:txBody>
          <a:bodyPr lIns="91440" tIns="45720" rIns="91440" bIns="45720" anchor="t">
            <a:normAutofit/>
          </a:bodyPr>
          <a:lstStyle/>
          <a:p>
            <a:pPr defTabSz="667512">
              <a:lnSpc>
                <a:spcPct val="90000"/>
              </a:lnSpc>
              <a:spcAft>
                <a:spcPts val="600"/>
              </a:spcAft>
            </a:pPr>
            <a:endParaRPr lang="en-US" sz="1400">
              <a:latin typeface="Times New Roman"/>
              <a:cs typeface="Times New Roman"/>
            </a:endParaRPr>
          </a:p>
        </p:txBody>
      </p:sp>
      <p:sp>
        <p:nvSpPr>
          <p:cNvPr id="6" name="Content Placeholder 2">
            <a:extLst>
              <a:ext uri="{FF2B5EF4-FFF2-40B4-BE49-F238E27FC236}">
                <a16:creationId xmlns:a16="http://schemas.microsoft.com/office/drawing/2014/main" id="{5382FD07-10D0-67AA-7E7A-8C22A5EE4F5F}"/>
              </a:ext>
            </a:extLst>
          </p:cNvPr>
          <p:cNvSpPr txBox="1">
            <a:spLocks/>
          </p:cNvSpPr>
          <p:nvPr/>
        </p:nvSpPr>
        <p:spPr>
          <a:xfrm>
            <a:off x="8859011" y="2448130"/>
            <a:ext cx="2644014" cy="2281390"/>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defTabSz="333756">
              <a:lnSpc>
                <a:spcPct val="90000"/>
              </a:lnSpc>
              <a:spcAft>
                <a:spcPts val="438"/>
              </a:spcAft>
              <a:buNone/>
            </a:pPr>
            <a:br>
              <a:rPr lang="en-US" sz="1400" kern="1200" cap="none" dirty="0">
                <a:effectLst/>
                <a:latin typeface="Times New Roman"/>
                <a:cs typeface="Times New Roman"/>
              </a:rPr>
            </a:br>
            <a:endParaRPr lang="en-US" sz="1400" kern="1200" cap="none">
              <a:solidFill>
                <a:schemeClr val="tx1"/>
              </a:solidFill>
              <a:effectLst/>
              <a:latin typeface="Times New Roman"/>
              <a:cs typeface="Times New Roman"/>
            </a:endParaRPr>
          </a:p>
          <a:p>
            <a:pPr marL="0" indent="0" defTabSz="333756">
              <a:lnSpc>
                <a:spcPct val="90000"/>
              </a:lnSpc>
              <a:buNone/>
            </a:pPr>
            <a:endParaRPr lang="en-US" sz="1400">
              <a:latin typeface="Times New Roman"/>
              <a:cs typeface="Times New Roman"/>
            </a:endParaRPr>
          </a:p>
        </p:txBody>
      </p:sp>
      <p:pic>
        <p:nvPicPr>
          <p:cNvPr id="9" name="Graphic 8" descr="Aspiration with solid fill">
            <a:extLst>
              <a:ext uri="{FF2B5EF4-FFF2-40B4-BE49-F238E27FC236}">
                <a16:creationId xmlns:a16="http://schemas.microsoft.com/office/drawing/2014/main" id="{86E53E5D-3FB9-6DB7-6051-26BCED24058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055678" y="350824"/>
            <a:ext cx="1545852" cy="1071683"/>
          </a:xfrm>
          <a:prstGeom prst="rect">
            <a:avLst/>
          </a:prstGeom>
        </p:spPr>
      </p:pic>
      <p:pic>
        <p:nvPicPr>
          <p:cNvPr id="10" name="Graphic 9" descr="Theatre with solid fill">
            <a:extLst>
              <a:ext uri="{FF2B5EF4-FFF2-40B4-BE49-F238E27FC236}">
                <a16:creationId xmlns:a16="http://schemas.microsoft.com/office/drawing/2014/main" id="{5F895F58-51EA-218F-98BB-475BCB4C4A9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56881" y="286791"/>
            <a:ext cx="2438240" cy="1244572"/>
          </a:xfrm>
          <a:prstGeom prst="rect">
            <a:avLst/>
          </a:prstGeom>
        </p:spPr>
      </p:pic>
      <p:sp>
        <p:nvSpPr>
          <p:cNvPr id="4" name="TextBox 3">
            <a:extLst>
              <a:ext uri="{FF2B5EF4-FFF2-40B4-BE49-F238E27FC236}">
                <a16:creationId xmlns:a16="http://schemas.microsoft.com/office/drawing/2014/main" id="{A2A74C3D-57A4-5460-F382-4F5E4DCEA73E}"/>
              </a:ext>
            </a:extLst>
          </p:cNvPr>
          <p:cNvSpPr txBox="1"/>
          <p:nvPr/>
        </p:nvSpPr>
        <p:spPr>
          <a:xfrm>
            <a:off x="472570" y="1714820"/>
            <a:ext cx="11150811"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Objective: </a:t>
            </a:r>
            <a:r>
              <a:rPr lang="en-US" dirty="0"/>
              <a:t>The purpose of the notebooks in this repository is to explore the optimal methods for leveraging artificial neural networks in identifying Disaster Tweets. The project aims to employ natural language processing (NLP) techniques to classify tweets related to real disasters. By constructing and evaluating various deep learning models, the project seeks to achieve accurate sentiment analysis, which is crucial for effective crisis communication and response strategies.</a:t>
            </a:r>
          </a:p>
          <a:p>
            <a:endParaRPr lang="en-US" dirty="0"/>
          </a:p>
          <a:p>
            <a:r>
              <a:rPr lang="en-US" b="1" dirty="0"/>
              <a:t>Platform: </a:t>
            </a:r>
            <a:r>
              <a:rPr lang="en-US" dirty="0"/>
              <a:t>This project is hosted on Kaggle, a renowned platform for data science competitions, datasets, and tutorials. Kaggle fosters collaboration and innovation in the fields of machine learning and analytics, providing resources for practitioners to develop and showcase their skills.</a:t>
            </a:r>
          </a:p>
          <a:p>
            <a:endParaRPr lang="en-US" dirty="0"/>
          </a:p>
          <a:p>
            <a:r>
              <a:rPr lang="en-US" b="1" dirty="0"/>
              <a:t>Task Focus:</a:t>
            </a:r>
            <a:r>
              <a:rPr lang="en-US" dirty="0"/>
              <a:t> The primary focus of this project is on natural language processing (NLP) techniques. Specifically, the project aims to classify disaster-related tweets through sentiment analysis. By analyzing the text content of tweets, the project seeks to identify patterns and sentiments indicative of real disasters, contributing to advancements in crisis management and social media analytics.</a:t>
            </a:r>
          </a:p>
        </p:txBody>
      </p:sp>
    </p:spTree>
    <p:extLst>
      <p:ext uri="{BB962C8B-B14F-4D97-AF65-F5344CB8AC3E}">
        <p14:creationId xmlns:p14="http://schemas.microsoft.com/office/powerpoint/2010/main" val="2199949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B6F2C-2012-3D90-EDB3-F11BC535D8DF}"/>
              </a:ext>
            </a:extLst>
          </p:cNvPr>
          <p:cNvSpPr>
            <a:spLocks noGrp="1"/>
          </p:cNvSpPr>
          <p:nvPr>
            <p:ph type="title"/>
          </p:nvPr>
        </p:nvSpPr>
        <p:spPr>
          <a:xfrm>
            <a:off x="6579450" y="727627"/>
            <a:ext cx="4957553" cy="1645920"/>
          </a:xfrm>
        </p:spPr>
        <p:txBody>
          <a:bodyPr>
            <a:normAutofit/>
          </a:bodyPr>
          <a:lstStyle/>
          <a:p>
            <a:r>
              <a:rPr lang="en-US">
                <a:ln>
                  <a:solidFill>
                    <a:prstClr val="black">
                      <a:lumMod val="75000"/>
                      <a:lumOff val="25000"/>
                      <a:alpha val="10000"/>
                    </a:prstClr>
                  </a:solidFill>
                </a:ln>
                <a:effectLst>
                  <a:outerShdw blurRad="9525" dist="25400" dir="14640000" algn="tl" rotWithShape="0">
                    <a:prstClr val="black">
                      <a:alpha val="30000"/>
                    </a:prstClr>
                  </a:outerShdw>
                </a:effectLst>
              </a:rPr>
              <a:t>Dataset Info</a:t>
            </a:r>
            <a:endParaRPr lang="en-US"/>
          </a:p>
        </p:txBody>
      </p:sp>
      <p:sp>
        <p:nvSpPr>
          <p:cNvPr id="6" name="Rectangle 5">
            <a:extLst>
              <a:ext uri="{FF2B5EF4-FFF2-40B4-BE49-F238E27FC236}">
                <a16:creationId xmlns:a16="http://schemas.microsoft.com/office/drawing/2014/main" id="{CD000060-D06D-4A48-BD8E-978966CCA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654" y="727628"/>
            <a:ext cx="5367164" cy="5415552"/>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txBody>
          <a:bodyPr/>
          <a:lstStyle/>
          <a:p>
            <a:endParaRPr lang="en-CA"/>
          </a:p>
        </p:txBody>
      </p:sp>
      <p:sp>
        <p:nvSpPr>
          <p:cNvPr id="7" name="Rectangle 6">
            <a:extLst>
              <a:ext uri="{FF2B5EF4-FFF2-40B4-BE49-F238E27FC236}">
                <a16:creationId xmlns:a16="http://schemas.microsoft.com/office/drawing/2014/main" id="{DE4E5113-B3D0-40F8-9F39-B2C2BF92A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3978" y="886862"/>
            <a:ext cx="5054517" cy="5097085"/>
          </a:xfrm>
          <a:prstGeom prst="rect">
            <a:avLst/>
          </a:prstGeom>
          <a:noFill/>
          <a:ln w="6350" cap="sq" cmpd="sng" algn="ctr">
            <a:solidFill>
              <a:schemeClr val="tx1">
                <a:lumMod val="75000"/>
                <a:lumOff val="25000"/>
              </a:schemeClr>
            </a:solidFill>
            <a:prstDash val="solid"/>
            <a:miter lim="800000"/>
          </a:ln>
          <a:effectLst/>
        </p:spPr>
        <p:txBody>
          <a:bodyPr/>
          <a:lstStyle/>
          <a:p>
            <a:endParaRPr lang="en-CA"/>
          </a:p>
        </p:txBody>
      </p:sp>
      <p:pic>
        <p:nvPicPr>
          <p:cNvPr id="4" name="Picture 3" descr="A blue bird and a white cylinder&#10;&#10;Description automatically generated">
            <a:extLst>
              <a:ext uri="{FF2B5EF4-FFF2-40B4-BE49-F238E27FC236}">
                <a16:creationId xmlns:a16="http://schemas.microsoft.com/office/drawing/2014/main" id="{A747FDAA-AAA1-9C42-2DAD-65BD15A64A39}"/>
              </a:ext>
            </a:extLst>
          </p:cNvPr>
          <p:cNvPicPr>
            <a:picLocks noChangeAspect="1"/>
          </p:cNvPicPr>
          <p:nvPr/>
        </p:nvPicPr>
        <p:blipFill rotWithShape="1">
          <a:blip r:embed="rId2"/>
          <a:srcRect r="5722" b="1"/>
          <a:stretch/>
        </p:blipFill>
        <p:spPr>
          <a:xfrm>
            <a:off x="1204017" y="1826461"/>
            <a:ext cx="4414438" cy="3217887"/>
          </a:xfrm>
          <a:prstGeom prst="rect">
            <a:avLst/>
          </a:prstGeom>
        </p:spPr>
      </p:pic>
      <p:sp>
        <p:nvSpPr>
          <p:cNvPr id="3" name="Content Placeholder 2">
            <a:extLst>
              <a:ext uri="{FF2B5EF4-FFF2-40B4-BE49-F238E27FC236}">
                <a16:creationId xmlns:a16="http://schemas.microsoft.com/office/drawing/2014/main" id="{919FE492-3323-926C-3507-DD0A228A2B0A}"/>
              </a:ext>
            </a:extLst>
          </p:cNvPr>
          <p:cNvSpPr>
            <a:spLocks noGrp="1"/>
          </p:cNvSpPr>
          <p:nvPr>
            <p:ph idx="1"/>
          </p:nvPr>
        </p:nvSpPr>
        <p:spPr>
          <a:xfrm>
            <a:off x="6579450" y="2167525"/>
            <a:ext cx="4957554" cy="3835498"/>
          </a:xfrm>
        </p:spPr>
        <p:txBody>
          <a:bodyPr vert="horz" lIns="91440" tIns="45720" rIns="91440" bIns="45720" rtlCol="0" anchor="t">
            <a:normAutofit/>
          </a:bodyPr>
          <a:lstStyle/>
          <a:p>
            <a:pPr marL="0" indent="0">
              <a:buNone/>
            </a:pPr>
            <a:r>
              <a:rPr lang="en-US" b="1" dirty="0">
                <a:latin typeface="Times New Roman"/>
                <a:cs typeface="Times New Roman"/>
              </a:rPr>
              <a:t>Dataset Name: </a:t>
            </a:r>
            <a:r>
              <a:rPr lang="en-US" dirty="0">
                <a:latin typeface="Times New Roman"/>
                <a:cs typeface="Times New Roman"/>
              </a:rPr>
              <a:t>Disaster Tweets Content: Tweets with text, keyword, location, and target label indicating real disaster relevance. </a:t>
            </a:r>
            <a:endParaRPr lang="en-US"/>
          </a:p>
          <a:p>
            <a:pPr marL="0" indent="0">
              <a:buClr>
                <a:srgbClr val="262626"/>
              </a:buClr>
              <a:buNone/>
            </a:pPr>
            <a:endParaRPr lang="en-US" dirty="0">
              <a:latin typeface="Times New Roman"/>
              <a:cs typeface="Times New Roman"/>
            </a:endParaRPr>
          </a:p>
          <a:p>
            <a:pPr marL="0" indent="0">
              <a:buNone/>
            </a:pPr>
            <a:r>
              <a:rPr lang="en-US" b="1" dirty="0">
                <a:latin typeface="Times New Roman"/>
                <a:cs typeface="Times New Roman"/>
              </a:rPr>
              <a:t>Purpose:</a:t>
            </a:r>
            <a:r>
              <a:rPr lang="en-US" dirty="0">
                <a:latin typeface="Times New Roman"/>
                <a:cs typeface="Times New Roman"/>
              </a:rPr>
              <a:t> Train ML models to classify tweets for disaster detection, aiding crisis management and emergency response.</a:t>
            </a:r>
          </a:p>
        </p:txBody>
      </p:sp>
    </p:spTree>
    <p:extLst>
      <p:ext uri="{BB962C8B-B14F-4D97-AF65-F5344CB8AC3E}">
        <p14:creationId xmlns:p14="http://schemas.microsoft.com/office/powerpoint/2010/main" val="1327351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06249-B5F8-A2C6-2113-3667F2532E9E}"/>
              </a:ext>
            </a:extLst>
          </p:cNvPr>
          <p:cNvSpPr>
            <a:spLocks noGrp="1"/>
          </p:cNvSpPr>
          <p:nvPr>
            <p:ph type="title"/>
          </p:nvPr>
        </p:nvSpPr>
        <p:spPr>
          <a:xfrm>
            <a:off x="6579450" y="727627"/>
            <a:ext cx="4957553" cy="1645920"/>
          </a:xfrm>
        </p:spPr>
        <p:txBody>
          <a:bodyPr vert="horz" lIns="91440" tIns="45720" rIns="91440" bIns="45720" rtlCol="0" anchor="ctr">
            <a:normAutofit/>
          </a:bodyPr>
          <a:lstStyle/>
          <a:p>
            <a:r>
              <a:rPr lang="en-US" sz="4400"/>
              <a:t>Data Exploration &amp; Preprocessing</a:t>
            </a:r>
          </a:p>
        </p:txBody>
      </p:sp>
      <p:sp>
        <p:nvSpPr>
          <p:cNvPr id="10" name="Rectangle 9">
            <a:extLst>
              <a:ext uri="{FF2B5EF4-FFF2-40B4-BE49-F238E27FC236}">
                <a16:creationId xmlns:a16="http://schemas.microsoft.com/office/drawing/2014/main" id="{CD000060-D06D-4A48-BD8E-978966CCA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654" y="727628"/>
            <a:ext cx="5367164" cy="5415552"/>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txBody>
          <a:bodyPr/>
          <a:lstStyle/>
          <a:p>
            <a:endParaRPr lang="en-CA"/>
          </a:p>
        </p:txBody>
      </p:sp>
      <p:sp>
        <p:nvSpPr>
          <p:cNvPr id="14" name="Rectangle 13">
            <a:extLst>
              <a:ext uri="{FF2B5EF4-FFF2-40B4-BE49-F238E27FC236}">
                <a16:creationId xmlns:a16="http://schemas.microsoft.com/office/drawing/2014/main" id="{DE4E5113-B3D0-40F8-9F39-B2C2BF92A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3978" y="886862"/>
            <a:ext cx="5054517" cy="5097085"/>
          </a:xfrm>
          <a:prstGeom prst="rect">
            <a:avLst/>
          </a:prstGeom>
          <a:noFill/>
          <a:ln w="6350" cap="sq" cmpd="sng" algn="ctr">
            <a:solidFill>
              <a:schemeClr val="tx1">
                <a:lumMod val="75000"/>
                <a:lumOff val="25000"/>
              </a:schemeClr>
            </a:solidFill>
            <a:prstDash val="solid"/>
            <a:miter lim="800000"/>
          </a:ln>
          <a:effectLst/>
        </p:spPr>
        <p:txBody>
          <a:bodyPr/>
          <a:lstStyle/>
          <a:p>
            <a:endParaRPr lang="en-CA"/>
          </a:p>
        </p:txBody>
      </p:sp>
      <p:pic>
        <p:nvPicPr>
          <p:cNvPr id="4" name="Content Placeholder 3" descr="A screenshot of a computer">
            <a:extLst>
              <a:ext uri="{FF2B5EF4-FFF2-40B4-BE49-F238E27FC236}">
                <a16:creationId xmlns:a16="http://schemas.microsoft.com/office/drawing/2014/main" id="{6BC92DE4-EBDC-7E00-C1A1-C414238A8028}"/>
              </a:ext>
            </a:extLst>
          </p:cNvPr>
          <p:cNvPicPr>
            <a:picLocks noGrp="1" noChangeAspect="1"/>
          </p:cNvPicPr>
          <p:nvPr>
            <p:ph idx="1"/>
          </p:nvPr>
        </p:nvPicPr>
        <p:blipFill>
          <a:blip r:embed="rId2"/>
          <a:stretch>
            <a:fillRect/>
          </a:stretch>
        </p:blipFill>
        <p:spPr>
          <a:xfrm>
            <a:off x="1204017" y="1872551"/>
            <a:ext cx="4414438" cy="3125707"/>
          </a:xfrm>
          <a:prstGeom prst="rect">
            <a:avLst/>
          </a:prstGeom>
        </p:spPr>
      </p:pic>
      <p:sp>
        <p:nvSpPr>
          <p:cNvPr id="7" name="Title 1">
            <a:extLst>
              <a:ext uri="{FF2B5EF4-FFF2-40B4-BE49-F238E27FC236}">
                <a16:creationId xmlns:a16="http://schemas.microsoft.com/office/drawing/2014/main" id="{50B9661F-A963-AC09-2923-21592C8D4C19}"/>
              </a:ext>
            </a:extLst>
          </p:cNvPr>
          <p:cNvSpPr txBox="1">
            <a:spLocks/>
          </p:cNvSpPr>
          <p:nvPr/>
        </p:nvSpPr>
        <p:spPr>
          <a:xfrm>
            <a:off x="6579450" y="2538919"/>
            <a:ext cx="4957554" cy="3496120"/>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defTabSz="914400">
              <a:lnSpc>
                <a:spcPct val="90000"/>
              </a:lnSpc>
              <a:spcBef>
                <a:spcPct val="20000"/>
              </a:spcBef>
              <a:spcAft>
                <a:spcPts val="600"/>
              </a:spcAft>
              <a:buClr>
                <a:schemeClr val="tx1">
                  <a:lumMod val="85000"/>
                  <a:lumOff val="15000"/>
                </a:schemeClr>
              </a:buClr>
              <a:buSzPct val="145000"/>
            </a:pPr>
            <a:r>
              <a:rPr lang="en-US" sz="2800">
                <a:ln>
                  <a:solidFill>
                    <a:prstClr val="black">
                      <a:lumMod val="75000"/>
                      <a:lumOff val="25000"/>
                      <a:alpha val="10000"/>
                    </a:prstClr>
                  </a:solidFill>
                </a:ln>
                <a:latin typeface="+mn-lt"/>
                <a:ea typeface="+mn-ea"/>
                <a:cs typeface="+mn-cs"/>
              </a:rPr>
              <a:t>Summary:</a:t>
            </a:r>
            <a:endParaRPr lang="en-US" sz="2800">
              <a:latin typeface="+mn-lt"/>
              <a:ea typeface="+mn-ea"/>
              <a:cs typeface="+mn-cs"/>
            </a:endParaRPr>
          </a:p>
          <a:p>
            <a:pPr indent="-182880" algn="l" defTabSz="914400">
              <a:lnSpc>
                <a:spcPct val="90000"/>
              </a:lnSpc>
              <a:spcBef>
                <a:spcPct val="20000"/>
              </a:spcBef>
              <a:spcAft>
                <a:spcPts val="600"/>
              </a:spcAft>
              <a:buClr>
                <a:schemeClr val="tx1">
                  <a:lumMod val="85000"/>
                  <a:lumOff val="15000"/>
                </a:schemeClr>
              </a:buClr>
              <a:buSzPct val="145000"/>
              <a:buFont typeface="Garamond" pitchFamily="18" charset="0"/>
              <a:buChar char="◦"/>
            </a:pPr>
            <a:endParaRPr lang="en-US" sz="2800">
              <a:ln>
                <a:solidFill>
                  <a:prstClr val="black">
                    <a:lumMod val="75000"/>
                    <a:lumOff val="25000"/>
                    <a:alpha val="10000"/>
                  </a:prstClr>
                </a:solidFill>
              </a:ln>
              <a:latin typeface="+mn-lt"/>
              <a:ea typeface="+mn-ea"/>
              <a:cs typeface="+mn-cs"/>
            </a:endParaRPr>
          </a:p>
          <a:p>
            <a:pPr marL="571500" indent="-182880" algn="l" defTabSz="914400">
              <a:lnSpc>
                <a:spcPct val="90000"/>
              </a:lnSpc>
              <a:spcBef>
                <a:spcPct val="20000"/>
              </a:spcBef>
              <a:spcAft>
                <a:spcPts val="600"/>
              </a:spcAft>
              <a:buClr>
                <a:schemeClr val="tx1">
                  <a:lumMod val="85000"/>
                  <a:lumOff val="15000"/>
                </a:schemeClr>
              </a:buClr>
              <a:buSzPct val="145000"/>
              <a:buFont typeface="Garamond" pitchFamily="18" charset="0"/>
              <a:buChar char="◦"/>
            </a:pPr>
            <a:r>
              <a:rPr lang="en-US" sz="2800" dirty="0">
                <a:ln>
                  <a:solidFill>
                    <a:prstClr val="black">
                      <a:lumMod val="75000"/>
                      <a:lumOff val="25000"/>
                      <a:alpha val="10000"/>
                    </a:prstClr>
                  </a:solidFill>
                </a:ln>
                <a:latin typeface="+mn-lt"/>
                <a:ea typeface="+mn-ea"/>
                <a:cs typeface="+mn-cs"/>
              </a:rPr>
              <a:t>Consist of 7613 rows</a:t>
            </a:r>
          </a:p>
          <a:p>
            <a:pPr marL="571500" indent="-182880" algn="l" defTabSz="914400">
              <a:lnSpc>
                <a:spcPct val="90000"/>
              </a:lnSpc>
              <a:spcBef>
                <a:spcPct val="20000"/>
              </a:spcBef>
              <a:spcAft>
                <a:spcPts val="600"/>
              </a:spcAft>
              <a:buClr>
                <a:schemeClr val="tx1">
                  <a:lumMod val="85000"/>
                  <a:lumOff val="15000"/>
                </a:schemeClr>
              </a:buClr>
              <a:buSzPct val="145000"/>
              <a:buFont typeface="Garamond" pitchFamily="18" charset="0"/>
              <a:buChar char="◦"/>
            </a:pPr>
            <a:r>
              <a:rPr lang="en-US" sz="2800" dirty="0">
                <a:ln>
                  <a:solidFill>
                    <a:prstClr val="black">
                      <a:lumMod val="75000"/>
                      <a:lumOff val="25000"/>
                      <a:alpha val="10000"/>
                    </a:prstClr>
                  </a:solidFill>
                </a:ln>
                <a:latin typeface="+mn-lt"/>
                <a:ea typeface="+mn-ea"/>
                <a:cs typeface="+mn-cs"/>
              </a:rPr>
              <a:t>Has 5 column </a:t>
            </a:r>
          </a:p>
          <a:p>
            <a:pPr marL="571500" indent="-182880" algn="l" defTabSz="914400">
              <a:lnSpc>
                <a:spcPct val="90000"/>
              </a:lnSpc>
              <a:spcBef>
                <a:spcPct val="20000"/>
              </a:spcBef>
              <a:spcAft>
                <a:spcPts val="600"/>
              </a:spcAft>
              <a:buClr>
                <a:schemeClr val="tx1">
                  <a:lumMod val="85000"/>
                  <a:lumOff val="15000"/>
                </a:schemeClr>
              </a:buClr>
              <a:buSzPct val="145000"/>
              <a:buFont typeface="Garamond" pitchFamily="18" charset="0"/>
              <a:buChar char="◦"/>
            </a:pPr>
            <a:r>
              <a:rPr lang="en-US" sz="2800" dirty="0">
                <a:ln>
                  <a:solidFill>
                    <a:prstClr val="black">
                      <a:lumMod val="75000"/>
                      <a:lumOff val="25000"/>
                      <a:alpha val="10000"/>
                    </a:prstClr>
                  </a:solidFill>
                </a:ln>
                <a:latin typeface="+mn-lt"/>
                <a:ea typeface="+mn-ea"/>
                <a:cs typeface="+mn-cs"/>
              </a:rPr>
              <a:t>Keyword and location is not relevant</a:t>
            </a:r>
          </a:p>
          <a:p>
            <a:pPr marL="571500" indent="-182880" algn="l" defTabSz="914400">
              <a:lnSpc>
                <a:spcPct val="90000"/>
              </a:lnSpc>
              <a:spcBef>
                <a:spcPct val="20000"/>
              </a:spcBef>
              <a:spcAft>
                <a:spcPts val="600"/>
              </a:spcAft>
              <a:buClr>
                <a:schemeClr val="tx1">
                  <a:lumMod val="85000"/>
                  <a:lumOff val="15000"/>
                </a:schemeClr>
              </a:buClr>
              <a:buSzPct val="145000"/>
              <a:buFont typeface="Garamond" pitchFamily="18" charset="0"/>
              <a:buChar char="◦"/>
            </a:pPr>
            <a:endParaRPr lang="en-US" sz="2800">
              <a:ln>
                <a:solidFill>
                  <a:prstClr val="black">
                    <a:lumMod val="75000"/>
                    <a:lumOff val="25000"/>
                    <a:alpha val="10000"/>
                  </a:prstClr>
                </a:solidFill>
              </a:ln>
              <a:latin typeface="+mn-lt"/>
              <a:ea typeface="+mn-ea"/>
              <a:cs typeface="+mn-cs"/>
            </a:endParaRPr>
          </a:p>
          <a:p>
            <a:pPr indent="-182880" algn="l" defTabSz="914400">
              <a:lnSpc>
                <a:spcPct val="90000"/>
              </a:lnSpc>
              <a:spcBef>
                <a:spcPct val="20000"/>
              </a:spcBef>
              <a:spcAft>
                <a:spcPts val="600"/>
              </a:spcAft>
              <a:buClr>
                <a:schemeClr val="tx1">
                  <a:lumMod val="85000"/>
                  <a:lumOff val="15000"/>
                </a:schemeClr>
              </a:buClr>
              <a:buSzPct val="145000"/>
              <a:buFont typeface="Garamond" pitchFamily="18" charset="0"/>
              <a:buChar char="◦"/>
            </a:pPr>
            <a:endParaRPr lang="en-US" sz="2800">
              <a:ln>
                <a:solidFill>
                  <a:prstClr val="black">
                    <a:lumMod val="75000"/>
                    <a:lumOff val="25000"/>
                    <a:alpha val="10000"/>
                  </a:prstClr>
                </a:solidFill>
              </a:ln>
              <a:latin typeface="+mn-lt"/>
              <a:ea typeface="+mn-ea"/>
              <a:cs typeface="+mn-cs"/>
            </a:endParaRPr>
          </a:p>
        </p:txBody>
      </p:sp>
    </p:spTree>
    <p:extLst>
      <p:ext uri="{BB962C8B-B14F-4D97-AF65-F5344CB8AC3E}">
        <p14:creationId xmlns:p14="http://schemas.microsoft.com/office/powerpoint/2010/main" val="2837535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28F86-3AF9-DE99-5FB0-1ED574079B77}"/>
              </a:ext>
            </a:extLst>
          </p:cNvPr>
          <p:cNvSpPr>
            <a:spLocks noGrp="1"/>
          </p:cNvSpPr>
          <p:nvPr>
            <p:ph type="title"/>
          </p:nvPr>
        </p:nvSpPr>
        <p:spPr/>
        <p:txBody>
          <a:bodyPr/>
          <a:lstStyle/>
          <a:p>
            <a:r>
              <a:rPr lang="en-US"/>
              <a:t>Data Exploration &amp; Preprocessing</a:t>
            </a:r>
          </a:p>
          <a:p>
            <a:endParaRPr lang="en-US"/>
          </a:p>
        </p:txBody>
      </p:sp>
      <p:pic>
        <p:nvPicPr>
          <p:cNvPr id="4" name="Content Placeholder 3" descr="A red and blue graph&#10;&#10;Description automatically generated">
            <a:extLst>
              <a:ext uri="{FF2B5EF4-FFF2-40B4-BE49-F238E27FC236}">
                <a16:creationId xmlns:a16="http://schemas.microsoft.com/office/drawing/2014/main" id="{9863640C-C117-0000-C3EF-84701A9E6362}"/>
              </a:ext>
            </a:extLst>
          </p:cNvPr>
          <p:cNvPicPr>
            <a:picLocks noGrp="1" noChangeAspect="1"/>
          </p:cNvPicPr>
          <p:nvPr>
            <p:ph idx="1"/>
          </p:nvPr>
        </p:nvPicPr>
        <p:blipFill>
          <a:blip r:embed="rId2"/>
          <a:stretch>
            <a:fillRect/>
          </a:stretch>
        </p:blipFill>
        <p:spPr>
          <a:xfrm>
            <a:off x="2308094" y="1933575"/>
            <a:ext cx="8371149" cy="3981450"/>
          </a:xfrm>
        </p:spPr>
      </p:pic>
    </p:spTree>
    <p:extLst>
      <p:ext uri="{BB962C8B-B14F-4D97-AF65-F5344CB8AC3E}">
        <p14:creationId xmlns:p14="http://schemas.microsoft.com/office/powerpoint/2010/main" val="3098367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28F86-3AF9-DE99-5FB0-1ED574079B77}"/>
              </a:ext>
            </a:extLst>
          </p:cNvPr>
          <p:cNvSpPr>
            <a:spLocks noGrp="1"/>
          </p:cNvSpPr>
          <p:nvPr>
            <p:ph type="title"/>
          </p:nvPr>
        </p:nvSpPr>
        <p:spPr/>
        <p:txBody>
          <a:bodyPr/>
          <a:lstStyle/>
          <a:p>
            <a:r>
              <a:rPr lang="en-US"/>
              <a:t>Data Exploration &amp; Preprocessing</a:t>
            </a:r>
          </a:p>
          <a:p>
            <a:endParaRPr lang="en-US"/>
          </a:p>
        </p:txBody>
      </p:sp>
      <p:pic>
        <p:nvPicPr>
          <p:cNvPr id="6" name="Content Placeholder 5">
            <a:extLst>
              <a:ext uri="{FF2B5EF4-FFF2-40B4-BE49-F238E27FC236}">
                <a16:creationId xmlns:a16="http://schemas.microsoft.com/office/drawing/2014/main" id="{AE319DCD-2E9F-1039-28A5-612147108388}"/>
              </a:ext>
            </a:extLst>
          </p:cNvPr>
          <p:cNvPicPr>
            <a:picLocks noGrp="1" noChangeAspect="1"/>
          </p:cNvPicPr>
          <p:nvPr>
            <p:ph idx="1"/>
          </p:nvPr>
        </p:nvPicPr>
        <p:blipFill>
          <a:blip r:embed="rId2"/>
          <a:stretch>
            <a:fillRect/>
          </a:stretch>
        </p:blipFill>
        <p:spPr>
          <a:xfrm>
            <a:off x="1314422" y="2037079"/>
            <a:ext cx="10358489" cy="3896361"/>
          </a:xfrm>
        </p:spPr>
      </p:pic>
    </p:spTree>
    <p:extLst>
      <p:ext uri="{BB962C8B-B14F-4D97-AF65-F5344CB8AC3E}">
        <p14:creationId xmlns:p14="http://schemas.microsoft.com/office/powerpoint/2010/main" val="612056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28F86-3AF9-DE99-5FB0-1ED574079B77}"/>
              </a:ext>
            </a:extLst>
          </p:cNvPr>
          <p:cNvSpPr>
            <a:spLocks noGrp="1"/>
          </p:cNvSpPr>
          <p:nvPr>
            <p:ph type="title"/>
          </p:nvPr>
        </p:nvSpPr>
        <p:spPr/>
        <p:txBody>
          <a:bodyPr/>
          <a:lstStyle/>
          <a:p>
            <a:r>
              <a:rPr lang="en-US"/>
              <a:t>Data Exploration &amp; Preprocessing</a:t>
            </a:r>
          </a:p>
          <a:p>
            <a:endParaRPr lang="en-US"/>
          </a:p>
        </p:txBody>
      </p:sp>
      <p:pic>
        <p:nvPicPr>
          <p:cNvPr id="5" name="Content Placeholder 4">
            <a:extLst>
              <a:ext uri="{FF2B5EF4-FFF2-40B4-BE49-F238E27FC236}">
                <a16:creationId xmlns:a16="http://schemas.microsoft.com/office/drawing/2014/main" id="{AF799CED-5FAB-3065-DA72-3A6AE4A3CB58}"/>
              </a:ext>
              <a:ext uri="{C183D7F6-B498-43B3-948B-1728B52AA6E4}">
                <adec:decorative xmlns:adec="http://schemas.microsoft.com/office/drawing/2017/decorative" val="1"/>
              </a:ext>
            </a:extLst>
          </p:cNvPr>
          <p:cNvPicPr>
            <a:picLocks noGrp="1" noChangeAspect="1"/>
          </p:cNvPicPr>
          <p:nvPr>
            <p:ph idx="1"/>
          </p:nvPr>
        </p:nvPicPr>
        <p:blipFill>
          <a:blip r:embed="rId2"/>
          <a:stretch>
            <a:fillRect/>
          </a:stretch>
        </p:blipFill>
        <p:spPr>
          <a:xfrm>
            <a:off x="2228182" y="1559559"/>
            <a:ext cx="8327769" cy="4841241"/>
          </a:xfrm>
        </p:spPr>
      </p:pic>
    </p:spTree>
    <p:extLst>
      <p:ext uri="{BB962C8B-B14F-4D97-AF65-F5344CB8AC3E}">
        <p14:creationId xmlns:p14="http://schemas.microsoft.com/office/powerpoint/2010/main" val="1911888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28F86-3AF9-DE99-5FB0-1ED574079B77}"/>
              </a:ext>
            </a:extLst>
          </p:cNvPr>
          <p:cNvSpPr>
            <a:spLocks noGrp="1"/>
          </p:cNvSpPr>
          <p:nvPr>
            <p:ph type="title"/>
          </p:nvPr>
        </p:nvSpPr>
        <p:spPr/>
        <p:txBody>
          <a:bodyPr/>
          <a:lstStyle/>
          <a:p>
            <a:r>
              <a:rPr lang="en-US"/>
              <a:t>Data Exploration &amp; Preprocessing</a:t>
            </a:r>
          </a:p>
          <a:p>
            <a:endParaRPr lang="en-US"/>
          </a:p>
        </p:txBody>
      </p:sp>
      <p:pic>
        <p:nvPicPr>
          <p:cNvPr id="6" name="Content Placeholder 5" descr="A graph of a number of locations&#10;&#10;Description automatically generated">
            <a:extLst>
              <a:ext uri="{FF2B5EF4-FFF2-40B4-BE49-F238E27FC236}">
                <a16:creationId xmlns:a16="http://schemas.microsoft.com/office/drawing/2014/main" id="{96FC3607-42AA-56CD-D187-CEB6E551107E}"/>
              </a:ext>
            </a:extLst>
          </p:cNvPr>
          <p:cNvPicPr>
            <a:picLocks noGrp="1" noChangeAspect="1"/>
          </p:cNvPicPr>
          <p:nvPr>
            <p:ph idx="1"/>
          </p:nvPr>
        </p:nvPicPr>
        <p:blipFill>
          <a:blip r:embed="rId2"/>
          <a:stretch>
            <a:fillRect/>
          </a:stretch>
        </p:blipFill>
        <p:spPr>
          <a:xfrm>
            <a:off x="2589386" y="1718093"/>
            <a:ext cx="7822938" cy="4691333"/>
          </a:xfrm>
        </p:spPr>
      </p:pic>
    </p:spTree>
    <p:extLst>
      <p:ext uri="{BB962C8B-B14F-4D97-AF65-F5344CB8AC3E}">
        <p14:creationId xmlns:p14="http://schemas.microsoft.com/office/powerpoint/2010/main" val="1391226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2C796-E232-3016-FA24-94B436B5573C}"/>
              </a:ext>
            </a:extLst>
          </p:cNvPr>
          <p:cNvSpPr>
            <a:spLocks noGrp="1"/>
          </p:cNvSpPr>
          <p:nvPr>
            <p:ph type="title"/>
          </p:nvPr>
        </p:nvSpPr>
        <p:spPr/>
        <p:txBody>
          <a:bodyPr/>
          <a:lstStyle/>
          <a:p>
            <a:r>
              <a:rPr lang="en-US"/>
              <a:t>Data Exploration &amp; Preprocessing</a:t>
            </a:r>
          </a:p>
        </p:txBody>
      </p:sp>
      <p:sp>
        <p:nvSpPr>
          <p:cNvPr id="5" name="Text Placeholder 4">
            <a:extLst>
              <a:ext uri="{FF2B5EF4-FFF2-40B4-BE49-F238E27FC236}">
                <a16:creationId xmlns:a16="http://schemas.microsoft.com/office/drawing/2014/main" id="{4CF97860-744A-A5A7-376F-4605D588D8CA}"/>
              </a:ext>
            </a:extLst>
          </p:cNvPr>
          <p:cNvSpPr>
            <a:spLocks noGrp="1"/>
          </p:cNvSpPr>
          <p:nvPr>
            <p:ph type="body" idx="1"/>
          </p:nvPr>
        </p:nvSpPr>
        <p:spPr>
          <a:xfrm>
            <a:off x="1069848" y="3579284"/>
            <a:ext cx="1573530" cy="744855"/>
          </a:xfrm>
        </p:spPr>
        <p:txBody>
          <a:bodyPr/>
          <a:lstStyle/>
          <a:p>
            <a:r>
              <a:rPr lang="en-US" dirty="0"/>
              <a:t>Split Ratio</a:t>
            </a:r>
          </a:p>
        </p:txBody>
      </p:sp>
      <p:sp>
        <p:nvSpPr>
          <p:cNvPr id="4" name="Content Placeholder 3">
            <a:extLst>
              <a:ext uri="{FF2B5EF4-FFF2-40B4-BE49-F238E27FC236}">
                <a16:creationId xmlns:a16="http://schemas.microsoft.com/office/drawing/2014/main" id="{D68D8281-860F-3B54-2681-5A15191DF10A}"/>
              </a:ext>
            </a:extLst>
          </p:cNvPr>
          <p:cNvSpPr>
            <a:spLocks noGrp="1"/>
          </p:cNvSpPr>
          <p:nvPr>
            <p:ph sz="half" idx="2"/>
          </p:nvPr>
        </p:nvSpPr>
        <p:spPr>
          <a:xfrm>
            <a:off x="1088898" y="4317998"/>
            <a:ext cx="2221230" cy="1123950"/>
          </a:xfrm>
        </p:spPr>
        <p:txBody>
          <a:bodyPr vert="horz" lIns="91440" tIns="45720" rIns="91440" bIns="45720" rtlCol="0" anchor="t">
            <a:normAutofit lnSpcReduction="10000"/>
          </a:bodyPr>
          <a:lstStyle/>
          <a:p>
            <a:pPr>
              <a:buClr>
                <a:srgbClr val="262626"/>
              </a:buClr>
            </a:pPr>
            <a:r>
              <a:rPr lang="en-US" dirty="0"/>
              <a:t>Traning:80%</a:t>
            </a:r>
          </a:p>
          <a:p>
            <a:pPr>
              <a:buClr>
                <a:srgbClr val="262626"/>
              </a:buClr>
            </a:pPr>
            <a:r>
              <a:rPr lang="en-US" dirty="0"/>
              <a:t>Validation:20%</a:t>
            </a:r>
          </a:p>
          <a:p>
            <a:pPr>
              <a:buClr>
                <a:srgbClr val="262626"/>
              </a:buClr>
            </a:pPr>
            <a:r>
              <a:rPr lang="en-US" dirty="0"/>
              <a:t>Testing:20%</a:t>
            </a:r>
          </a:p>
        </p:txBody>
      </p:sp>
      <p:sp>
        <p:nvSpPr>
          <p:cNvPr id="20" name="Text Placeholder 4">
            <a:extLst>
              <a:ext uri="{FF2B5EF4-FFF2-40B4-BE49-F238E27FC236}">
                <a16:creationId xmlns:a16="http://schemas.microsoft.com/office/drawing/2014/main" id="{91C9C278-D0FB-887A-A900-DF7F8439073D}"/>
              </a:ext>
            </a:extLst>
          </p:cNvPr>
          <p:cNvSpPr txBox="1">
            <a:spLocks/>
          </p:cNvSpPr>
          <p:nvPr/>
        </p:nvSpPr>
        <p:spPr>
          <a:xfrm>
            <a:off x="3498723" y="3531659"/>
            <a:ext cx="1973580" cy="754380"/>
          </a:xfrm>
          <a:prstGeom prst="rect">
            <a:avLst/>
          </a:prstGeom>
        </p:spPr>
        <p:txBody>
          <a:bodyPr vert="horz" lIns="91440" tIns="45720" rIns="91440" bIns="45720" rtlCol="0" anchor="ctr">
            <a:normAutofit/>
          </a:bodyPr>
          <a:lstStyle>
            <a:lvl1pPr marL="0" indent="0" algn="ctr" defTabSz="914400" rtl="0" eaLnBrk="1" latinLnBrk="0" hangingPunct="1">
              <a:lnSpc>
                <a:spcPct val="100000"/>
              </a:lnSpc>
              <a:spcBef>
                <a:spcPts val="0"/>
              </a:spcBef>
              <a:spcAft>
                <a:spcPts val="0"/>
              </a:spcAft>
              <a:buClr>
                <a:schemeClr val="tx1">
                  <a:lumMod val="85000"/>
                  <a:lumOff val="15000"/>
                </a:schemeClr>
              </a:buClr>
              <a:buFont typeface="Garamond" pitchFamily="18" charset="0"/>
              <a:buNone/>
              <a:defRPr sz="1900" b="0" kern="1200">
                <a:solidFill>
                  <a:schemeClr val="tx2"/>
                </a:solidFill>
                <a:latin typeface="+mn-lt"/>
                <a:ea typeface="+mn-ea"/>
                <a:cs typeface="+mn-cs"/>
              </a:defRPr>
            </a:lvl1pPr>
            <a:lvl2pPr marL="457200" indent="0" algn="l" defTabSz="914400" rtl="0" eaLnBrk="1" latinLnBrk="0" hangingPunct="1">
              <a:lnSpc>
                <a:spcPct val="100000"/>
              </a:lnSpc>
              <a:spcBef>
                <a:spcPts val="500"/>
              </a:spcBef>
              <a:buClr>
                <a:schemeClr val="tx1">
                  <a:lumMod val="85000"/>
                  <a:lumOff val="15000"/>
                </a:schemeClr>
              </a:buClr>
              <a:buFont typeface="Garamond" pitchFamily="18" charset="0"/>
              <a:buNone/>
              <a:defRPr sz="1900" b="1" kern="1200">
                <a:solidFill>
                  <a:schemeClr val="tx1"/>
                </a:solidFill>
                <a:latin typeface="+mn-lt"/>
                <a:ea typeface="+mn-ea"/>
                <a:cs typeface="+mn-cs"/>
              </a:defRPr>
            </a:lvl2pPr>
            <a:lvl3pPr marL="914400" indent="0" algn="l" defTabSz="914400" rtl="0" eaLnBrk="1" latinLnBrk="0" hangingPunct="1">
              <a:lnSpc>
                <a:spcPct val="100000"/>
              </a:lnSpc>
              <a:spcBef>
                <a:spcPts val="500"/>
              </a:spcBef>
              <a:buClr>
                <a:schemeClr val="tx1">
                  <a:lumMod val="85000"/>
                  <a:lumOff val="15000"/>
                </a:schemeClr>
              </a:buClr>
              <a:buFont typeface="Garamond" pitchFamily="18" charset="0"/>
              <a:buNone/>
              <a:defRPr sz="1800" b="1" kern="1200">
                <a:solidFill>
                  <a:schemeClr val="tx1"/>
                </a:solidFill>
                <a:latin typeface="+mn-lt"/>
                <a:ea typeface="+mn-ea"/>
                <a:cs typeface="+mn-cs"/>
              </a:defRPr>
            </a:lvl3pPr>
            <a:lvl4pPr marL="1371600" indent="0" algn="l" defTabSz="914400" rtl="0" eaLnBrk="1" latinLnBrk="0" hangingPunct="1">
              <a:lnSpc>
                <a:spcPct val="100000"/>
              </a:lnSpc>
              <a:spcBef>
                <a:spcPts val="500"/>
              </a:spcBef>
              <a:buClr>
                <a:schemeClr val="tx1">
                  <a:lumMod val="85000"/>
                  <a:lumOff val="15000"/>
                </a:schemeClr>
              </a:buClr>
              <a:buFont typeface="Garamond" pitchFamily="18" charset="0"/>
              <a:buNone/>
              <a:defRPr sz="1600" b="1" kern="1200">
                <a:solidFill>
                  <a:schemeClr val="tx1"/>
                </a:solidFill>
                <a:latin typeface="+mn-lt"/>
                <a:ea typeface="+mn-ea"/>
                <a:cs typeface="+mn-cs"/>
              </a:defRPr>
            </a:lvl4pPr>
            <a:lvl5pPr marL="1828800" indent="0" algn="l" defTabSz="914400" rtl="0" eaLnBrk="1" latinLnBrk="0" hangingPunct="1">
              <a:lnSpc>
                <a:spcPct val="100000"/>
              </a:lnSpc>
              <a:spcBef>
                <a:spcPts val="500"/>
              </a:spcBef>
              <a:buClr>
                <a:schemeClr val="tx1">
                  <a:lumMod val="85000"/>
                  <a:lumOff val="15000"/>
                </a:schemeClr>
              </a:buClr>
              <a:buFont typeface="Garamond" pitchFamily="18" charset="0"/>
              <a:buNone/>
              <a:defRPr sz="1600" b="1" kern="1200">
                <a:solidFill>
                  <a:schemeClr val="tx1"/>
                </a:solidFill>
                <a:latin typeface="+mn-lt"/>
                <a:ea typeface="+mn-ea"/>
                <a:cs typeface="+mn-cs"/>
              </a:defRPr>
            </a:lvl5pPr>
            <a:lvl6pPr marL="2286000" indent="0" algn="l" defTabSz="914400" rtl="0" eaLnBrk="1" latinLnBrk="0" hangingPunct="1">
              <a:lnSpc>
                <a:spcPct val="100000"/>
              </a:lnSpc>
              <a:spcBef>
                <a:spcPts val="500"/>
              </a:spcBef>
              <a:buClr>
                <a:schemeClr val="tx1">
                  <a:lumMod val="85000"/>
                  <a:lumOff val="15000"/>
                </a:schemeClr>
              </a:buClr>
              <a:buFont typeface="Garamond" pitchFamily="18" charset="0"/>
              <a:buNone/>
              <a:defRPr sz="1600" b="1" kern="1200">
                <a:solidFill>
                  <a:schemeClr val="tx1"/>
                </a:solidFill>
                <a:latin typeface="+mn-lt"/>
                <a:ea typeface="+mn-ea"/>
                <a:cs typeface="+mn-cs"/>
              </a:defRPr>
            </a:lvl6pPr>
            <a:lvl7pPr marL="2743200" indent="0" algn="l" defTabSz="914400" rtl="0" eaLnBrk="1" latinLnBrk="0" hangingPunct="1">
              <a:lnSpc>
                <a:spcPct val="100000"/>
              </a:lnSpc>
              <a:spcBef>
                <a:spcPts val="500"/>
              </a:spcBef>
              <a:buClr>
                <a:schemeClr val="tx1">
                  <a:lumMod val="85000"/>
                  <a:lumOff val="15000"/>
                </a:schemeClr>
              </a:buClr>
              <a:buFont typeface="Garamond" pitchFamily="18" charset="0"/>
              <a:buNone/>
              <a:defRPr sz="1600" b="1" kern="1200">
                <a:solidFill>
                  <a:schemeClr val="tx1"/>
                </a:solidFill>
                <a:latin typeface="+mn-lt"/>
                <a:ea typeface="+mn-ea"/>
                <a:cs typeface="+mn-cs"/>
              </a:defRPr>
            </a:lvl7pPr>
            <a:lvl8pPr marL="3200400" indent="0" algn="l" defTabSz="914400" rtl="0" eaLnBrk="1" latinLnBrk="0" hangingPunct="1">
              <a:lnSpc>
                <a:spcPct val="100000"/>
              </a:lnSpc>
              <a:spcBef>
                <a:spcPts val="500"/>
              </a:spcBef>
              <a:buClr>
                <a:schemeClr val="tx1">
                  <a:lumMod val="85000"/>
                  <a:lumOff val="15000"/>
                </a:schemeClr>
              </a:buClr>
              <a:buFont typeface="Garamond" pitchFamily="18" charset="0"/>
              <a:buNone/>
              <a:defRPr sz="1600" b="1" kern="1200">
                <a:solidFill>
                  <a:schemeClr val="tx1"/>
                </a:solidFill>
                <a:latin typeface="+mn-lt"/>
                <a:ea typeface="+mn-ea"/>
                <a:cs typeface="+mn-cs"/>
              </a:defRPr>
            </a:lvl8pPr>
            <a:lvl9pPr marL="3657600" indent="0" algn="l" defTabSz="914400" rtl="0" eaLnBrk="1" latinLnBrk="0" hangingPunct="1">
              <a:lnSpc>
                <a:spcPct val="100000"/>
              </a:lnSpc>
              <a:spcBef>
                <a:spcPts val="500"/>
              </a:spcBef>
              <a:buClr>
                <a:schemeClr val="tx1">
                  <a:lumMod val="85000"/>
                  <a:lumOff val="15000"/>
                </a:schemeClr>
              </a:buClr>
              <a:buFont typeface="Garamond" pitchFamily="18" charset="0"/>
              <a:buNone/>
              <a:defRPr sz="1600" b="1" kern="1200">
                <a:solidFill>
                  <a:schemeClr val="tx1"/>
                </a:solidFill>
                <a:latin typeface="+mn-lt"/>
                <a:ea typeface="+mn-ea"/>
                <a:cs typeface="+mn-cs"/>
              </a:defRPr>
            </a:lvl9pPr>
          </a:lstStyle>
          <a:p>
            <a:r>
              <a:rPr lang="en-US" dirty="0"/>
              <a:t>Training Data</a:t>
            </a:r>
          </a:p>
        </p:txBody>
      </p:sp>
      <p:sp>
        <p:nvSpPr>
          <p:cNvPr id="22" name="Content Placeholder 3">
            <a:extLst>
              <a:ext uri="{FF2B5EF4-FFF2-40B4-BE49-F238E27FC236}">
                <a16:creationId xmlns:a16="http://schemas.microsoft.com/office/drawing/2014/main" id="{0AD2EEAB-F123-6566-3F8A-9B6B26BF809C}"/>
              </a:ext>
            </a:extLst>
          </p:cNvPr>
          <p:cNvSpPr txBox="1">
            <a:spLocks/>
          </p:cNvSpPr>
          <p:nvPr/>
        </p:nvSpPr>
        <p:spPr>
          <a:xfrm>
            <a:off x="3498723" y="4279898"/>
            <a:ext cx="2221230" cy="895350"/>
          </a:xfrm>
          <a:prstGeom prst="rect">
            <a:avLst/>
          </a:prstGeom>
        </p:spPr>
        <p:txBody>
          <a:bodyPr vert="horz" lIns="91440" tIns="45720" rIns="91440" bIns="45720" rtlCol="0" anchor="t">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a:buClr>
                <a:srgbClr val="262626"/>
              </a:buClr>
            </a:pPr>
            <a:r>
              <a:rPr lang="en-US" dirty="0"/>
              <a:t>X-train:7613</a:t>
            </a:r>
          </a:p>
          <a:p>
            <a:pPr>
              <a:buClr>
                <a:srgbClr val="262626"/>
              </a:buClr>
            </a:pPr>
            <a:r>
              <a:rPr lang="en-US" dirty="0"/>
              <a:t>Y-train:7613</a:t>
            </a:r>
          </a:p>
          <a:p>
            <a:pPr>
              <a:buClr>
                <a:srgbClr val="262626"/>
              </a:buClr>
            </a:pPr>
            <a:endParaRPr lang="en-US" dirty="0"/>
          </a:p>
        </p:txBody>
      </p:sp>
      <p:sp>
        <p:nvSpPr>
          <p:cNvPr id="24" name="Text Placeholder 4">
            <a:extLst>
              <a:ext uri="{FF2B5EF4-FFF2-40B4-BE49-F238E27FC236}">
                <a16:creationId xmlns:a16="http://schemas.microsoft.com/office/drawing/2014/main" id="{AD1F1D41-D23E-8064-CB86-43701ADD0440}"/>
              </a:ext>
            </a:extLst>
          </p:cNvPr>
          <p:cNvSpPr txBox="1">
            <a:spLocks/>
          </p:cNvSpPr>
          <p:nvPr/>
        </p:nvSpPr>
        <p:spPr>
          <a:xfrm>
            <a:off x="6118098" y="3531659"/>
            <a:ext cx="2221230" cy="744855"/>
          </a:xfrm>
          <a:prstGeom prst="rect">
            <a:avLst/>
          </a:prstGeom>
        </p:spPr>
        <p:txBody>
          <a:bodyPr vert="horz" lIns="91440" tIns="45720" rIns="91440" bIns="45720" rtlCol="0" anchor="ctr">
            <a:normAutofit/>
          </a:bodyPr>
          <a:lstStyle>
            <a:lvl1pPr marL="0" indent="0" algn="ctr" defTabSz="914400" rtl="0" eaLnBrk="1" latinLnBrk="0" hangingPunct="1">
              <a:lnSpc>
                <a:spcPct val="100000"/>
              </a:lnSpc>
              <a:spcBef>
                <a:spcPts val="0"/>
              </a:spcBef>
              <a:spcAft>
                <a:spcPts val="0"/>
              </a:spcAft>
              <a:buClr>
                <a:schemeClr val="tx1">
                  <a:lumMod val="85000"/>
                  <a:lumOff val="15000"/>
                </a:schemeClr>
              </a:buClr>
              <a:buFont typeface="Garamond" pitchFamily="18" charset="0"/>
              <a:buNone/>
              <a:defRPr sz="1900" b="0" kern="1200">
                <a:solidFill>
                  <a:schemeClr val="tx2"/>
                </a:solidFill>
                <a:latin typeface="+mn-lt"/>
                <a:ea typeface="+mn-ea"/>
                <a:cs typeface="+mn-cs"/>
              </a:defRPr>
            </a:lvl1pPr>
            <a:lvl2pPr marL="457200" indent="0" algn="l" defTabSz="914400" rtl="0" eaLnBrk="1" latinLnBrk="0" hangingPunct="1">
              <a:lnSpc>
                <a:spcPct val="100000"/>
              </a:lnSpc>
              <a:spcBef>
                <a:spcPts val="500"/>
              </a:spcBef>
              <a:buClr>
                <a:schemeClr val="tx1">
                  <a:lumMod val="85000"/>
                  <a:lumOff val="15000"/>
                </a:schemeClr>
              </a:buClr>
              <a:buFont typeface="Garamond" pitchFamily="18" charset="0"/>
              <a:buNone/>
              <a:defRPr sz="1900" b="1" kern="1200">
                <a:solidFill>
                  <a:schemeClr val="tx1"/>
                </a:solidFill>
                <a:latin typeface="+mn-lt"/>
                <a:ea typeface="+mn-ea"/>
                <a:cs typeface="+mn-cs"/>
              </a:defRPr>
            </a:lvl2pPr>
            <a:lvl3pPr marL="914400" indent="0" algn="l" defTabSz="914400" rtl="0" eaLnBrk="1" latinLnBrk="0" hangingPunct="1">
              <a:lnSpc>
                <a:spcPct val="100000"/>
              </a:lnSpc>
              <a:spcBef>
                <a:spcPts val="500"/>
              </a:spcBef>
              <a:buClr>
                <a:schemeClr val="tx1">
                  <a:lumMod val="85000"/>
                  <a:lumOff val="15000"/>
                </a:schemeClr>
              </a:buClr>
              <a:buFont typeface="Garamond" pitchFamily="18" charset="0"/>
              <a:buNone/>
              <a:defRPr sz="1800" b="1" kern="1200">
                <a:solidFill>
                  <a:schemeClr val="tx1"/>
                </a:solidFill>
                <a:latin typeface="+mn-lt"/>
                <a:ea typeface="+mn-ea"/>
                <a:cs typeface="+mn-cs"/>
              </a:defRPr>
            </a:lvl3pPr>
            <a:lvl4pPr marL="1371600" indent="0" algn="l" defTabSz="914400" rtl="0" eaLnBrk="1" latinLnBrk="0" hangingPunct="1">
              <a:lnSpc>
                <a:spcPct val="100000"/>
              </a:lnSpc>
              <a:spcBef>
                <a:spcPts val="500"/>
              </a:spcBef>
              <a:buClr>
                <a:schemeClr val="tx1">
                  <a:lumMod val="85000"/>
                  <a:lumOff val="15000"/>
                </a:schemeClr>
              </a:buClr>
              <a:buFont typeface="Garamond" pitchFamily="18" charset="0"/>
              <a:buNone/>
              <a:defRPr sz="1600" b="1" kern="1200">
                <a:solidFill>
                  <a:schemeClr val="tx1"/>
                </a:solidFill>
                <a:latin typeface="+mn-lt"/>
                <a:ea typeface="+mn-ea"/>
                <a:cs typeface="+mn-cs"/>
              </a:defRPr>
            </a:lvl4pPr>
            <a:lvl5pPr marL="1828800" indent="0" algn="l" defTabSz="914400" rtl="0" eaLnBrk="1" latinLnBrk="0" hangingPunct="1">
              <a:lnSpc>
                <a:spcPct val="100000"/>
              </a:lnSpc>
              <a:spcBef>
                <a:spcPts val="500"/>
              </a:spcBef>
              <a:buClr>
                <a:schemeClr val="tx1">
                  <a:lumMod val="85000"/>
                  <a:lumOff val="15000"/>
                </a:schemeClr>
              </a:buClr>
              <a:buFont typeface="Garamond" pitchFamily="18" charset="0"/>
              <a:buNone/>
              <a:defRPr sz="1600" b="1" kern="1200">
                <a:solidFill>
                  <a:schemeClr val="tx1"/>
                </a:solidFill>
                <a:latin typeface="+mn-lt"/>
                <a:ea typeface="+mn-ea"/>
                <a:cs typeface="+mn-cs"/>
              </a:defRPr>
            </a:lvl5pPr>
            <a:lvl6pPr marL="2286000" indent="0" algn="l" defTabSz="914400" rtl="0" eaLnBrk="1" latinLnBrk="0" hangingPunct="1">
              <a:lnSpc>
                <a:spcPct val="100000"/>
              </a:lnSpc>
              <a:spcBef>
                <a:spcPts val="500"/>
              </a:spcBef>
              <a:buClr>
                <a:schemeClr val="tx1">
                  <a:lumMod val="85000"/>
                  <a:lumOff val="15000"/>
                </a:schemeClr>
              </a:buClr>
              <a:buFont typeface="Garamond" pitchFamily="18" charset="0"/>
              <a:buNone/>
              <a:defRPr sz="1600" b="1" kern="1200">
                <a:solidFill>
                  <a:schemeClr val="tx1"/>
                </a:solidFill>
                <a:latin typeface="+mn-lt"/>
                <a:ea typeface="+mn-ea"/>
                <a:cs typeface="+mn-cs"/>
              </a:defRPr>
            </a:lvl6pPr>
            <a:lvl7pPr marL="2743200" indent="0" algn="l" defTabSz="914400" rtl="0" eaLnBrk="1" latinLnBrk="0" hangingPunct="1">
              <a:lnSpc>
                <a:spcPct val="100000"/>
              </a:lnSpc>
              <a:spcBef>
                <a:spcPts val="500"/>
              </a:spcBef>
              <a:buClr>
                <a:schemeClr val="tx1">
                  <a:lumMod val="85000"/>
                  <a:lumOff val="15000"/>
                </a:schemeClr>
              </a:buClr>
              <a:buFont typeface="Garamond" pitchFamily="18" charset="0"/>
              <a:buNone/>
              <a:defRPr sz="1600" b="1" kern="1200">
                <a:solidFill>
                  <a:schemeClr val="tx1"/>
                </a:solidFill>
                <a:latin typeface="+mn-lt"/>
                <a:ea typeface="+mn-ea"/>
                <a:cs typeface="+mn-cs"/>
              </a:defRPr>
            </a:lvl7pPr>
            <a:lvl8pPr marL="3200400" indent="0" algn="l" defTabSz="914400" rtl="0" eaLnBrk="1" latinLnBrk="0" hangingPunct="1">
              <a:lnSpc>
                <a:spcPct val="100000"/>
              </a:lnSpc>
              <a:spcBef>
                <a:spcPts val="500"/>
              </a:spcBef>
              <a:buClr>
                <a:schemeClr val="tx1">
                  <a:lumMod val="85000"/>
                  <a:lumOff val="15000"/>
                </a:schemeClr>
              </a:buClr>
              <a:buFont typeface="Garamond" pitchFamily="18" charset="0"/>
              <a:buNone/>
              <a:defRPr sz="1600" b="1" kern="1200">
                <a:solidFill>
                  <a:schemeClr val="tx1"/>
                </a:solidFill>
                <a:latin typeface="+mn-lt"/>
                <a:ea typeface="+mn-ea"/>
                <a:cs typeface="+mn-cs"/>
              </a:defRPr>
            </a:lvl8pPr>
            <a:lvl9pPr marL="3657600" indent="0" algn="l" defTabSz="914400" rtl="0" eaLnBrk="1" latinLnBrk="0" hangingPunct="1">
              <a:lnSpc>
                <a:spcPct val="100000"/>
              </a:lnSpc>
              <a:spcBef>
                <a:spcPts val="500"/>
              </a:spcBef>
              <a:buClr>
                <a:schemeClr val="tx1">
                  <a:lumMod val="85000"/>
                  <a:lumOff val="15000"/>
                </a:schemeClr>
              </a:buClr>
              <a:buFont typeface="Garamond" pitchFamily="18" charset="0"/>
              <a:buNone/>
              <a:defRPr sz="1600" b="1" kern="1200">
                <a:solidFill>
                  <a:schemeClr val="tx1"/>
                </a:solidFill>
                <a:latin typeface="+mn-lt"/>
                <a:ea typeface="+mn-ea"/>
                <a:cs typeface="+mn-cs"/>
              </a:defRPr>
            </a:lvl9pPr>
          </a:lstStyle>
          <a:p>
            <a:r>
              <a:rPr lang="en-US" dirty="0"/>
              <a:t>Validation Data</a:t>
            </a:r>
          </a:p>
        </p:txBody>
      </p:sp>
      <p:sp>
        <p:nvSpPr>
          <p:cNvPr id="26" name="Content Placeholder 3">
            <a:extLst>
              <a:ext uri="{FF2B5EF4-FFF2-40B4-BE49-F238E27FC236}">
                <a16:creationId xmlns:a16="http://schemas.microsoft.com/office/drawing/2014/main" id="{3DEDCFC4-72A1-BC38-F01F-3D5AFD9CCA59}"/>
              </a:ext>
            </a:extLst>
          </p:cNvPr>
          <p:cNvSpPr txBox="1">
            <a:spLocks/>
          </p:cNvSpPr>
          <p:nvPr/>
        </p:nvSpPr>
        <p:spPr>
          <a:xfrm>
            <a:off x="6118098" y="4270373"/>
            <a:ext cx="2221230" cy="742950"/>
          </a:xfrm>
          <a:prstGeom prst="rect">
            <a:avLst/>
          </a:prstGeom>
        </p:spPr>
        <p:txBody>
          <a:bodyPr vert="horz" lIns="91440" tIns="45720" rIns="91440" bIns="45720" rtlCol="0" anchor="t">
            <a:normAutofit lnSpcReduction="10000"/>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a:buClr>
                <a:srgbClr val="262626"/>
              </a:buClr>
            </a:pPr>
            <a:r>
              <a:rPr lang="en-US" dirty="0"/>
              <a:t>X-val:3263</a:t>
            </a:r>
          </a:p>
          <a:p>
            <a:pPr>
              <a:buClr>
                <a:srgbClr val="262626"/>
              </a:buClr>
            </a:pPr>
            <a:r>
              <a:rPr lang="en-US" dirty="0"/>
              <a:t>Y-val:3263</a:t>
            </a:r>
          </a:p>
        </p:txBody>
      </p:sp>
      <p:sp>
        <p:nvSpPr>
          <p:cNvPr id="28" name="Text Placeholder 4">
            <a:extLst>
              <a:ext uri="{FF2B5EF4-FFF2-40B4-BE49-F238E27FC236}">
                <a16:creationId xmlns:a16="http://schemas.microsoft.com/office/drawing/2014/main" id="{4F102D77-93C0-A5DE-FF2D-31B7A92CF450}"/>
              </a:ext>
            </a:extLst>
          </p:cNvPr>
          <p:cNvSpPr txBox="1">
            <a:spLocks/>
          </p:cNvSpPr>
          <p:nvPr/>
        </p:nvSpPr>
        <p:spPr>
          <a:xfrm>
            <a:off x="8546973" y="3531659"/>
            <a:ext cx="2221230" cy="744855"/>
          </a:xfrm>
          <a:prstGeom prst="rect">
            <a:avLst/>
          </a:prstGeom>
        </p:spPr>
        <p:txBody>
          <a:bodyPr vert="horz" lIns="91440" tIns="45720" rIns="91440" bIns="45720" rtlCol="0" anchor="ctr">
            <a:normAutofit/>
          </a:bodyPr>
          <a:lstStyle>
            <a:lvl1pPr marL="0" indent="0" algn="ctr" defTabSz="914400" rtl="0" eaLnBrk="1" latinLnBrk="0" hangingPunct="1">
              <a:lnSpc>
                <a:spcPct val="100000"/>
              </a:lnSpc>
              <a:spcBef>
                <a:spcPts val="0"/>
              </a:spcBef>
              <a:spcAft>
                <a:spcPts val="0"/>
              </a:spcAft>
              <a:buClr>
                <a:schemeClr val="tx1">
                  <a:lumMod val="85000"/>
                  <a:lumOff val="15000"/>
                </a:schemeClr>
              </a:buClr>
              <a:buFont typeface="Garamond" pitchFamily="18" charset="0"/>
              <a:buNone/>
              <a:defRPr sz="1900" b="0" kern="1200">
                <a:solidFill>
                  <a:schemeClr val="tx2"/>
                </a:solidFill>
                <a:latin typeface="+mn-lt"/>
                <a:ea typeface="+mn-ea"/>
                <a:cs typeface="+mn-cs"/>
              </a:defRPr>
            </a:lvl1pPr>
            <a:lvl2pPr marL="457200" indent="0" algn="l" defTabSz="914400" rtl="0" eaLnBrk="1" latinLnBrk="0" hangingPunct="1">
              <a:lnSpc>
                <a:spcPct val="100000"/>
              </a:lnSpc>
              <a:spcBef>
                <a:spcPts val="500"/>
              </a:spcBef>
              <a:buClr>
                <a:schemeClr val="tx1">
                  <a:lumMod val="85000"/>
                  <a:lumOff val="15000"/>
                </a:schemeClr>
              </a:buClr>
              <a:buFont typeface="Garamond" pitchFamily="18" charset="0"/>
              <a:buNone/>
              <a:defRPr sz="1900" b="1" kern="1200">
                <a:solidFill>
                  <a:schemeClr val="tx1"/>
                </a:solidFill>
                <a:latin typeface="+mn-lt"/>
                <a:ea typeface="+mn-ea"/>
                <a:cs typeface="+mn-cs"/>
              </a:defRPr>
            </a:lvl2pPr>
            <a:lvl3pPr marL="914400" indent="0" algn="l" defTabSz="914400" rtl="0" eaLnBrk="1" latinLnBrk="0" hangingPunct="1">
              <a:lnSpc>
                <a:spcPct val="100000"/>
              </a:lnSpc>
              <a:spcBef>
                <a:spcPts val="500"/>
              </a:spcBef>
              <a:buClr>
                <a:schemeClr val="tx1">
                  <a:lumMod val="85000"/>
                  <a:lumOff val="15000"/>
                </a:schemeClr>
              </a:buClr>
              <a:buFont typeface="Garamond" pitchFamily="18" charset="0"/>
              <a:buNone/>
              <a:defRPr sz="1800" b="1" kern="1200">
                <a:solidFill>
                  <a:schemeClr val="tx1"/>
                </a:solidFill>
                <a:latin typeface="+mn-lt"/>
                <a:ea typeface="+mn-ea"/>
                <a:cs typeface="+mn-cs"/>
              </a:defRPr>
            </a:lvl3pPr>
            <a:lvl4pPr marL="1371600" indent="0" algn="l" defTabSz="914400" rtl="0" eaLnBrk="1" latinLnBrk="0" hangingPunct="1">
              <a:lnSpc>
                <a:spcPct val="100000"/>
              </a:lnSpc>
              <a:spcBef>
                <a:spcPts val="500"/>
              </a:spcBef>
              <a:buClr>
                <a:schemeClr val="tx1">
                  <a:lumMod val="85000"/>
                  <a:lumOff val="15000"/>
                </a:schemeClr>
              </a:buClr>
              <a:buFont typeface="Garamond" pitchFamily="18" charset="0"/>
              <a:buNone/>
              <a:defRPr sz="1600" b="1" kern="1200">
                <a:solidFill>
                  <a:schemeClr val="tx1"/>
                </a:solidFill>
                <a:latin typeface="+mn-lt"/>
                <a:ea typeface="+mn-ea"/>
                <a:cs typeface="+mn-cs"/>
              </a:defRPr>
            </a:lvl4pPr>
            <a:lvl5pPr marL="1828800" indent="0" algn="l" defTabSz="914400" rtl="0" eaLnBrk="1" latinLnBrk="0" hangingPunct="1">
              <a:lnSpc>
                <a:spcPct val="100000"/>
              </a:lnSpc>
              <a:spcBef>
                <a:spcPts val="500"/>
              </a:spcBef>
              <a:buClr>
                <a:schemeClr val="tx1">
                  <a:lumMod val="85000"/>
                  <a:lumOff val="15000"/>
                </a:schemeClr>
              </a:buClr>
              <a:buFont typeface="Garamond" pitchFamily="18" charset="0"/>
              <a:buNone/>
              <a:defRPr sz="1600" b="1" kern="1200">
                <a:solidFill>
                  <a:schemeClr val="tx1"/>
                </a:solidFill>
                <a:latin typeface="+mn-lt"/>
                <a:ea typeface="+mn-ea"/>
                <a:cs typeface="+mn-cs"/>
              </a:defRPr>
            </a:lvl5pPr>
            <a:lvl6pPr marL="2286000" indent="0" algn="l" defTabSz="914400" rtl="0" eaLnBrk="1" latinLnBrk="0" hangingPunct="1">
              <a:lnSpc>
                <a:spcPct val="100000"/>
              </a:lnSpc>
              <a:spcBef>
                <a:spcPts val="500"/>
              </a:spcBef>
              <a:buClr>
                <a:schemeClr val="tx1">
                  <a:lumMod val="85000"/>
                  <a:lumOff val="15000"/>
                </a:schemeClr>
              </a:buClr>
              <a:buFont typeface="Garamond" pitchFamily="18" charset="0"/>
              <a:buNone/>
              <a:defRPr sz="1600" b="1" kern="1200">
                <a:solidFill>
                  <a:schemeClr val="tx1"/>
                </a:solidFill>
                <a:latin typeface="+mn-lt"/>
                <a:ea typeface="+mn-ea"/>
                <a:cs typeface="+mn-cs"/>
              </a:defRPr>
            </a:lvl6pPr>
            <a:lvl7pPr marL="2743200" indent="0" algn="l" defTabSz="914400" rtl="0" eaLnBrk="1" latinLnBrk="0" hangingPunct="1">
              <a:lnSpc>
                <a:spcPct val="100000"/>
              </a:lnSpc>
              <a:spcBef>
                <a:spcPts val="500"/>
              </a:spcBef>
              <a:buClr>
                <a:schemeClr val="tx1">
                  <a:lumMod val="85000"/>
                  <a:lumOff val="15000"/>
                </a:schemeClr>
              </a:buClr>
              <a:buFont typeface="Garamond" pitchFamily="18" charset="0"/>
              <a:buNone/>
              <a:defRPr sz="1600" b="1" kern="1200">
                <a:solidFill>
                  <a:schemeClr val="tx1"/>
                </a:solidFill>
                <a:latin typeface="+mn-lt"/>
                <a:ea typeface="+mn-ea"/>
                <a:cs typeface="+mn-cs"/>
              </a:defRPr>
            </a:lvl7pPr>
            <a:lvl8pPr marL="3200400" indent="0" algn="l" defTabSz="914400" rtl="0" eaLnBrk="1" latinLnBrk="0" hangingPunct="1">
              <a:lnSpc>
                <a:spcPct val="100000"/>
              </a:lnSpc>
              <a:spcBef>
                <a:spcPts val="500"/>
              </a:spcBef>
              <a:buClr>
                <a:schemeClr val="tx1">
                  <a:lumMod val="85000"/>
                  <a:lumOff val="15000"/>
                </a:schemeClr>
              </a:buClr>
              <a:buFont typeface="Garamond" pitchFamily="18" charset="0"/>
              <a:buNone/>
              <a:defRPr sz="1600" b="1" kern="1200">
                <a:solidFill>
                  <a:schemeClr val="tx1"/>
                </a:solidFill>
                <a:latin typeface="+mn-lt"/>
                <a:ea typeface="+mn-ea"/>
                <a:cs typeface="+mn-cs"/>
              </a:defRPr>
            </a:lvl8pPr>
            <a:lvl9pPr marL="3657600" indent="0" algn="l" defTabSz="914400" rtl="0" eaLnBrk="1" latinLnBrk="0" hangingPunct="1">
              <a:lnSpc>
                <a:spcPct val="100000"/>
              </a:lnSpc>
              <a:spcBef>
                <a:spcPts val="500"/>
              </a:spcBef>
              <a:buClr>
                <a:schemeClr val="tx1">
                  <a:lumMod val="85000"/>
                  <a:lumOff val="15000"/>
                </a:schemeClr>
              </a:buClr>
              <a:buFont typeface="Garamond" pitchFamily="18" charset="0"/>
              <a:buNone/>
              <a:defRPr sz="1600" b="1" kern="1200">
                <a:solidFill>
                  <a:schemeClr val="tx1"/>
                </a:solidFill>
                <a:latin typeface="+mn-lt"/>
                <a:ea typeface="+mn-ea"/>
                <a:cs typeface="+mn-cs"/>
              </a:defRPr>
            </a:lvl9pPr>
          </a:lstStyle>
          <a:p>
            <a:r>
              <a:rPr lang="en-US" dirty="0"/>
              <a:t>Testing Data</a:t>
            </a:r>
          </a:p>
        </p:txBody>
      </p:sp>
      <p:sp>
        <p:nvSpPr>
          <p:cNvPr id="30" name="Content Placeholder 3">
            <a:extLst>
              <a:ext uri="{FF2B5EF4-FFF2-40B4-BE49-F238E27FC236}">
                <a16:creationId xmlns:a16="http://schemas.microsoft.com/office/drawing/2014/main" id="{53AF8EBE-51D1-AC48-6AB9-EE266496C949}"/>
              </a:ext>
            </a:extLst>
          </p:cNvPr>
          <p:cNvSpPr txBox="1">
            <a:spLocks/>
          </p:cNvSpPr>
          <p:nvPr/>
        </p:nvSpPr>
        <p:spPr>
          <a:xfrm>
            <a:off x="8813673" y="4270373"/>
            <a:ext cx="2221230" cy="1123950"/>
          </a:xfrm>
          <a:prstGeom prst="rect">
            <a:avLst/>
          </a:prstGeom>
        </p:spPr>
        <p:txBody>
          <a:bodyPr vert="horz" lIns="91440" tIns="45720" rIns="91440" bIns="45720" rtlCol="0" anchor="t">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a:buClr>
                <a:srgbClr val="262626"/>
              </a:buClr>
            </a:pPr>
            <a:r>
              <a:rPr lang="en-US" dirty="0"/>
              <a:t>X-test:3263</a:t>
            </a:r>
          </a:p>
          <a:p>
            <a:pPr>
              <a:buClr>
                <a:srgbClr val="262626"/>
              </a:buClr>
            </a:pPr>
            <a:r>
              <a:rPr lang="en-US" dirty="0"/>
              <a:t>Y-test:3263</a:t>
            </a:r>
          </a:p>
        </p:txBody>
      </p:sp>
      <p:pic>
        <p:nvPicPr>
          <p:cNvPr id="31" name="Picture 30" descr="A grey gears on a black background&#10;&#10;Description automatically generated">
            <a:extLst>
              <a:ext uri="{FF2B5EF4-FFF2-40B4-BE49-F238E27FC236}">
                <a16:creationId xmlns:a16="http://schemas.microsoft.com/office/drawing/2014/main" id="{7FD9B16D-F4CC-F274-98FC-1F6BFFCBA9CC}"/>
              </a:ext>
            </a:extLst>
          </p:cNvPr>
          <p:cNvPicPr>
            <a:picLocks noChangeAspect="1"/>
          </p:cNvPicPr>
          <p:nvPr/>
        </p:nvPicPr>
        <p:blipFill>
          <a:blip r:embed="rId2"/>
          <a:stretch>
            <a:fillRect/>
          </a:stretch>
        </p:blipFill>
        <p:spPr>
          <a:xfrm>
            <a:off x="1524000" y="2219325"/>
            <a:ext cx="1314450" cy="1266825"/>
          </a:xfrm>
          <a:prstGeom prst="rect">
            <a:avLst/>
          </a:prstGeom>
        </p:spPr>
      </p:pic>
      <p:pic>
        <p:nvPicPr>
          <p:cNvPr id="32" name="Picture 31" descr="A yellow and black id card&#10;&#10;Description automatically generated">
            <a:extLst>
              <a:ext uri="{FF2B5EF4-FFF2-40B4-BE49-F238E27FC236}">
                <a16:creationId xmlns:a16="http://schemas.microsoft.com/office/drawing/2014/main" id="{187D9571-281A-C5D8-E10F-1C1BA991B0B5}"/>
              </a:ext>
            </a:extLst>
          </p:cNvPr>
          <p:cNvPicPr>
            <a:picLocks noChangeAspect="1"/>
          </p:cNvPicPr>
          <p:nvPr/>
        </p:nvPicPr>
        <p:blipFill>
          <a:blip r:embed="rId3"/>
          <a:stretch>
            <a:fillRect/>
          </a:stretch>
        </p:blipFill>
        <p:spPr>
          <a:xfrm>
            <a:off x="3667125" y="2009775"/>
            <a:ext cx="1647825" cy="1571625"/>
          </a:xfrm>
          <a:prstGeom prst="rect">
            <a:avLst/>
          </a:prstGeom>
        </p:spPr>
      </p:pic>
      <p:pic>
        <p:nvPicPr>
          <p:cNvPr id="34" name="Picture 33" descr="A green and black rectangular sign&#10;&#10;Description automatically generated">
            <a:extLst>
              <a:ext uri="{FF2B5EF4-FFF2-40B4-BE49-F238E27FC236}">
                <a16:creationId xmlns:a16="http://schemas.microsoft.com/office/drawing/2014/main" id="{14848D53-F997-0B2E-09A5-CEA8819F8620}"/>
              </a:ext>
            </a:extLst>
          </p:cNvPr>
          <p:cNvPicPr>
            <a:picLocks noChangeAspect="1"/>
          </p:cNvPicPr>
          <p:nvPr/>
        </p:nvPicPr>
        <p:blipFill>
          <a:blip r:embed="rId4"/>
          <a:stretch>
            <a:fillRect/>
          </a:stretch>
        </p:blipFill>
        <p:spPr>
          <a:xfrm>
            <a:off x="8982075" y="2162175"/>
            <a:ext cx="1504950" cy="1371600"/>
          </a:xfrm>
          <a:prstGeom prst="rect">
            <a:avLst/>
          </a:prstGeom>
        </p:spPr>
      </p:pic>
      <p:pic>
        <p:nvPicPr>
          <p:cNvPr id="35" name="Graphic 34" descr="Clipboard Mixed with solid fill">
            <a:extLst>
              <a:ext uri="{FF2B5EF4-FFF2-40B4-BE49-F238E27FC236}">
                <a16:creationId xmlns:a16="http://schemas.microsoft.com/office/drawing/2014/main" id="{A1D64F88-7AB8-DB6A-6EE5-DF8F7F645B9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267450" y="2009775"/>
            <a:ext cx="1647825" cy="1571625"/>
          </a:xfrm>
          <a:prstGeom prst="rect">
            <a:avLst/>
          </a:prstGeom>
        </p:spPr>
      </p:pic>
    </p:spTree>
    <p:extLst>
      <p:ext uri="{BB962C8B-B14F-4D97-AF65-F5344CB8AC3E}">
        <p14:creationId xmlns:p14="http://schemas.microsoft.com/office/powerpoint/2010/main" val="14882298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80973DB4FF8CA40BA2AC2E357C4B39F" ma:contentTypeVersion="4" ma:contentTypeDescription="Create a new document." ma:contentTypeScope="" ma:versionID="c2a90183d6a82bada748e8742ab3e975">
  <xsd:schema xmlns:xsd="http://www.w3.org/2001/XMLSchema" xmlns:xs="http://www.w3.org/2001/XMLSchema" xmlns:p="http://schemas.microsoft.com/office/2006/metadata/properties" xmlns:ns2="09bd2f0c-3e93-4ee2-bb46-089014d19960" targetNamespace="http://schemas.microsoft.com/office/2006/metadata/properties" ma:root="true" ma:fieldsID="e124175ecc2f347be1526ed3e2c5c90c" ns2:_="">
    <xsd:import namespace="09bd2f0c-3e93-4ee2-bb46-089014d19960"/>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9bd2f0c-3e93-4ee2-bb46-089014d1996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3D38F1F-4760-49B9-B932-28FBC1D6D945}">
  <ds:schemaRefs>
    <ds:schemaRef ds:uri="http://schemas.microsoft.com/sharepoint/v3/contenttype/forms"/>
  </ds:schemaRefs>
</ds:datastoreItem>
</file>

<file path=customXml/itemProps2.xml><?xml version="1.0" encoding="utf-8"?>
<ds:datastoreItem xmlns:ds="http://schemas.openxmlformats.org/officeDocument/2006/customXml" ds:itemID="{2391798B-A85D-4768-9C90-D110A205813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9bd2f0c-3e93-4ee2-bb46-089014d199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94D590D-28CA-4FA8-91F0-B6B7E0C703A4}">
  <ds:schemaRefs>
    <ds:schemaRef ds:uri="71af3243-3dd4-4a8d-8c0d-dd76da1f02a5"/>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TM55705232</Template>
  <TotalTime>0</TotalTime>
  <Words>1034</Words>
  <Application>Microsoft Office PowerPoint</Application>
  <PresentationFormat>Widescreen</PresentationFormat>
  <Paragraphs>83</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Century Gothic</vt:lpstr>
      <vt:lpstr>Courier New</vt:lpstr>
      <vt:lpstr>Courier New,monospace</vt:lpstr>
      <vt:lpstr>Garamond</vt:lpstr>
      <vt:lpstr>Times New Roman</vt:lpstr>
      <vt:lpstr>Savon</vt:lpstr>
      <vt:lpstr>Deep Learning Group Project</vt:lpstr>
      <vt:lpstr>Description &amp; Scope</vt:lpstr>
      <vt:lpstr>Dataset Info</vt:lpstr>
      <vt:lpstr>Data Exploration &amp; Preprocessing</vt:lpstr>
      <vt:lpstr>Data Exploration &amp; Preprocessing </vt:lpstr>
      <vt:lpstr>Data Exploration &amp; Preprocessing </vt:lpstr>
      <vt:lpstr>Data Exploration &amp; Preprocessing </vt:lpstr>
      <vt:lpstr>Data Exploration &amp; Preprocessing </vt:lpstr>
      <vt:lpstr>Data Exploration &amp; Preprocessing</vt:lpstr>
      <vt:lpstr>Methodologies</vt:lpstr>
      <vt:lpstr>Results and Analysis</vt:lpstr>
      <vt:lpstr>Confusion Matrix VS ROC Curve</vt:lpstr>
      <vt:lpstr>Supervised Learning Results</vt:lpstr>
      <vt:lpstr>Unsupervised Learning   Results</vt:lpstr>
      <vt:lpstr>State of The ArT Results</vt:lpstr>
      <vt:lpstr>Technical Challenges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
  <cp:lastModifiedBy>Zeena R</cp:lastModifiedBy>
  <cp:revision>158</cp:revision>
  <dcterms:created xsi:type="dcterms:W3CDTF">2024-04-14T19:28:23Z</dcterms:created>
  <dcterms:modified xsi:type="dcterms:W3CDTF">2024-04-16T01:46:05Z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0x010100880973DB4FF8CA40BA2AC2E357C4B39F</vt:lpwstr>
  </property>
</Properties>
</file>