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2" r:id="rId3"/>
    <p:sldId id="257" r:id="rId4"/>
    <p:sldId id="258" r:id="rId5"/>
    <p:sldId id="259" r:id="rId6"/>
    <p:sldId id="260" r:id="rId7"/>
    <p:sldId id="261" r:id="rId8"/>
    <p:sldId id="263" r:id="rId9"/>
    <p:sldId id="265" r:id="rId10"/>
    <p:sldId id="264" r:id="rId11"/>
    <p:sldId id="266" r:id="rId12"/>
    <p:sldId id="268" r:id="rId13"/>
    <p:sldId id="267"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691FAB-AFDA-422F-AE6F-538B7B1863E6}">
          <p14:sldIdLst>
            <p14:sldId id="256"/>
            <p14:sldId id="262"/>
            <p14:sldId id="257"/>
            <p14:sldId id="258"/>
            <p14:sldId id="259"/>
            <p14:sldId id="260"/>
            <p14:sldId id="261"/>
            <p14:sldId id="263"/>
            <p14:sldId id="265"/>
            <p14:sldId id="264"/>
            <p14:sldId id="266"/>
            <p14:sldId id="268"/>
            <p14:sldId id="267"/>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6815A-D9CB-4B83-91E5-4D388930E7B0}" type="datetimeFigureOut">
              <a:rPr lang="en-US" smtClean="0"/>
              <a:t>12/12/2023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B2EFC-166A-4E33-AA81-FB8945C96016}" type="slidenum">
              <a:rPr lang="en-US" smtClean="0"/>
              <a:t>‹#›</a:t>
            </a:fld>
            <a:endParaRPr lang="en-US"/>
          </a:p>
        </p:txBody>
      </p:sp>
    </p:spTree>
    <p:extLst>
      <p:ext uri="{BB962C8B-B14F-4D97-AF65-F5344CB8AC3E}">
        <p14:creationId xmlns:p14="http://schemas.microsoft.com/office/powerpoint/2010/main" val="3444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2EFC-166A-4E33-AA81-FB8945C96016}" type="slidenum">
              <a:rPr lang="en-US" smtClean="0"/>
              <a:t>1</a:t>
            </a:fld>
            <a:endParaRPr lang="en-US"/>
          </a:p>
        </p:txBody>
      </p:sp>
    </p:spTree>
    <p:extLst>
      <p:ext uri="{BB962C8B-B14F-4D97-AF65-F5344CB8AC3E}">
        <p14:creationId xmlns:p14="http://schemas.microsoft.com/office/powerpoint/2010/main" val="68202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2EFC-166A-4E33-AA81-FB8945C96016}" type="slidenum">
              <a:rPr lang="en-US" smtClean="0"/>
              <a:t>5</a:t>
            </a:fld>
            <a:endParaRPr lang="en-US"/>
          </a:p>
        </p:txBody>
      </p:sp>
    </p:spTree>
    <p:extLst>
      <p:ext uri="{BB962C8B-B14F-4D97-AF65-F5344CB8AC3E}">
        <p14:creationId xmlns:p14="http://schemas.microsoft.com/office/powerpoint/2010/main" val="29443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2EFC-166A-4E33-AA81-FB8945C96016}" type="slidenum">
              <a:rPr lang="en-US" smtClean="0"/>
              <a:t>8</a:t>
            </a:fld>
            <a:endParaRPr lang="en-US"/>
          </a:p>
        </p:txBody>
      </p:sp>
    </p:spTree>
    <p:extLst>
      <p:ext uri="{BB962C8B-B14F-4D97-AF65-F5344CB8AC3E}">
        <p14:creationId xmlns:p14="http://schemas.microsoft.com/office/powerpoint/2010/main" val="149931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2EFC-166A-4E33-AA81-FB8945C96016}" type="slidenum">
              <a:rPr lang="en-US" smtClean="0"/>
              <a:t>9</a:t>
            </a:fld>
            <a:endParaRPr lang="en-US"/>
          </a:p>
        </p:txBody>
      </p:sp>
    </p:spTree>
    <p:extLst>
      <p:ext uri="{BB962C8B-B14F-4D97-AF65-F5344CB8AC3E}">
        <p14:creationId xmlns:p14="http://schemas.microsoft.com/office/powerpoint/2010/main" val="45684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2EFC-166A-4E33-AA81-FB8945C96016}" type="slidenum">
              <a:rPr lang="en-US" smtClean="0"/>
              <a:t>15</a:t>
            </a:fld>
            <a:endParaRPr lang="en-US"/>
          </a:p>
        </p:txBody>
      </p:sp>
    </p:spTree>
    <p:extLst>
      <p:ext uri="{BB962C8B-B14F-4D97-AF65-F5344CB8AC3E}">
        <p14:creationId xmlns:p14="http://schemas.microsoft.com/office/powerpoint/2010/main" val="262359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6A844C-5681-4642-93D3-3683D7C7EF1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EA3C8-E720-4799-B084-95E701C3B31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A844C-5681-4642-93D3-3683D7C7EF1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EA3C8-E720-4799-B084-95E701C3B3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A844C-5681-4642-93D3-3683D7C7EF1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EA3C8-E720-4799-B084-95E701C3B3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A844C-5681-4642-93D3-3683D7C7EF1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EA3C8-E720-4799-B084-95E701C3B3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A844C-5681-4642-93D3-3683D7C7EF1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EA3C8-E720-4799-B084-95E701C3B31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6A844C-5681-4642-93D3-3683D7C7EF17}"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EA3C8-E720-4799-B084-95E701C3B3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A844C-5681-4642-93D3-3683D7C7EF17}"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EA3C8-E720-4799-B084-95E701C3B31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A844C-5681-4642-93D3-3683D7C7EF17}"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EA3C8-E720-4799-B084-95E701C3B3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A844C-5681-4642-93D3-3683D7C7EF17}"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EA3C8-E720-4799-B084-95E701C3B3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A844C-5681-4642-93D3-3683D7C7EF17}"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EA3C8-E720-4799-B084-95E701C3B31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A844C-5681-4642-93D3-3683D7C7EF17}"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EA3C8-E720-4799-B084-95E701C3B3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96A844C-5681-4642-93D3-3683D7C7EF17}" type="datetimeFigureOut">
              <a:rPr lang="en-US" smtClean="0"/>
              <a:t>12/12/2023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4FEA3C8-E720-4799-B084-95E701C3B3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s/d/1ekrPCv2ZcBZ-cySADo1YGOfcRY9OA4GP/edit?usp=sharing&amp;ouid=102417869513104761003&amp;rtpof=true&amp;sd=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Excel</a:t>
            </a:r>
            <a:endParaRPr lang="en-US" dirty="0"/>
          </a:p>
        </p:txBody>
      </p:sp>
      <p:sp>
        <p:nvSpPr>
          <p:cNvPr id="3" name="Subtitle 2"/>
          <p:cNvSpPr>
            <a:spLocks noGrp="1"/>
          </p:cNvSpPr>
          <p:nvPr>
            <p:ph type="subTitle" idx="1"/>
          </p:nvPr>
        </p:nvSpPr>
        <p:spPr/>
        <p:txBody>
          <a:bodyPr/>
          <a:lstStyle/>
          <a:p>
            <a:r>
              <a:rPr lang="en-US" dirty="0" smtClean="0"/>
              <a:t>-By Chitra</a:t>
            </a:r>
            <a:endParaRPr lang="en-US" dirty="0"/>
          </a:p>
        </p:txBody>
      </p:sp>
    </p:spTree>
    <p:extLst>
      <p:ext uri="{BB962C8B-B14F-4D97-AF65-F5344CB8AC3E}">
        <p14:creationId xmlns:p14="http://schemas.microsoft.com/office/powerpoint/2010/main" val="251454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6424" y="533400"/>
            <a:ext cx="2847975" cy="2895600"/>
          </a:xfrm>
        </p:spPr>
        <p:txBody>
          <a:bodyPr>
            <a:normAutofit lnSpcReduction="10000"/>
          </a:bodyPr>
          <a:lstStyle/>
          <a:p>
            <a:r>
              <a:rPr lang="en-US" dirty="0">
                <a:ln>
                  <a:solidFill>
                    <a:schemeClr val="tx1">
                      <a:lumMod val="75000"/>
                      <a:lumOff val="25000"/>
                    </a:schemeClr>
                  </a:solidFill>
                </a:ln>
              </a:rPr>
              <a:t>List top 10 states contributing to the sales</a:t>
            </a:r>
            <a:r>
              <a:rPr lang="en-US" dirty="0" smtClean="0">
                <a:ln>
                  <a:solidFill>
                    <a:schemeClr val="tx1">
                      <a:lumMod val="75000"/>
                      <a:lumOff val="25000"/>
                    </a:schemeClr>
                  </a:solidFill>
                </a:ln>
              </a:rPr>
              <a:t>?</a:t>
            </a:r>
          </a:p>
          <a:p>
            <a:pPr>
              <a:buFont typeface="Wingdings" pitchFamily="2" charset="2"/>
              <a:buChar char="Ø"/>
            </a:pPr>
            <a:r>
              <a:rPr lang="en-US" sz="1900" dirty="0"/>
              <a:t>Click right </a:t>
            </a:r>
            <a:r>
              <a:rPr lang="en-US" sz="1900" dirty="0" err="1"/>
              <a:t>botton</a:t>
            </a:r>
            <a:r>
              <a:rPr lang="en-US" sz="1900" dirty="0"/>
              <a:t> and select filter after creating pivot table, select top </a:t>
            </a:r>
            <a:r>
              <a:rPr lang="en-US" sz="1900" dirty="0" smtClean="0"/>
              <a:t>10 or you can enter 5 if you want top 5 </a:t>
            </a:r>
            <a:endParaRPr lang="en-US" sz="1900"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5334000" cy="32765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657601"/>
            <a:ext cx="6343650" cy="30223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00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838200"/>
          </a:xfrm>
        </p:spPr>
        <p:txBody>
          <a:bodyPr>
            <a:normAutofit fontScale="77500" lnSpcReduction="20000"/>
          </a:bodyPr>
          <a:lstStyle/>
          <a:p>
            <a:r>
              <a:rPr lang="en-US" dirty="0">
                <a:ln>
                  <a:solidFill>
                    <a:schemeClr val="tx1">
                      <a:lumMod val="75000"/>
                      <a:lumOff val="25000"/>
                    </a:schemeClr>
                  </a:solidFill>
                </a:ln>
              </a:rPr>
              <a:t>Relation between age and gender based on number of orders</a:t>
            </a:r>
            <a:r>
              <a:rPr lang="en-US" dirty="0" smtClean="0">
                <a:ln>
                  <a:solidFill>
                    <a:schemeClr val="tx1">
                      <a:lumMod val="75000"/>
                      <a:lumOff val="25000"/>
                    </a:schemeClr>
                  </a:solidFill>
                </a:ln>
              </a:rPr>
              <a:t>.</a:t>
            </a:r>
          </a:p>
          <a:p>
            <a:pPr>
              <a:buFont typeface="Wingdings" pitchFamily="2" charset="2"/>
              <a:buChar char="Ø"/>
            </a:pPr>
            <a:r>
              <a:rPr lang="en-US" sz="2500" dirty="0"/>
              <a:t>Click right button go to show values as click on </a:t>
            </a:r>
            <a:r>
              <a:rPr lang="en-US" sz="2500" b="1" dirty="0"/>
              <a:t>% grand total </a:t>
            </a:r>
            <a:r>
              <a:rPr lang="en-US" sz="2500" dirty="0"/>
              <a:t>by percent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29538" cy="46957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82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1371600"/>
          </a:xfrm>
        </p:spPr>
        <p:txBody>
          <a:bodyPr/>
          <a:lstStyle/>
          <a:p>
            <a:r>
              <a:rPr lang="en-US" dirty="0">
                <a:ln>
                  <a:solidFill>
                    <a:schemeClr val="tx1">
                      <a:lumMod val="75000"/>
                      <a:lumOff val="25000"/>
                    </a:schemeClr>
                  </a:solidFill>
                </a:ln>
              </a:rPr>
              <a:t>Which channel is contributing to maximum sales?</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915275" cy="45362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11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98584"/>
            <a:ext cx="4648200" cy="1049216"/>
          </a:xfrm>
        </p:spPr>
        <p:txBody>
          <a:bodyPr>
            <a:normAutofit fontScale="70000" lnSpcReduction="20000"/>
          </a:bodyPr>
          <a:lstStyle/>
          <a:p>
            <a:r>
              <a:rPr lang="en-US" dirty="0">
                <a:ln>
                  <a:solidFill>
                    <a:schemeClr val="tx1">
                      <a:lumMod val="75000"/>
                      <a:lumOff val="25000"/>
                    </a:schemeClr>
                  </a:solidFill>
                </a:ln>
              </a:rPr>
              <a:t>Highest selling </a:t>
            </a:r>
            <a:r>
              <a:rPr lang="en-US" dirty="0" err="1">
                <a:ln>
                  <a:solidFill>
                    <a:schemeClr val="tx1">
                      <a:lumMod val="75000"/>
                      <a:lumOff val="25000"/>
                    </a:schemeClr>
                  </a:solidFill>
                </a:ln>
              </a:rPr>
              <a:t>category,etc</a:t>
            </a:r>
            <a:r>
              <a:rPr lang="en-US" dirty="0">
                <a:ln>
                  <a:solidFill>
                    <a:schemeClr val="tx1">
                      <a:lumMod val="75000"/>
                      <a:lumOff val="25000"/>
                    </a:schemeClr>
                  </a:solidFill>
                </a:ln>
              </a:rPr>
              <a:t>.</a:t>
            </a:r>
          </a:p>
          <a:p>
            <a:pPr>
              <a:buFont typeface="Wingdings" pitchFamily="2" charset="2"/>
              <a:buChar char="Ø"/>
            </a:pPr>
            <a:r>
              <a:rPr lang="en-US" dirty="0" smtClean="0"/>
              <a:t>To see the highest selling we add a </a:t>
            </a:r>
            <a:r>
              <a:rPr lang="en-US" b="1" dirty="0" smtClean="0"/>
              <a:t>slicers</a:t>
            </a:r>
            <a:r>
              <a:rPr lang="en-US" dirty="0" smtClean="0"/>
              <a:t> according to the </a:t>
            </a:r>
            <a:r>
              <a:rPr lang="en-US" b="1" dirty="0" smtClean="0"/>
              <a:t>month, category </a:t>
            </a:r>
            <a:r>
              <a:rPr lang="en-US" dirty="0" smtClean="0"/>
              <a:t>and </a:t>
            </a:r>
            <a:r>
              <a:rPr lang="en-US" b="1" dirty="0" smtClean="0"/>
              <a:t>channel</a:t>
            </a:r>
            <a:r>
              <a:rPr lang="en-US" dirty="0" smtClean="0"/>
              <a:t> we can </a:t>
            </a:r>
            <a:r>
              <a:rPr lang="en-US" dirty="0" err="1" smtClean="0"/>
              <a:t>campare</a:t>
            </a:r>
            <a:r>
              <a:rPr lang="en-US" dirty="0" smtClean="0"/>
              <a:t> the </a:t>
            </a:r>
            <a:r>
              <a:rPr lang="en-US" b="1" dirty="0" smtClean="0"/>
              <a:t>highest sells</a:t>
            </a:r>
            <a:r>
              <a:rPr lang="en-US" dirty="0" smtClean="0"/>
              <a:t>.</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4798" b="52755"/>
          <a:stretch/>
        </p:blipFill>
        <p:spPr bwMode="auto">
          <a:xfrm>
            <a:off x="0" y="1524000"/>
            <a:ext cx="5216525" cy="204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14536"/>
            <a:ext cx="525414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381000"/>
            <a:ext cx="3917380"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556" t="8245" r="40996" b="29093"/>
          <a:stretch/>
        </p:blipFill>
        <p:spPr bwMode="auto">
          <a:xfrm>
            <a:off x="6363104" y="1256300"/>
            <a:ext cx="2333165" cy="14400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53000" y="3391834"/>
            <a:ext cx="3886200" cy="3139321"/>
          </a:xfrm>
          <a:prstGeom prst="rect">
            <a:avLst/>
          </a:prstGeom>
          <a:noFill/>
        </p:spPr>
        <p:txBody>
          <a:bodyPr wrap="square" rtlCol="0">
            <a:spAutoFit/>
          </a:bodyPr>
          <a:lstStyle/>
          <a:p>
            <a:pPr marL="285750" indent="-285750">
              <a:buFont typeface="Wingdings" pitchFamily="2" charset="2"/>
              <a:buChar char="Ø"/>
            </a:pPr>
            <a:r>
              <a:rPr lang="en-US" b="1" dirty="0" smtClean="0"/>
              <a:t>Connect</a:t>
            </a:r>
            <a:r>
              <a:rPr lang="en-US" dirty="0" smtClean="0"/>
              <a:t> all the pivot table by right click you got that</a:t>
            </a:r>
            <a:r>
              <a:rPr lang="en-US" b="1" dirty="0" smtClean="0"/>
              <a:t> pivot connection</a:t>
            </a:r>
            <a:r>
              <a:rPr lang="en-US" dirty="0" smtClean="0"/>
              <a:t> option then you can compare according to putting filter by simple selecting option like you want to see January month data simply select and you can compare it.</a:t>
            </a:r>
          </a:p>
          <a:p>
            <a:pPr marL="285750" indent="-285750">
              <a:buFont typeface="Wingdings" pitchFamily="2" charset="2"/>
              <a:buChar char="Ø"/>
            </a:pPr>
            <a:r>
              <a:rPr lang="en-US" dirty="0" smtClean="0"/>
              <a:t>Want to remove option in corner the filter option is there you can off that option.</a:t>
            </a:r>
            <a:endParaRPr lang="en-US" dirty="0"/>
          </a:p>
        </p:txBody>
      </p:sp>
    </p:spTree>
    <p:extLst>
      <p:ext uri="{BB962C8B-B14F-4D97-AF65-F5344CB8AC3E}">
        <p14:creationId xmlns:p14="http://schemas.microsoft.com/office/powerpoint/2010/main" val="254615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39226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98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4" name="TextBox 3"/>
          <p:cNvSpPr txBox="1"/>
          <p:nvPr/>
        </p:nvSpPr>
        <p:spPr>
          <a:xfrm>
            <a:off x="609600" y="1447800"/>
            <a:ext cx="8001000" cy="1200329"/>
          </a:xfrm>
          <a:prstGeom prst="rect">
            <a:avLst/>
          </a:prstGeom>
          <a:noFill/>
        </p:spPr>
        <p:txBody>
          <a:bodyPr wrap="square" rtlCol="0">
            <a:spAutoFit/>
          </a:bodyPr>
          <a:lstStyle/>
          <a:p>
            <a:pPr marL="285750" indent="-285750">
              <a:buFont typeface="Wingdings" pitchFamily="2" charset="2"/>
              <a:buChar char="v"/>
            </a:pPr>
            <a:r>
              <a:rPr lang="en-US" dirty="0" smtClean="0"/>
              <a:t>Women are more likely to buy compared to men(-65%)</a:t>
            </a:r>
          </a:p>
          <a:p>
            <a:pPr marL="285750" indent="-285750">
              <a:buFont typeface="Wingdings" pitchFamily="2" charset="2"/>
              <a:buChar char="v"/>
            </a:pPr>
            <a:r>
              <a:rPr lang="en-US" dirty="0" smtClean="0"/>
              <a:t>Maharashtra, Karnataka and Uttar Pradesh and the top 3 states(-35%)</a:t>
            </a:r>
          </a:p>
          <a:p>
            <a:pPr marL="285750" indent="-285750">
              <a:buFont typeface="Wingdings" pitchFamily="2" charset="2"/>
              <a:buChar char="v"/>
            </a:pPr>
            <a:r>
              <a:rPr lang="en-US" dirty="0" smtClean="0"/>
              <a:t>Adult age group (30-49yrs) in max contributing(-50%)</a:t>
            </a:r>
          </a:p>
          <a:p>
            <a:pPr marL="285750" indent="-285750">
              <a:buFont typeface="Wingdings" pitchFamily="2" charset="2"/>
              <a:buChar char="v"/>
            </a:pPr>
            <a:r>
              <a:rPr lang="en-US" dirty="0" smtClean="0"/>
              <a:t>Amazon, </a:t>
            </a:r>
            <a:r>
              <a:rPr lang="en-US" dirty="0" err="1" smtClean="0"/>
              <a:t>Flipkart</a:t>
            </a:r>
            <a:r>
              <a:rPr lang="en-US" dirty="0" smtClean="0"/>
              <a:t> and </a:t>
            </a:r>
            <a:r>
              <a:rPr lang="en-US" dirty="0" err="1" smtClean="0"/>
              <a:t>Myntra</a:t>
            </a:r>
            <a:r>
              <a:rPr lang="en-US" dirty="0" smtClean="0"/>
              <a:t> channels are max contributing(-80%)</a:t>
            </a:r>
            <a:endParaRPr lang="en-US" dirty="0"/>
          </a:p>
        </p:txBody>
      </p:sp>
      <p:sp>
        <p:nvSpPr>
          <p:cNvPr id="5" name="TextBox 4"/>
          <p:cNvSpPr txBox="1"/>
          <p:nvPr/>
        </p:nvSpPr>
        <p:spPr>
          <a:xfrm>
            <a:off x="609600" y="2971800"/>
            <a:ext cx="8001000" cy="1631216"/>
          </a:xfrm>
          <a:prstGeom prst="rect">
            <a:avLst/>
          </a:prstGeom>
          <a:noFill/>
        </p:spPr>
        <p:txBody>
          <a:bodyPr wrap="square" rtlCol="0">
            <a:spAutoFit/>
          </a:bodyPr>
          <a:lstStyle/>
          <a:p>
            <a:r>
              <a:rPr lang="en-US" sz="2000" b="1" dirty="0" smtClean="0"/>
              <a:t>Final conclusion to improve </a:t>
            </a:r>
            <a:r>
              <a:rPr lang="en-US" sz="2000" b="1" dirty="0" err="1" smtClean="0"/>
              <a:t>Vrinda</a:t>
            </a:r>
            <a:r>
              <a:rPr lang="en-US" sz="2000" b="1" dirty="0" smtClean="0"/>
              <a:t> Store Sales:</a:t>
            </a:r>
          </a:p>
          <a:p>
            <a:endParaRPr lang="en-US" sz="2000" b="1" dirty="0"/>
          </a:p>
          <a:p>
            <a:pPr marL="342900" indent="-342900">
              <a:buFont typeface="Wingdings" pitchFamily="2" charset="2"/>
              <a:buChar char="v"/>
            </a:pPr>
            <a:r>
              <a:rPr lang="en-US" sz="2000" dirty="0" smtClean="0"/>
              <a:t>Target </a:t>
            </a:r>
            <a:r>
              <a:rPr lang="en-US" sz="2000" b="1" dirty="0" smtClean="0"/>
              <a:t>women</a:t>
            </a:r>
            <a:r>
              <a:rPr lang="en-US" sz="2000" dirty="0" smtClean="0"/>
              <a:t> customers of age group (</a:t>
            </a:r>
            <a:r>
              <a:rPr lang="en-US" sz="2000" b="1" dirty="0" smtClean="0"/>
              <a:t>30-49</a:t>
            </a:r>
            <a:r>
              <a:rPr lang="en-US" sz="2000" dirty="0" smtClean="0"/>
              <a:t> </a:t>
            </a:r>
            <a:r>
              <a:rPr lang="en-US" sz="2000" dirty="0" err="1" smtClean="0"/>
              <a:t>yrs</a:t>
            </a:r>
            <a:r>
              <a:rPr lang="en-US" sz="2000" dirty="0" smtClean="0"/>
              <a:t>) living in </a:t>
            </a:r>
            <a:r>
              <a:rPr lang="en-US" sz="2000" b="1" dirty="0" smtClean="0"/>
              <a:t>Maharashtra</a:t>
            </a:r>
            <a:r>
              <a:rPr lang="en-US" sz="2000" dirty="0" smtClean="0"/>
              <a:t>, </a:t>
            </a:r>
            <a:r>
              <a:rPr lang="en-US" sz="2000" b="1" dirty="0" smtClean="0"/>
              <a:t>Karnataka and Uttar Pradesh </a:t>
            </a:r>
            <a:r>
              <a:rPr lang="en-US" sz="2000" dirty="0" smtClean="0"/>
              <a:t>by showing ads/ offers/ coupons available on </a:t>
            </a:r>
            <a:r>
              <a:rPr lang="en-US" sz="2000" b="1" dirty="0" smtClean="0"/>
              <a:t>Amazon, </a:t>
            </a:r>
            <a:r>
              <a:rPr lang="en-US" sz="2000" b="1" dirty="0" err="1" smtClean="0"/>
              <a:t>Flipkart</a:t>
            </a:r>
            <a:r>
              <a:rPr lang="en-US" sz="2000" b="1" dirty="0" smtClean="0"/>
              <a:t> and </a:t>
            </a:r>
            <a:r>
              <a:rPr lang="en-US" sz="2000" b="1" dirty="0" err="1" smtClean="0"/>
              <a:t>Myntra</a:t>
            </a:r>
            <a:r>
              <a:rPr lang="en-US" sz="2000" dirty="0" smtClean="0"/>
              <a:t>.</a:t>
            </a:r>
            <a:endParaRPr lang="en-US" dirty="0"/>
          </a:p>
        </p:txBody>
      </p:sp>
    </p:spTree>
    <p:extLst>
      <p:ext uri="{BB962C8B-B14F-4D97-AF65-F5344CB8AC3E}">
        <p14:creationId xmlns:p14="http://schemas.microsoft.com/office/powerpoint/2010/main" val="130982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half" idx="1"/>
          </p:nvPr>
        </p:nvSpPr>
        <p:spPr/>
        <p:txBody>
          <a:bodyPr>
            <a:normAutofit/>
          </a:bodyPr>
          <a:lstStyle/>
          <a:p>
            <a:r>
              <a:rPr lang="en-US" dirty="0" smtClean="0"/>
              <a:t>Objective</a:t>
            </a:r>
          </a:p>
          <a:p>
            <a:r>
              <a:rPr lang="en-US" dirty="0" smtClean="0"/>
              <a:t>Sample Questions </a:t>
            </a:r>
          </a:p>
          <a:p>
            <a:r>
              <a:rPr lang="en-US" dirty="0" smtClean="0"/>
              <a:t>Data content</a:t>
            </a:r>
          </a:p>
          <a:p>
            <a:r>
              <a:rPr lang="en-US" dirty="0" smtClean="0"/>
              <a:t>Data </a:t>
            </a:r>
            <a:r>
              <a:rPr lang="en-US" dirty="0"/>
              <a:t>Cleaning </a:t>
            </a:r>
            <a:endParaRPr lang="en-US" dirty="0" smtClean="0"/>
          </a:p>
          <a:p>
            <a:r>
              <a:rPr lang="en-US" dirty="0" smtClean="0"/>
              <a:t>Data </a:t>
            </a:r>
            <a:r>
              <a:rPr lang="en-US" dirty="0"/>
              <a:t>Processing </a:t>
            </a:r>
            <a:endParaRPr lang="en-US" dirty="0" smtClean="0"/>
          </a:p>
          <a:p>
            <a:r>
              <a:rPr lang="en-US" dirty="0" smtClean="0"/>
              <a:t>Data </a:t>
            </a:r>
            <a:r>
              <a:rPr lang="en-US" dirty="0"/>
              <a:t>Analysis </a:t>
            </a:r>
            <a:endParaRPr lang="en-US" dirty="0" smtClean="0"/>
          </a:p>
          <a:p>
            <a:r>
              <a:rPr lang="en-US" dirty="0" smtClean="0"/>
              <a:t>Interactive Dashboard</a:t>
            </a:r>
          </a:p>
          <a:p>
            <a:r>
              <a:rPr lang="en-US" dirty="0" smtClean="0"/>
              <a:t>Insights</a:t>
            </a:r>
            <a:endParaRPr lang="en-US" dirty="0"/>
          </a:p>
        </p:txBody>
      </p:sp>
      <p:pic>
        <p:nvPicPr>
          <p:cNvPr id="4098" name="Picture 2" descr="C:\Users\DELL\Downloads\Stages-involved-in-the-data-analysis-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524000"/>
            <a:ext cx="47328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80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dirty="0" err="1" smtClean="0"/>
              <a:t>Vrinda</a:t>
            </a:r>
            <a:r>
              <a:rPr lang="en-US" dirty="0" smtClean="0"/>
              <a:t> Store wants to create an annual sales report for 2022. So that, </a:t>
            </a:r>
            <a:r>
              <a:rPr lang="en-US" dirty="0" err="1" smtClean="0"/>
              <a:t>Vrinda</a:t>
            </a:r>
            <a:r>
              <a:rPr lang="en-US" dirty="0" smtClean="0"/>
              <a:t> can understand their customers and grow more sales in 2023 </a:t>
            </a:r>
          </a:p>
          <a:p>
            <a:r>
              <a:rPr lang="en-US" dirty="0" smtClean="0"/>
              <a:t>Dataset : </a:t>
            </a:r>
            <a:r>
              <a:rPr lang="en-US" dirty="0" err="1" smtClean="0"/>
              <a:t>Vrinda</a:t>
            </a:r>
            <a:r>
              <a:rPr lang="en-US" dirty="0" smtClean="0"/>
              <a:t> Stores Data Analyst</a:t>
            </a:r>
          </a:p>
          <a:p>
            <a:r>
              <a:rPr lang="en-US" dirty="0"/>
              <a:t>Excel Dataset Download (direct</a:t>
            </a:r>
            <a:r>
              <a:rPr lang="en-US" dirty="0" smtClean="0"/>
              <a:t>):</a:t>
            </a:r>
          </a:p>
          <a:p>
            <a:pPr marL="0" indent="0">
              <a:buNone/>
            </a:pPr>
            <a:r>
              <a:rPr lang="en-US" dirty="0">
                <a:hlinkClick r:id="rId2"/>
              </a:rPr>
              <a:t>https://</a:t>
            </a:r>
            <a:r>
              <a:rPr lang="en-US" dirty="0" smtClean="0">
                <a:hlinkClick r:id="rId2"/>
              </a:rPr>
              <a:t>docs.google.com/spreadsheets/d/1ekrPCv2ZcBZ-cySADo1YGOfcRY9OA4GP/edit?usp=sharing&amp;ouid=102417869513104761003&amp;rtpof=true&amp;sd=true</a:t>
            </a:r>
            <a:r>
              <a:rPr lang="en-US" dirty="0" smtClean="0"/>
              <a:t> </a:t>
            </a:r>
            <a:endParaRPr lang="en-US" dirty="0"/>
          </a:p>
        </p:txBody>
      </p:sp>
    </p:spTree>
    <p:extLst>
      <p:ext uri="{BB962C8B-B14F-4D97-AF65-F5344CB8AC3E}">
        <p14:creationId xmlns:p14="http://schemas.microsoft.com/office/powerpoint/2010/main" val="274056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LL\Downloads\Question Ma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430" y="228599"/>
            <a:ext cx="3563770" cy="65027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533400"/>
            <a:ext cx="4953000" cy="99060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Sample Questions</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a:xfrm>
            <a:off x="457200" y="1752600"/>
            <a:ext cx="5486400" cy="4648200"/>
          </a:xfrm>
        </p:spPr>
        <p:txBody>
          <a:bodyPr>
            <a:noAutofit/>
          </a:bodyPr>
          <a:lstStyle/>
          <a:p>
            <a:r>
              <a:rPr lang="en-US" sz="2000" dirty="0" smtClean="0">
                <a:ln>
                  <a:solidFill>
                    <a:schemeClr val="tx1">
                      <a:lumMod val="75000"/>
                      <a:lumOff val="25000"/>
                    </a:schemeClr>
                  </a:solidFill>
                </a:ln>
              </a:rPr>
              <a:t>Compare the sales and orders using single chart.</a:t>
            </a:r>
          </a:p>
          <a:p>
            <a:r>
              <a:rPr lang="en-US" sz="2000" dirty="0" smtClean="0">
                <a:ln>
                  <a:solidFill>
                    <a:schemeClr val="tx1">
                      <a:lumMod val="75000"/>
                      <a:lumOff val="25000"/>
                    </a:schemeClr>
                  </a:solidFill>
                </a:ln>
              </a:rPr>
              <a:t>Which month got the highest sales and orders?</a:t>
            </a:r>
          </a:p>
          <a:p>
            <a:r>
              <a:rPr lang="en-US" sz="2000" dirty="0" smtClean="0">
                <a:ln>
                  <a:solidFill>
                    <a:schemeClr val="tx1">
                      <a:lumMod val="75000"/>
                      <a:lumOff val="25000"/>
                    </a:schemeClr>
                  </a:solidFill>
                </a:ln>
              </a:rPr>
              <a:t>Who purchased more-men or women in 2022?</a:t>
            </a:r>
          </a:p>
          <a:p>
            <a:r>
              <a:rPr lang="en-US" sz="2000" dirty="0" smtClean="0">
                <a:ln>
                  <a:solidFill>
                    <a:schemeClr val="tx1">
                      <a:lumMod val="75000"/>
                      <a:lumOff val="25000"/>
                    </a:schemeClr>
                  </a:solidFill>
                </a:ln>
              </a:rPr>
              <a:t>What are different order status in 2022?</a:t>
            </a:r>
          </a:p>
          <a:p>
            <a:r>
              <a:rPr lang="en-US" sz="2000" dirty="0" smtClean="0">
                <a:ln>
                  <a:solidFill>
                    <a:schemeClr val="tx1">
                      <a:lumMod val="75000"/>
                      <a:lumOff val="25000"/>
                    </a:schemeClr>
                  </a:solidFill>
                </a:ln>
              </a:rPr>
              <a:t>List top 10 states contributing to the sales?</a:t>
            </a:r>
          </a:p>
          <a:p>
            <a:r>
              <a:rPr lang="en-US" sz="2000" dirty="0" smtClean="0">
                <a:ln>
                  <a:solidFill>
                    <a:schemeClr val="tx1">
                      <a:lumMod val="75000"/>
                      <a:lumOff val="25000"/>
                    </a:schemeClr>
                  </a:solidFill>
                </a:ln>
              </a:rPr>
              <a:t>Relation between age and gender based on number of orders.</a:t>
            </a:r>
            <a:endParaRPr lang="en-US" sz="2000" dirty="0">
              <a:ln>
                <a:solidFill>
                  <a:schemeClr val="tx1">
                    <a:lumMod val="75000"/>
                    <a:lumOff val="25000"/>
                  </a:schemeClr>
                </a:solidFill>
              </a:ln>
            </a:endParaRPr>
          </a:p>
          <a:p>
            <a:r>
              <a:rPr lang="en-US" sz="2000" dirty="0" smtClean="0">
                <a:ln>
                  <a:solidFill>
                    <a:schemeClr val="tx1">
                      <a:lumMod val="75000"/>
                      <a:lumOff val="25000"/>
                    </a:schemeClr>
                  </a:solidFill>
                </a:ln>
              </a:rPr>
              <a:t>Which channel is contributing to maximum sales?</a:t>
            </a:r>
          </a:p>
          <a:p>
            <a:r>
              <a:rPr lang="en-US" sz="2000" dirty="0" smtClean="0">
                <a:ln>
                  <a:solidFill>
                    <a:schemeClr val="tx1">
                      <a:lumMod val="75000"/>
                      <a:lumOff val="25000"/>
                    </a:schemeClr>
                  </a:solidFill>
                </a:ln>
              </a:rPr>
              <a:t>Highest selling </a:t>
            </a:r>
            <a:r>
              <a:rPr lang="en-US" sz="2000" dirty="0" err="1" smtClean="0">
                <a:ln>
                  <a:solidFill>
                    <a:schemeClr val="tx1">
                      <a:lumMod val="75000"/>
                      <a:lumOff val="25000"/>
                    </a:schemeClr>
                  </a:solidFill>
                </a:ln>
              </a:rPr>
              <a:t>category,etc</a:t>
            </a:r>
            <a:r>
              <a:rPr lang="en-US" sz="2000" dirty="0" smtClean="0">
                <a:ln>
                  <a:solidFill>
                    <a:schemeClr val="tx1">
                      <a:lumMod val="75000"/>
                      <a:lumOff val="25000"/>
                    </a:schemeClr>
                  </a:solidFill>
                </a:ln>
              </a:rPr>
              <a:t>.</a:t>
            </a:r>
            <a:endParaRPr lang="en-US" sz="2000" dirty="0">
              <a:ln>
                <a:solidFill>
                  <a:schemeClr val="tx1">
                    <a:lumMod val="75000"/>
                    <a:lumOff val="25000"/>
                  </a:schemeClr>
                </a:solidFill>
              </a:ln>
            </a:endParaRPr>
          </a:p>
        </p:txBody>
      </p:sp>
    </p:spTree>
    <p:extLst>
      <p:ext uri="{BB962C8B-B14F-4D97-AF65-F5344CB8AC3E}">
        <p14:creationId xmlns:p14="http://schemas.microsoft.com/office/powerpoint/2010/main" val="1961059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rPr>
              <a:t>Data contents</a:t>
            </a:r>
            <a:endParaRPr lang="en-US" b="1" dirty="0">
              <a:ln w="50800"/>
            </a:endParaRPr>
          </a:p>
        </p:txBody>
      </p:sp>
      <p:pic>
        <p:nvPicPr>
          <p:cNvPr id="1026"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b="3672"/>
          <a:stretch/>
        </p:blipFill>
        <p:spPr bwMode="auto">
          <a:xfrm rot="1047569">
            <a:off x="505172" y="1172199"/>
            <a:ext cx="5334000" cy="36979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889"/>
          <a:stretch/>
        </p:blipFill>
        <p:spPr bwMode="auto">
          <a:xfrm>
            <a:off x="2667000" y="2362200"/>
            <a:ext cx="5960649" cy="3810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904976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362"/>
          </a:xfrm>
        </p:spPr>
        <p:txBody>
          <a:bodyPr/>
          <a:lstStyle/>
          <a:p>
            <a:pPr algn="l"/>
            <a:r>
              <a:rPr lang="en-US" dirty="0" smtClean="0"/>
              <a:t>Data Cleaning</a:t>
            </a:r>
            <a:endParaRPr lang="en-US" dirty="0"/>
          </a:p>
        </p:txBody>
      </p:sp>
      <p:sp>
        <p:nvSpPr>
          <p:cNvPr id="3" name="Content Placeholder 2"/>
          <p:cNvSpPr>
            <a:spLocks noGrp="1"/>
          </p:cNvSpPr>
          <p:nvPr>
            <p:ph idx="1"/>
          </p:nvPr>
        </p:nvSpPr>
        <p:spPr>
          <a:xfrm>
            <a:off x="457200" y="1295400"/>
            <a:ext cx="4706651" cy="4830763"/>
          </a:xfrm>
        </p:spPr>
        <p:txBody>
          <a:bodyPr>
            <a:normAutofit fontScale="62500" lnSpcReduction="20000"/>
          </a:bodyPr>
          <a:lstStyle/>
          <a:p>
            <a:r>
              <a:rPr lang="en-US" b="1" dirty="0" smtClean="0"/>
              <a:t>Column 1- Index </a:t>
            </a:r>
            <a:r>
              <a:rPr lang="en-US" dirty="0" smtClean="0"/>
              <a:t>should be </a:t>
            </a:r>
            <a:r>
              <a:rPr lang="en-US" u="sng" dirty="0" smtClean="0"/>
              <a:t>always unique </a:t>
            </a:r>
            <a:r>
              <a:rPr lang="en-US" dirty="0" smtClean="0"/>
              <a:t>value.</a:t>
            </a:r>
          </a:p>
          <a:p>
            <a:pPr marL="0" indent="0">
              <a:buNone/>
            </a:pPr>
            <a:endParaRPr lang="en-US" dirty="0" smtClean="0"/>
          </a:p>
          <a:p>
            <a:r>
              <a:rPr lang="en-US" b="1" dirty="0" smtClean="0"/>
              <a:t>Column 2 – Order ID </a:t>
            </a:r>
            <a:r>
              <a:rPr lang="en-US" dirty="0" smtClean="0"/>
              <a:t>the values should </a:t>
            </a:r>
            <a:r>
              <a:rPr lang="en-US" u="sng" dirty="0" smtClean="0"/>
              <a:t>unique </a:t>
            </a:r>
            <a:r>
              <a:rPr lang="en-US" dirty="0" smtClean="0"/>
              <a:t>and non repeated means no </a:t>
            </a:r>
            <a:r>
              <a:rPr lang="en-US" u="sng" dirty="0" smtClean="0"/>
              <a:t>duplicate values </a:t>
            </a:r>
            <a:r>
              <a:rPr lang="en-US" dirty="0" smtClean="0"/>
              <a:t>and have to check </a:t>
            </a:r>
            <a:r>
              <a:rPr lang="en-US" u="sng" dirty="0" smtClean="0"/>
              <a:t>null values </a:t>
            </a:r>
            <a:r>
              <a:rPr lang="en-US" dirty="0" smtClean="0"/>
              <a:t>means blank cell.</a:t>
            </a:r>
          </a:p>
          <a:p>
            <a:pPr marL="0" indent="0">
              <a:buNone/>
            </a:pPr>
            <a:endParaRPr lang="en-US" dirty="0" smtClean="0"/>
          </a:p>
          <a:p>
            <a:r>
              <a:rPr lang="en-US" dirty="0" smtClean="0"/>
              <a:t> </a:t>
            </a:r>
            <a:r>
              <a:rPr lang="en-US" b="1" dirty="0" smtClean="0"/>
              <a:t>Column 3 – </a:t>
            </a:r>
            <a:r>
              <a:rPr lang="en-US" b="1" dirty="0" err="1" smtClean="0"/>
              <a:t>Cust</a:t>
            </a:r>
            <a:r>
              <a:rPr lang="en-US" b="1" dirty="0" smtClean="0"/>
              <a:t> ID </a:t>
            </a:r>
            <a:r>
              <a:rPr lang="en-US" dirty="0" smtClean="0"/>
              <a:t>the values should be </a:t>
            </a:r>
            <a:r>
              <a:rPr lang="en-US" u="sng" dirty="0" smtClean="0"/>
              <a:t>numerical</a:t>
            </a:r>
            <a:r>
              <a:rPr lang="en-US" dirty="0" smtClean="0"/>
              <a:t> and check </a:t>
            </a:r>
            <a:r>
              <a:rPr lang="en-US" u="sng" dirty="0" smtClean="0"/>
              <a:t>null values .</a:t>
            </a:r>
          </a:p>
          <a:p>
            <a:pPr marL="0" indent="0">
              <a:buNone/>
            </a:pPr>
            <a:endParaRPr lang="en-US" u="sng" dirty="0" smtClean="0"/>
          </a:p>
          <a:p>
            <a:r>
              <a:rPr lang="en-US" dirty="0" smtClean="0"/>
              <a:t> </a:t>
            </a:r>
            <a:r>
              <a:rPr lang="en-US" b="1" dirty="0" smtClean="0"/>
              <a:t>Column 4 – Gender </a:t>
            </a:r>
            <a:r>
              <a:rPr lang="en-US" dirty="0" smtClean="0"/>
              <a:t>the values are showing different some where is Male and somewhere is similarly for Women and W. Replace it in one format (select the column press </a:t>
            </a:r>
            <a:r>
              <a:rPr lang="en-US" b="1" dirty="0" smtClean="0"/>
              <a:t>Ctrl + H </a:t>
            </a:r>
            <a:r>
              <a:rPr lang="en-US" dirty="0" smtClean="0"/>
              <a:t>for replace</a:t>
            </a:r>
            <a:r>
              <a:rPr lang="en-US" b="1" dirty="0" smtClean="0"/>
              <a:t>)</a:t>
            </a:r>
          </a:p>
          <a:p>
            <a:endParaRPr lang="en-US" b="1" dirty="0" smtClean="0"/>
          </a:p>
          <a:p>
            <a:r>
              <a:rPr lang="en-US" b="1" dirty="0" smtClean="0"/>
              <a:t>Note : </a:t>
            </a:r>
            <a:r>
              <a:rPr lang="en-US" dirty="0" smtClean="0"/>
              <a:t>Check Null values in all column it create difficulties to analysis either you can remove it or replace it. Check duplicate values in each column if its ok then fine or replace it. For easy to check put filter on the data all the unique value shows directly </a:t>
            </a:r>
            <a:r>
              <a:rPr lang="en-US" b="1" dirty="0" smtClean="0"/>
              <a:t>Ctrl + Shift + L </a:t>
            </a:r>
            <a:r>
              <a:rPr lang="en-US" dirty="0" smtClean="0"/>
              <a:t>Shortcut key for filter. </a:t>
            </a:r>
          </a:p>
          <a:p>
            <a:endParaRPr lang="en-US" b="1" dirty="0"/>
          </a:p>
          <a:p>
            <a:r>
              <a:rPr lang="en-US" b="1" dirty="0" smtClean="0"/>
              <a:t>Clean all the columns by using same process.</a:t>
            </a:r>
          </a:p>
          <a:p>
            <a:endParaRPr lang="en-US" b="1" dirty="0"/>
          </a:p>
          <a:p>
            <a:endParaRPr lang="en-US" b="1" dirty="0" smtClean="0"/>
          </a:p>
          <a:p>
            <a:endParaRPr lang="en-US" u="sng" dirty="0" smtClean="0"/>
          </a:p>
          <a:p>
            <a:endParaRPr lang="en-US" u="sng" dirty="0" smtClean="0"/>
          </a:p>
          <a:p>
            <a:endParaRPr lang="en-US" u="sng"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138" r="31516"/>
          <a:stretch/>
        </p:blipFill>
        <p:spPr bwMode="auto">
          <a:xfrm>
            <a:off x="5233416" y="353281"/>
            <a:ext cx="3078275" cy="3352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71" t="12233"/>
          <a:stretch/>
        </p:blipFill>
        <p:spPr bwMode="auto">
          <a:xfrm>
            <a:off x="5105400" y="3876554"/>
            <a:ext cx="3791826" cy="27336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869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dirty="0" smtClean="0"/>
              <a:t>Data Processing</a:t>
            </a:r>
            <a:endParaRPr lang="en-US" dirty="0"/>
          </a:p>
        </p:txBody>
      </p:sp>
      <p:sp>
        <p:nvSpPr>
          <p:cNvPr id="3" name="Content Placeholder 2"/>
          <p:cNvSpPr>
            <a:spLocks noGrp="1"/>
          </p:cNvSpPr>
          <p:nvPr>
            <p:ph idx="1"/>
          </p:nvPr>
        </p:nvSpPr>
        <p:spPr>
          <a:xfrm>
            <a:off x="4800600" y="304800"/>
            <a:ext cx="4114800" cy="6096000"/>
          </a:xfrm>
        </p:spPr>
        <p:txBody>
          <a:bodyPr>
            <a:normAutofit/>
          </a:bodyPr>
          <a:lstStyle/>
          <a:p>
            <a:endParaRPr lang="en-US" dirty="0" smtClean="0"/>
          </a:p>
          <a:p>
            <a:r>
              <a:rPr lang="en-US" dirty="0" smtClean="0"/>
              <a:t>For compare sales &amp; orders we can categories product items according to age groups.</a:t>
            </a:r>
          </a:p>
          <a:p>
            <a:pPr marL="0" indent="0">
              <a:buNone/>
            </a:pPr>
            <a:endParaRPr lang="en-US" dirty="0" smtClean="0"/>
          </a:p>
          <a:p>
            <a:r>
              <a:rPr lang="en-US" dirty="0" smtClean="0"/>
              <a:t>For </a:t>
            </a:r>
            <a:r>
              <a:rPr lang="en-US" dirty="0"/>
              <a:t>month wise the highest sales and orders </a:t>
            </a:r>
            <a:r>
              <a:rPr lang="en-US" dirty="0" smtClean="0"/>
              <a:t>comparison </a:t>
            </a:r>
            <a:r>
              <a:rPr lang="en-US" dirty="0"/>
              <a:t>again we create a column and by applying formula we separately enter the month that can be easy to </a:t>
            </a:r>
            <a:r>
              <a:rPr lang="en-US" dirty="0" smtClean="0"/>
              <a:t>analysis.</a:t>
            </a:r>
          </a:p>
          <a:p>
            <a:endParaRPr lang="en-US" dirty="0" smtClean="0"/>
          </a:p>
          <a:p>
            <a:endParaRPr lang="en-US" dirty="0"/>
          </a:p>
          <a:p>
            <a:endParaRPr lang="en-US" dirty="0"/>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4186238" cy="21017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4272998" cy="21478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35288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dirty="0" smtClean="0"/>
              <a:t>Data Analysis</a:t>
            </a:r>
            <a:endParaRPr lang="en-US" dirty="0"/>
          </a:p>
        </p:txBody>
      </p:sp>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35" b="6150"/>
          <a:stretch/>
        </p:blipFill>
        <p:spPr bwMode="auto">
          <a:xfrm>
            <a:off x="3954995" y="3657600"/>
            <a:ext cx="4954588" cy="28936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Grp="1" noChangeAspect="1" noChangeArrowheads="1"/>
          </p:cNvPicPr>
          <p:nvPr>
            <p:ph idx="1"/>
          </p:nvPr>
        </p:nvPicPr>
        <p:blipFill rotWithShape="1">
          <a:blip r:embed="rId4" cstate="print">
            <a:extLst>
              <a:ext uri="{28A0092B-C50C-407E-A947-70E740481C1C}">
                <a14:useLocalDpi xmlns:a14="http://schemas.microsoft.com/office/drawing/2010/main" val="0"/>
              </a:ext>
            </a:extLst>
          </a:blip>
          <a:srcRect t="7317" b="6299"/>
          <a:stretch/>
        </p:blipFill>
        <p:spPr bwMode="auto">
          <a:xfrm>
            <a:off x="3954995" y="609600"/>
            <a:ext cx="4876801" cy="285123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96119" y="762000"/>
            <a:ext cx="3429000" cy="5964710"/>
          </a:xfrm>
          <a:prstGeom prst="rect">
            <a:avLst/>
          </a:prstGeom>
          <a:noFill/>
        </p:spPr>
        <p:txBody>
          <a:bodyPr wrap="square" rtlCol="0">
            <a:spAutoFit/>
          </a:bodyPr>
          <a:lstStyle/>
          <a:p>
            <a:pPr>
              <a:spcBef>
                <a:spcPct val="20000"/>
              </a:spcBef>
              <a:buClr>
                <a:schemeClr val="accent1"/>
              </a:buClr>
              <a:buSzPct val="85000"/>
            </a:pPr>
            <a:endParaRPr lang="en-US" sz="1200" dirty="0"/>
          </a:p>
          <a:p>
            <a:pPr>
              <a:spcBef>
                <a:spcPct val="20000"/>
              </a:spcBef>
              <a:buClr>
                <a:schemeClr val="accent1"/>
              </a:buClr>
              <a:buSzPct val="85000"/>
            </a:pPr>
            <a:r>
              <a:rPr lang="en-US" sz="1400" b="1" dirty="0" smtClean="0"/>
              <a:t>Steps to create Pivot chart :</a:t>
            </a:r>
          </a:p>
          <a:p>
            <a:pPr marL="171450" indent="-171450">
              <a:spcBef>
                <a:spcPct val="20000"/>
              </a:spcBef>
              <a:buClr>
                <a:schemeClr val="accent1"/>
              </a:buClr>
              <a:buSzPct val="85000"/>
              <a:buFont typeface="Wingdings" pitchFamily="2" charset="2"/>
              <a:buChar char="Ø"/>
            </a:pPr>
            <a:r>
              <a:rPr lang="en-US" sz="1400" dirty="0" smtClean="0"/>
              <a:t>Select all the data and </a:t>
            </a:r>
            <a:r>
              <a:rPr lang="en-US" sz="1400" dirty="0"/>
              <a:t>g</a:t>
            </a:r>
            <a:r>
              <a:rPr lang="en-US" sz="1400" dirty="0" smtClean="0"/>
              <a:t>o to </a:t>
            </a:r>
            <a:r>
              <a:rPr lang="en-US" sz="1400" b="1" dirty="0" smtClean="0"/>
              <a:t>insert  </a:t>
            </a:r>
            <a:r>
              <a:rPr lang="en-US" sz="1400" dirty="0" smtClean="0"/>
              <a:t>then there is the option of </a:t>
            </a:r>
            <a:r>
              <a:rPr lang="en-US" sz="1400" b="1" dirty="0" smtClean="0"/>
              <a:t>Pivot Chart.</a:t>
            </a:r>
          </a:p>
          <a:p>
            <a:pPr marL="171450" indent="-171450">
              <a:spcBef>
                <a:spcPct val="20000"/>
              </a:spcBef>
              <a:buClr>
                <a:schemeClr val="accent1"/>
              </a:buClr>
              <a:buSzPct val="85000"/>
              <a:buFont typeface="Wingdings" pitchFamily="2" charset="2"/>
              <a:buChar char="Ø"/>
            </a:pPr>
            <a:r>
              <a:rPr lang="en-US" sz="1400" dirty="0" smtClean="0"/>
              <a:t>According to the proper view of the data in the table we can choose the</a:t>
            </a:r>
            <a:r>
              <a:rPr lang="en-US" sz="1400" b="1" dirty="0" smtClean="0"/>
              <a:t> charts</a:t>
            </a:r>
            <a:r>
              <a:rPr lang="en-US" sz="1400" dirty="0" smtClean="0"/>
              <a:t>.</a:t>
            </a:r>
          </a:p>
          <a:p>
            <a:pPr marL="171450" indent="-171450">
              <a:spcBef>
                <a:spcPct val="20000"/>
              </a:spcBef>
              <a:buClr>
                <a:schemeClr val="accent1"/>
              </a:buClr>
              <a:buSzPct val="85000"/>
              <a:buFont typeface="Wingdings" pitchFamily="2" charset="2"/>
              <a:buChar char="Ø"/>
            </a:pPr>
            <a:r>
              <a:rPr lang="en-US" sz="1400" dirty="0" smtClean="0"/>
              <a:t>To create a chart we have to drag and drop the column names to the value and column , row section.</a:t>
            </a:r>
          </a:p>
          <a:p>
            <a:pPr>
              <a:spcBef>
                <a:spcPct val="20000"/>
              </a:spcBef>
              <a:buClr>
                <a:schemeClr val="accent1"/>
              </a:buClr>
              <a:buSzPct val="85000"/>
            </a:pPr>
            <a:r>
              <a:rPr lang="en-US" sz="1400" b="1" dirty="0" smtClean="0"/>
              <a:t>Steps to create a dashboard:</a:t>
            </a:r>
          </a:p>
          <a:p>
            <a:pPr marL="171450" indent="-171450">
              <a:spcBef>
                <a:spcPct val="20000"/>
              </a:spcBef>
              <a:buClr>
                <a:schemeClr val="accent1"/>
              </a:buClr>
              <a:buSzPct val="85000"/>
              <a:buFont typeface="Wingdings" pitchFamily="2" charset="2"/>
              <a:buChar char="Ø"/>
            </a:pPr>
            <a:r>
              <a:rPr lang="en-US" sz="1400" dirty="0" smtClean="0"/>
              <a:t>First we have to create new tab then as we don’t want to </a:t>
            </a:r>
            <a:r>
              <a:rPr lang="en-US" sz="1400" b="1" dirty="0" smtClean="0"/>
              <a:t>gridlines</a:t>
            </a:r>
            <a:r>
              <a:rPr lang="en-US" sz="1400" dirty="0" smtClean="0"/>
              <a:t> we want plan page, go to the </a:t>
            </a:r>
            <a:r>
              <a:rPr lang="en-US" sz="1400" b="1" dirty="0" smtClean="0"/>
              <a:t>View </a:t>
            </a:r>
            <a:r>
              <a:rPr lang="en-US" sz="1400" dirty="0" smtClean="0"/>
              <a:t>the </a:t>
            </a:r>
            <a:r>
              <a:rPr lang="en-US" sz="1400" b="1" dirty="0" smtClean="0"/>
              <a:t>gridlines</a:t>
            </a:r>
            <a:r>
              <a:rPr lang="en-US" sz="1400" dirty="0" smtClean="0"/>
              <a:t> option is there we have to off that option.</a:t>
            </a:r>
          </a:p>
          <a:p>
            <a:pPr marL="171450" indent="-171450">
              <a:spcBef>
                <a:spcPct val="20000"/>
              </a:spcBef>
              <a:buClr>
                <a:schemeClr val="accent1"/>
              </a:buClr>
              <a:buSzPct val="85000"/>
              <a:buFont typeface="Wingdings" pitchFamily="2" charset="2"/>
              <a:buChar char="Ø"/>
            </a:pPr>
            <a:r>
              <a:rPr lang="en-US" sz="1400" b="1" dirty="0" smtClean="0"/>
              <a:t>Copy </a:t>
            </a:r>
            <a:r>
              <a:rPr lang="en-US" sz="1400" dirty="0" smtClean="0"/>
              <a:t>that chart you previously make and paste in the blank space.</a:t>
            </a:r>
            <a:endParaRPr lang="en-US" sz="1400" b="1" dirty="0"/>
          </a:p>
          <a:p>
            <a:pPr>
              <a:spcBef>
                <a:spcPct val="20000"/>
              </a:spcBef>
              <a:buClr>
                <a:schemeClr val="accent1"/>
              </a:buClr>
              <a:buSzPct val="85000"/>
            </a:pPr>
            <a:r>
              <a:rPr lang="en-US" sz="1400" b="1" dirty="0" smtClean="0"/>
              <a:t>This </a:t>
            </a:r>
            <a:r>
              <a:rPr lang="en-US" sz="1400" b="1" dirty="0"/>
              <a:t>is our  two sample question.</a:t>
            </a:r>
          </a:p>
          <a:p>
            <a:pPr>
              <a:spcBef>
                <a:spcPct val="20000"/>
              </a:spcBef>
              <a:buClr>
                <a:schemeClr val="accent1"/>
              </a:buClr>
              <a:buSzPct val="85000"/>
            </a:pPr>
            <a:r>
              <a:rPr lang="en-US" sz="1400" dirty="0"/>
              <a:t>1) Compare the sales and orders using single chart.</a:t>
            </a:r>
          </a:p>
          <a:p>
            <a:pPr>
              <a:spcBef>
                <a:spcPct val="20000"/>
              </a:spcBef>
              <a:buClr>
                <a:schemeClr val="accent1"/>
              </a:buClr>
              <a:buSzPct val="85000"/>
            </a:pPr>
            <a:r>
              <a:rPr lang="en-US" sz="1400" dirty="0"/>
              <a:t>2) Which month got the highest sales and orders</a:t>
            </a:r>
            <a:r>
              <a:rPr lang="en-US" sz="1400" dirty="0" smtClean="0"/>
              <a:t>?</a:t>
            </a:r>
          </a:p>
          <a:p>
            <a:pPr marL="171450" indent="-171450">
              <a:spcBef>
                <a:spcPct val="20000"/>
              </a:spcBef>
              <a:buClr>
                <a:schemeClr val="accent1"/>
              </a:buClr>
              <a:buSzPct val="85000"/>
              <a:buFont typeface="Wingdings" pitchFamily="2" charset="2"/>
              <a:buChar char="Ø"/>
            </a:pPr>
            <a:r>
              <a:rPr lang="en-US" sz="1400" dirty="0" smtClean="0"/>
              <a:t>Which is solve in one </a:t>
            </a:r>
            <a:r>
              <a:rPr lang="en-US" sz="1400" b="1" dirty="0" smtClean="0"/>
              <a:t>chart.</a:t>
            </a:r>
          </a:p>
          <a:p>
            <a:pPr>
              <a:spcBef>
                <a:spcPct val="20000"/>
              </a:spcBef>
              <a:buClr>
                <a:schemeClr val="accent1"/>
              </a:buClr>
              <a:buSzPct val="85000"/>
            </a:pPr>
            <a:endParaRPr lang="en-US" sz="1400" dirty="0"/>
          </a:p>
        </p:txBody>
      </p:sp>
    </p:spTree>
    <p:extLst>
      <p:ext uri="{BB962C8B-B14F-4D97-AF65-F5344CB8AC3E}">
        <p14:creationId xmlns:p14="http://schemas.microsoft.com/office/powerpoint/2010/main" val="111948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153400" cy="830495"/>
          </a:xfrm>
        </p:spPr>
        <p:txBody>
          <a:bodyPr/>
          <a:lstStyle/>
          <a:p>
            <a:r>
              <a:rPr lang="en-US" sz="1800" b="1" dirty="0"/>
              <a:t>Who purchased more-men or women in 2022?</a:t>
            </a:r>
          </a:p>
          <a:p>
            <a:pPr>
              <a:buFont typeface="Wingdings" pitchFamily="2" charset="2"/>
              <a:buChar char="Ø"/>
            </a:pPr>
            <a:r>
              <a:rPr lang="en-US" sz="1400" dirty="0"/>
              <a:t>By creating the pie chart we can compare the who purchased the products from the store</a:t>
            </a:r>
          </a:p>
          <a:p>
            <a:endParaRPr lang="en-US"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055041"/>
            <a:ext cx="2971800" cy="25321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640" y="3733800"/>
            <a:ext cx="4520759" cy="266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4399" y="3733800"/>
            <a:ext cx="4077184" cy="2862322"/>
          </a:xfrm>
          <a:prstGeom prst="rect">
            <a:avLst/>
          </a:prstGeom>
          <a:noFill/>
        </p:spPr>
        <p:txBody>
          <a:bodyPr wrap="square" rtlCol="0">
            <a:spAutoFit/>
          </a:bodyPr>
          <a:lstStyle/>
          <a:p>
            <a:pPr marL="182880" indent="-182880">
              <a:spcBef>
                <a:spcPct val="20000"/>
              </a:spcBef>
              <a:buClr>
                <a:schemeClr val="accent1"/>
              </a:buClr>
              <a:buSzPct val="85000"/>
              <a:buFont typeface="Arial" pitchFamily="34" charset="0"/>
              <a:buChar char="•"/>
            </a:pPr>
            <a:r>
              <a:rPr lang="en-US" b="1" dirty="0"/>
              <a:t>What are different order status in 2022?</a:t>
            </a:r>
          </a:p>
          <a:p>
            <a:pPr marL="285750" indent="-285750">
              <a:buFont typeface="Wingdings" pitchFamily="2" charset="2"/>
              <a:buChar char="Ø"/>
            </a:pPr>
            <a:r>
              <a:rPr lang="en-US" dirty="0" smtClean="0"/>
              <a:t>By creating pie charts and edit the slice by dragging outsides its looks good for the clear data visualizations for more proper view by edit option I select the legends option and as I required percentage for comparison, I select the value option make the percentage option.</a:t>
            </a:r>
            <a:endParaRPr lang="en-US" dirty="0"/>
          </a:p>
        </p:txBody>
      </p:sp>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399" y="1040596"/>
            <a:ext cx="3522335" cy="254659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849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735</TotalTime>
  <Words>829</Words>
  <Application>Microsoft Office PowerPoint</Application>
  <PresentationFormat>On-screen Show (4:3)</PresentationFormat>
  <Paragraphs>89</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Advance Excel</vt:lpstr>
      <vt:lpstr>Contents</vt:lpstr>
      <vt:lpstr>Objective</vt:lpstr>
      <vt:lpstr>Sample Questions</vt:lpstr>
      <vt:lpstr>Data contents</vt:lpstr>
      <vt:lpstr>Data Cleaning</vt:lpstr>
      <vt:lpstr>Data Processing</vt:lpstr>
      <vt:lpstr>Data Analysis</vt:lpstr>
      <vt:lpstr>PowerPoint Presentation</vt:lpstr>
      <vt:lpstr>PowerPoint Presentation</vt:lpstr>
      <vt:lpstr>PowerPoint Presentation</vt:lpstr>
      <vt:lpstr>PowerPoint Presentation</vt:lpstr>
      <vt:lpstr>PowerPoint Presentation</vt:lpstr>
      <vt:lpstr>Dashboard</vt:lpstr>
      <vt:lpstr>Insights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48</cp:revision>
  <dcterms:created xsi:type="dcterms:W3CDTF">2023-10-30T00:56:50Z</dcterms:created>
  <dcterms:modified xsi:type="dcterms:W3CDTF">2023-12-12T09:13:47Z</dcterms:modified>
</cp:coreProperties>
</file>