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 TEJASWINI INNAMURI" userId="5bd675cb6cc4c196" providerId="LiveId" clId="{6563DBAD-74E0-4733-B5CC-44D1B3E425BC}"/>
    <pc:docChg chg="modSld">
      <pc:chgData name="CHITRA TEJASWINI INNAMURI" userId="5bd675cb6cc4c196" providerId="LiveId" clId="{6563DBAD-74E0-4733-B5CC-44D1B3E425BC}" dt="2024-07-14T06:46:05.668" v="114" actId="255"/>
      <pc:docMkLst>
        <pc:docMk/>
      </pc:docMkLst>
      <pc:sldChg chg="modSp mod">
        <pc:chgData name="CHITRA TEJASWINI INNAMURI" userId="5bd675cb6cc4c196" providerId="LiveId" clId="{6563DBAD-74E0-4733-B5CC-44D1B3E425BC}" dt="2024-07-14T06:42:02" v="0" actId="1076"/>
        <pc:sldMkLst>
          <pc:docMk/>
          <pc:sldMk cId="584653228" sldId="261"/>
        </pc:sldMkLst>
        <pc:picChg chg="mod">
          <ac:chgData name="CHITRA TEJASWINI INNAMURI" userId="5bd675cb6cc4c196" providerId="LiveId" clId="{6563DBAD-74E0-4733-B5CC-44D1B3E425BC}" dt="2024-07-14T06:42:02" v="0" actId="1076"/>
          <ac:picMkLst>
            <pc:docMk/>
            <pc:sldMk cId="584653228" sldId="261"/>
            <ac:picMk id="5" creationId="{94A570DE-EF2F-12E0-DD48-C16AD3F22793}"/>
          </ac:picMkLst>
        </pc:picChg>
      </pc:sldChg>
      <pc:sldChg chg="modSp mod">
        <pc:chgData name="CHITRA TEJASWINI INNAMURI" userId="5bd675cb6cc4c196" providerId="LiveId" clId="{6563DBAD-74E0-4733-B5CC-44D1B3E425BC}" dt="2024-07-14T06:42:27.783" v="2" actId="1076"/>
        <pc:sldMkLst>
          <pc:docMk/>
          <pc:sldMk cId="3657386529" sldId="264"/>
        </pc:sldMkLst>
        <pc:picChg chg="mod">
          <ac:chgData name="CHITRA TEJASWINI INNAMURI" userId="5bd675cb6cc4c196" providerId="LiveId" clId="{6563DBAD-74E0-4733-B5CC-44D1B3E425BC}" dt="2024-07-14T06:42:27.783" v="2" actId="1076"/>
          <ac:picMkLst>
            <pc:docMk/>
            <pc:sldMk cId="3657386529" sldId="264"/>
            <ac:picMk id="5" creationId="{CBEFD807-2FE4-B93B-04CE-642E7B0CB688}"/>
          </ac:picMkLst>
        </pc:picChg>
      </pc:sldChg>
      <pc:sldChg chg="modSp mod">
        <pc:chgData name="CHITRA TEJASWINI INNAMURI" userId="5bd675cb6cc4c196" providerId="LiveId" clId="{6563DBAD-74E0-4733-B5CC-44D1B3E425BC}" dt="2024-07-14T06:46:05.668" v="114" actId="255"/>
        <pc:sldMkLst>
          <pc:docMk/>
          <pc:sldMk cId="958589618" sldId="266"/>
        </pc:sldMkLst>
        <pc:spChg chg="mod">
          <ac:chgData name="CHITRA TEJASWINI INNAMURI" userId="5bd675cb6cc4c196" providerId="LiveId" clId="{6563DBAD-74E0-4733-B5CC-44D1B3E425BC}" dt="2024-07-14T06:46:05.668" v="114" actId="255"/>
          <ac:spMkLst>
            <pc:docMk/>
            <pc:sldMk cId="958589618" sldId="266"/>
            <ac:spMk id="3" creationId="{27EBACB0-5504-CAD6-951C-D14217A08A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chitratejaswini17@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46662" y="1005840"/>
            <a:ext cx="10993549" cy="297092"/>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94873" y="1164432"/>
            <a:ext cx="10993546" cy="2261009"/>
          </a:xfrm>
        </p:spPr>
        <p:txBody>
          <a:bodyPr>
            <a:normAutofit fontScale="25000" lnSpcReduction="20000"/>
          </a:bodyPr>
          <a:lstStyle/>
          <a:p>
            <a:endParaRPr lang="en-GB" dirty="0">
              <a:solidFill>
                <a:schemeClr val="tx1"/>
              </a:solidFill>
            </a:endParaRPr>
          </a:p>
          <a:p>
            <a:r>
              <a:rPr lang="en-GB" sz="6400" b="1" dirty="0">
                <a:solidFill>
                  <a:schemeClr val="tx1"/>
                </a:solidFill>
              </a:rPr>
              <a:t>Name</a:t>
            </a:r>
            <a:r>
              <a:rPr lang="en-GB" sz="6400" dirty="0">
                <a:solidFill>
                  <a:schemeClr val="tx1"/>
                </a:solidFill>
              </a:rPr>
              <a:t>: INNAMURI CHITRA TEJASWINI</a:t>
            </a:r>
          </a:p>
          <a:p>
            <a:r>
              <a:rPr lang="en-GB" sz="6400" b="1" dirty="0">
                <a:solidFill>
                  <a:schemeClr val="tx1"/>
                </a:solidFill>
              </a:rPr>
              <a:t>Skills BUILD EMAIL ID</a:t>
            </a:r>
            <a:r>
              <a:rPr lang="en-GB" sz="6400" dirty="0">
                <a:solidFill>
                  <a:schemeClr val="tx1"/>
                </a:solidFill>
              </a:rPr>
              <a:t>: </a:t>
            </a:r>
            <a:r>
              <a:rPr lang="en-GB" sz="6400" cap="none" dirty="0">
                <a:solidFill>
                  <a:schemeClr val="tx1"/>
                </a:solidFill>
                <a:hlinkClick r:id="rId2">
                  <a:extLst>
                    <a:ext uri="{A12FA001-AC4F-418D-AE19-62706E023703}">
                      <ahyp:hlinkClr xmlns:ahyp="http://schemas.microsoft.com/office/drawing/2018/hyperlinkcolor" val="tx"/>
                    </a:ext>
                  </a:extLst>
                </a:hlinkClick>
              </a:rPr>
              <a:t>chitratejaswini17@gmail.com</a:t>
            </a:r>
            <a:r>
              <a:rPr lang="en-GB" sz="6400" cap="none" dirty="0">
                <a:solidFill>
                  <a:schemeClr val="tx1"/>
                </a:solidFill>
              </a:rPr>
              <a:t>                                                             </a:t>
            </a:r>
          </a:p>
          <a:p>
            <a:r>
              <a:rPr lang="en-GB" sz="6400" b="1" cap="none" dirty="0">
                <a:solidFill>
                  <a:schemeClr val="tx1"/>
                </a:solidFill>
              </a:rPr>
              <a:t>COLLEGE NAME</a:t>
            </a:r>
            <a:r>
              <a:rPr lang="en-GB" sz="6400" cap="none" dirty="0">
                <a:solidFill>
                  <a:schemeClr val="tx1"/>
                </a:solidFill>
              </a:rPr>
              <a:t>: SRK INSTITUTE OF TECHNOLOGY</a:t>
            </a:r>
          </a:p>
          <a:p>
            <a:r>
              <a:rPr lang="en-GB" sz="6400" b="1" cap="none" dirty="0">
                <a:solidFill>
                  <a:schemeClr val="tx1"/>
                </a:solidFill>
              </a:rPr>
              <a:t>COLLEGE STATE</a:t>
            </a:r>
            <a:r>
              <a:rPr lang="en-GB" sz="6400" cap="none" dirty="0">
                <a:solidFill>
                  <a:schemeClr val="tx1"/>
                </a:solidFill>
              </a:rPr>
              <a:t>: ANDHRA PRADESH</a:t>
            </a:r>
          </a:p>
          <a:p>
            <a:r>
              <a:rPr lang="en-GB" sz="6400" b="1" cap="none" dirty="0">
                <a:solidFill>
                  <a:schemeClr val="tx1"/>
                </a:solidFill>
              </a:rPr>
              <a:t>INTERNSHIP DOMAIN </a:t>
            </a:r>
            <a:r>
              <a:rPr lang="en-GB" sz="6400" cap="none" dirty="0">
                <a:solidFill>
                  <a:schemeClr val="tx1"/>
                </a:solidFill>
              </a:rPr>
              <a:t>: CYBER SECURITY WITH KALI LINUX</a:t>
            </a:r>
          </a:p>
          <a:p>
            <a:r>
              <a:rPr lang="en-GB" sz="6400" b="1" cap="none" dirty="0">
                <a:solidFill>
                  <a:schemeClr val="tx1"/>
                </a:solidFill>
              </a:rPr>
              <a:t>INTERNSHIP START DATE AND END DATE : </a:t>
            </a:r>
            <a:r>
              <a:rPr lang="en-GB" sz="6400" cap="none" dirty="0">
                <a:solidFill>
                  <a:schemeClr val="tx1"/>
                </a:solidFill>
              </a:rPr>
              <a:t>03-06-2024 TO 12-07-2024</a:t>
            </a:r>
          </a:p>
          <a:p>
            <a:r>
              <a:rPr lang="en-GB" sz="3700" cap="none" dirty="0">
                <a:solidFill>
                  <a:schemeClr val="tx1"/>
                </a:solidFill>
              </a:rPr>
              <a:t> </a:t>
            </a:r>
          </a:p>
          <a:p>
            <a:endParaRPr lang="en-GB" cap="none" dirty="0">
              <a:solidFill>
                <a:schemeClr val="tx1"/>
              </a:solidFill>
            </a:endParaRPr>
          </a:p>
          <a:p>
            <a:endParaRPr lang="en-GB" cap="none" dirty="0">
              <a:solidFill>
                <a:schemeClr val="tx1"/>
              </a:solidFill>
            </a:endParaRPr>
          </a:p>
          <a:p>
            <a:endParaRPr lang="en-GB" dirty="0">
              <a:solidFill>
                <a:schemeClr val="tx1"/>
              </a:solidFill>
              <a:cs typeface="Arial" panose="020B0604020202020204" pitchFamily="34" charset="0"/>
            </a:endParaRPr>
          </a:p>
          <a:p>
            <a:endParaRPr lang="en-GB" cap="none"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pic>
        <p:nvPicPr>
          <p:cNvPr id="9" name="Picture 8">
            <a:extLst>
              <a:ext uri="{FF2B5EF4-FFF2-40B4-BE49-F238E27FC236}">
                <a16:creationId xmlns:a16="http://schemas.microsoft.com/office/drawing/2014/main" id="{59487B05-A495-CC37-BDBE-E1986C58AD29}"/>
              </a:ext>
            </a:extLst>
          </p:cNvPr>
          <p:cNvPicPr>
            <a:picLocks noChangeAspect="1"/>
          </p:cNvPicPr>
          <p:nvPr/>
        </p:nvPicPr>
        <p:blipFill>
          <a:blip r:embed="rId4"/>
          <a:stretch>
            <a:fillRect/>
          </a:stretch>
        </p:blipFill>
        <p:spPr>
          <a:xfrm>
            <a:off x="7360086" y="919317"/>
            <a:ext cx="2573736" cy="215818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6CB502-13C7-BF42-CCB4-47E699C7AA7A}"/>
              </a:ext>
            </a:extLst>
          </p:cNvPr>
          <p:cNvPicPr>
            <a:picLocks noChangeAspect="1"/>
          </p:cNvPicPr>
          <p:nvPr/>
        </p:nvPicPr>
        <p:blipFill>
          <a:blip r:embed="rId2"/>
          <a:stretch>
            <a:fillRect/>
          </a:stretch>
        </p:blipFill>
        <p:spPr>
          <a:xfrm>
            <a:off x="618849" y="1868129"/>
            <a:ext cx="5292127" cy="3957483"/>
          </a:xfrm>
          <a:prstGeom prst="rect">
            <a:avLst/>
          </a:prstGeom>
        </p:spPr>
      </p:pic>
      <p:sp>
        <p:nvSpPr>
          <p:cNvPr id="7" name="TextBox 6">
            <a:extLst>
              <a:ext uri="{FF2B5EF4-FFF2-40B4-BE49-F238E27FC236}">
                <a16:creationId xmlns:a16="http://schemas.microsoft.com/office/drawing/2014/main" id="{9EF90484-C47B-A193-CBAB-AA33333CFE3A}"/>
              </a:ext>
            </a:extLst>
          </p:cNvPr>
          <p:cNvSpPr txBox="1"/>
          <p:nvPr/>
        </p:nvSpPr>
        <p:spPr>
          <a:xfrm>
            <a:off x="757084" y="786581"/>
            <a:ext cx="7275871" cy="461665"/>
          </a:xfrm>
          <a:prstGeom prst="rect">
            <a:avLst/>
          </a:prstGeom>
          <a:noFill/>
        </p:spPr>
        <p:txBody>
          <a:bodyPr wrap="square" rtlCol="0">
            <a:spAutoFit/>
          </a:bodyPr>
          <a:lstStyle/>
          <a:p>
            <a:r>
              <a:rPr lang="en-US" sz="2400" b="1" dirty="0"/>
              <a:t>OUTPUT FOR STEGANOGRAPHY CODE</a:t>
            </a:r>
            <a:endParaRPr lang="en-IN" sz="2400" b="1" dirty="0"/>
          </a:p>
        </p:txBody>
      </p:sp>
      <p:sp>
        <p:nvSpPr>
          <p:cNvPr id="8" name="TextBox 7">
            <a:extLst>
              <a:ext uri="{FF2B5EF4-FFF2-40B4-BE49-F238E27FC236}">
                <a16:creationId xmlns:a16="http://schemas.microsoft.com/office/drawing/2014/main" id="{EE189648-746B-B961-69F5-B07DE6799926}"/>
              </a:ext>
            </a:extLst>
          </p:cNvPr>
          <p:cNvSpPr txBox="1"/>
          <p:nvPr/>
        </p:nvSpPr>
        <p:spPr>
          <a:xfrm>
            <a:off x="618849" y="6045385"/>
            <a:ext cx="4935793" cy="400110"/>
          </a:xfrm>
          <a:prstGeom prst="rect">
            <a:avLst/>
          </a:prstGeom>
          <a:noFill/>
        </p:spPr>
        <p:txBody>
          <a:bodyPr wrap="square" rtlCol="0">
            <a:spAutoFit/>
          </a:bodyPr>
          <a:lstStyle/>
          <a:p>
            <a:r>
              <a:rPr lang="en-US" sz="2000" dirty="0"/>
              <a:t>             Giving Correct Security Key</a:t>
            </a:r>
            <a:endParaRPr lang="en-IN" sz="2000" dirty="0"/>
          </a:p>
        </p:txBody>
      </p:sp>
      <p:pic>
        <p:nvPicPr>
          <p:cNvPr id="10" name="Picture 9">
            <a:extLst>
              <a:ext uri="{FF2B5EF4-FFF2-40B4-BE49-F238E27FC236}">
                <a16:creationId xmlns:a16="http://schemas.microsoft.com/office/drawing/2014/main" id="{85D1D90C-4D47-9ECF-BDFF-4934FF89E6FF}"/>
              </a:ext>
            </a:extLst>
          </p:cNvPr>
          <p:cNvPicPr>
            <a:picLocks noChangeAspect="1"/>
          </p:cNvPicPr>
          <p:nvPr/>
        </p:nvPicPr>
        <p:blipFill>
          <a:blip r:embed="rId3"/>
          <a:stretch>
            <a:fillRect/>
          </a:stretch>
        </p:blipFill>
        <p:spPr>
          <a:xfrm>
            <a:off x="6281026" y="1868129"/>
            <a:ext cx="5718350" cy="3957483"/>
          </a:xfrm>
          <a:prstGeom prst="rect">
            <a:avLst/>
          </a:prstGeom>
        </p:spPr>
      </p:pic>
      <p:sp>
        <p:nvSpPr>
          <p:cNvPr id="11" name="TextBox 10">
            <a:extLst>
              <a:ext uri="{FF2B5EF4-FFF2-40B4-BE49-F238E27FC236}">
                <a16:creationId xmlns:a16="http://schemas.microsoft.com/office/drawing/2014/main" id="{F69F2E1E-6D18-7E7B-ADC8-88219AAD0E3E}"/>
              </a:ext>
            </a:extLst>
          </p:cNvPr>
          <p:cNvSpPr txBox="1"/>
          <p:nvPr/>
        </p:nvSpPr>
        <p:spPr>
          <a:xfrm>
            <a:off x="6833420" y="6086617"/>
            <a:ext cx="4257368" cy="400110"/>
          </a:xfrm>
          <a:prstGeom prst="rect">
            <a:avLst/>
          </a:prstGeom>
          <a:noFill/>
        </p:spPr>
        <p:txBody>
          <a:bodyPr wrap="square" rtlCol="0">
            <a:spAutoFit/>
          </a:bodyPr>
          <a:lstStyle/>
          <a:p>
            <a:r>
              <a:rPr lang="en-US" sz="2000" dirty="0"/>
              <a:t>          Giving Wrong Security Key</a:t>
            </a:r>
            <a:endParaRPr lang="en-IN" sz="2000" dirty="0"/>
          </a:p>
        </p:txBody>
      </p:sp>
    </p:spTree>
    <p:extLst>
      <p:ext uri="{BB962C8B-B14F-4D97-AF65-F5344CB8AC3E}">
        <p14:creationId xmlns:p14="http://schemas.microsoft.com/office/powerpoint/2010/main" val="315062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15845"/>
            <a:ext cx="11029615" cy="4263790"/>
          </a:xfrm>
        </p:spPr>
        <p:txBody>
          <a:bodyPr>
            <a:normAutofit/>
          </a:bodyPr>
          <a:lstStyle/>
          <a:p>
            <a:r>
              <a:rPr lang="en-US" sz="2000" dirty="0"/>
              <a:t>             https://github.com/chitratejaswini/Image-Steganography.git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356853"/>
            <a:ext cx="11029615" cy="4798991"/>
          </a:xfrm>
        </p:spPr>
        <p:txBody>
          <a:bodyPr>
            <a:normAutofit lnSpcReduction="10000"/>
          </a:bodyPr>
          <a:lstStyle/>
          <a:p>
            <a:pPr marL="0" indent="0">
              <a:buNone/>
            </a:pPr>
            <a:endParaRPr lang="en-US" b="0" i="0" dirty="0">
              <a:solidFill>
                <a:srgbClr val="1F2328"/>
              </a:solidFill>
              <a:effectLst/>
              <a:highlight>
                <a:srgbClr val="FFFFFF"/>
              </a:highlight>
              <a:latin typeface="-apple-system"/>
            </a:endParaRPr>
          </a:p>
          <a:p>
            <a:pPr marL="0" indent="0">
              <a:buNone/>
            </a:pPr>
            <a:endParaRPr lang="en-US" dirty="0">
              <a:solidFill>
                <a:srgbClr val="1F2328"/>
              </a:solidFill>
              <a:highlight>
                <a:srgbClr val="FFFFFF"/>
              </a:highlight>
              <a:latin typeface="-apple-system"/>
            </a:endParaRPr>
          </a:p>
          <a:p>
            <a:pPr marL="0" indent="0">
              <a:buNone/>
            </a:pPr>
            <a:endParaRPr lang="en-US" sz="2400" b="0" i="0" dirty="0">
              <a:solidFill>
                <a:srgbClr val="1F2328"/>
              </a:solidFill>
              <a:effectLst/>
              <a:highlight>
                <a:srgbClr val="FFFFFF"/>
              </a:highlight>
              <a:latin typeface="-apple-system"/>
            </a:endParaRPr>
          </a:p>
          <a:p>
            <a:pPr marL="0" indent="0">
              <a:buNone/>
            </a:pPr>
            <a:r>
              <a:rPr lang="en-US" sz="2400" b="0" i="0" dirty="0">
                <a:solidFill>
                  <a:srgbClr val="1F2328"/>
                </a:solidFill>
                <a:effectLst/>
                <a:highlight>
                  <a:srgbClr val="FFFFFF"/>
                </a:highlight>
                <a:latin typeface="-apple-system"/>
              </a:rPr>
              <a:t>HIDING A TEXT INSIDE AN IMAGE USING STEGANOGRAPHY</a:t>
            </a:r>
          </a:p>
          <a:p>
            <a:pPr marL="0" indent="0">
              <a:buNone/>
            </a:pPr>
            <a:r>
              <a:rPr lang="en-US" sz="2400" dirty="0">
                <a:solidFill>
                  <a:srgbClr val="1F2328"/>
                </a:solidFill>
                <a:highlight>
                  <a:srgbClr val="FFFFFF"/>
                </a:highlight>
                <a:latin typeface="+mj-lt"/>
              </a:rPr>
              <a:t>PROBLEM STATEMENT</a:t>
            </a:r>
          </a:p>
          <a:p>
            <a:pPr marL="0" indent="0">
              <a:buNone/>
            </a:pPr>
            <a:r>
              <a:rPr lang="en-US" sz="2400" dirty="0">
                <a:solidFill>
                  <a:srgbClr val="1F2328"/>
                </a:solidFill>
                <a:highlight>
                  <a:srgbClr val="FFFFFF"/>
                </a:highlight>
                <a:latin typeface="-apple-system"/>
              </a:rPr>
              <a:t>"An undercover officer, surrounded by criminal suspects, needs a secure and discreet way to send a critical text message to his headquarters without arousing suspicion. Due to the high risk of interception or monitoring of traditional communication channels, he requires a covert method to embed and transmit the sensitive information within a seemingly innocuous image, ensuring the message remains hidden in plain sight and reaches his superiors safely."</a:t>
            </a:r>
          </a:p>
          <a:p>
            <a:pPr marL="0" indent="0">
              <a:buNone/>
            </a:pPr>
            <a:endParaRPr lang="en-US" b="0" i="0" dirty="0">
              <a:solidFill>
                <a:srgbClr val="1F2328"/>
              </a:solidFill>
              <a:effectLst/>
              <a:highlight>
                <a:srgbClr val="FFFFFF"/>
              </a:highlight>
              <a:latin typeface="-apple-system"/>
            </a:endParaRPr>
          </a:p>
          <a:p>
            <a:pPr marL="0" indent="0">
              <a:buNone/>
            </a:pPr>
            <a:endParaRPr lang="en-US" dirty="0">
              <a:solidFill>
                <a:srgbClr val="1F2328"/>
              </a:solidFill>
              <a:highlight>
                <a:srgbClr val="FFFFFF"/>
              </a:highlight>
              <a:latin typeface="-apple-system"/>
            </a:endParaRPr>
          </a:p>
          <a:p>
            <a:pPr marL="0" indent="0">
              <a:buNone/>
            </a:pPr>
            <a:endParaRPr lang="en-US" b="0" i="0" dirty="0">
              <a:solidFill>
                <a:srgbClr val="1F2328"/>
              </a:solidFill>
              <a:effectLst/>
              <a:highlight>
                <a:srgbClr val="FFFFFF"/>
              </a:highlight>
              <a:latin typeface="-apple-system"/>
            </a:endParaRPr>
          </a:p>
          <a:p>
            <a:pPr marL="0" indent="0">
              <a:buNone/>
            </a:pPr>
            <a:endParaRPr lang="en-US" dirty="0">
              <a:solidFill>
                <a:srgbClr val="1F2328"/>
              </a:solidFill>
              <a:highlight>
                <a:srgbClr val="FFFFFF"/>
              </a:highlight>
              <a:latin typeface="-apple-system"/>
            </a:endParaRPr>
          </a:p>
          <a:p>
            <a:pPr marL="0" indent="0">
              <a:buNone/>
            </a:pPr>
            <a:endParaRPr lang="en-US" b="0" i="0" dirty="0">
              <a:solidFill>
                <a:srgbClr val="1F2328"/>
              </a:solidFill>
              <a:effectLst/>
              <a:highlight>
                <a:srgbClr val="FFFFFF"/>
              </a:highlight>
              <a:latin typeface="-apple-system"/>
            </a:endParaRPr>
          </a:p>
          <a:p>
            <a:pPr marL="0" indent="0">
              <a:buNone/>
            </a:pPr>
            <a:endParaRPr lang="en-US" b="0" i="0" dirty="0">
              <a:solidFill>
                <a:srgbClr val="1F2328"/>
              </a:solidFill>
              <a:effectLst/>
              <a:highlight>
                <a:srgbClr val="FFFFFF"/>
              </a:highlight>
              <a:latin typeface="-apple-system"/>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91148"/>
            <a:ext cx="11029615" cy="4284202"/>
          </a:xfrm>
        </p:spPr>
        <p:txBody>
          <a:bodyPr>
            <a:normAutofit/>
          </a:bodyPr>
          <a:lstStyle/>
          <a:p>
            <a:r>
              <a:rPr lang="en-US" sz="2400" dirty="0"/>
              <a:t>This agenda outlines the process of hiding a text inside an image using steganography. First, we introduce the concept of steganography and its importance. Next, we select a suitable steganography technique, that is Image steganography such as Least Significant Bit (LSB) substitution or spread-spectrum steganography. Then, we prepare the text by encrypting and compressing it, and select a suitable image to hide the text within. After that, we embed the text into the image using the chosen steganography technique. Finally, we extract and decrypt the hidden text, evaluating the performance of the steganography system along the way.</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72683"/>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702157"/>
            <a:ext cx="11029615" cy="6045836"/>
          </a:xfrm>
        </p:spPr>
        <p:txBody>
          <a:bodyPr>
            <a:normAutofit/>
          </a:bodyPr>
          <a:lstStyle/>
          <a:p>
            <a:endParaRPr lang="en-US" sz="1800" dirty="0"/>
          </a:p>
          <a:p>
            <a:r>
              <a:rPr lang="en-US" sz="1800" dirty="0"/>
              <a:t>This project develops a steganography tool that Hides text messages within images using the RGB color model.</a:t>
            </a:r>
          </a:p>
          <a:p>
            <a:r>
              <a:rPr lang="en-US" sz="1800" dirty="0"/>
              <a:t>Steganography is the art of hiding secret information within a </a:t>
            </a:r>
          </a:p>
          <a:p>
            <a:pPr marL="0" indent="0">
              <a:buNone/>
            </a:pPr>
            <a:r>
              <a:rPr lang="en-US" sz="1800" dirty="0"/>
              <a:t>     non-secret message, image, or other medium in such a way that the </a:t>
            </a:r>
          </a:p>
          <a:p>
            <a:pPr marL="0" indent="0">
              <a:buNone/>
            </a:pPr>
            <a:r>
              <a:rPr lang="en-US" sz="1800" dirty="0"/>
              <a:t>      very existence of the secret information is not apparent.</a:t>
            </a:r>
          </a:p>
          <a:p>
            <a:r>
              <a:rPr lang="en-US" sz="1800" dirty="0"/>
              <a:t>Types of Steganography: Image Steganography, Text Steganography, </a:t>
            </a:r>
          </a:p>
          <a:p>
            <a:pPr marL="0" indent="0">
              <a:buNone/>
            </a:pPr>
            <a:r>
              <a:rPr lang="en-US" sz="1800" dirty="0"/>
              <a:t>      Audio Steganography, Video Steganography, </a:t>
            </a:r>
          </a:p>
          <a:p>
            <a:pPr marL="0" indent="0">
              <a:buNone/>
            </a:pPr>
            <a:r>
              <a:rPr lang="en-US" sz="1800" dirty="0"/>
              <a:t>Now in this I used Image Steganography. The process starts by selecting a carrier image and encoding the text message into a binary format. Then, the red, green, and blue (RGB) pixel values of the image are modified to embed the encoded message. Specifically, the least significant bits of the RGB values are replaced with the message bits, ensuring imperceptible changes to the image. The modified image, seemingly unchanged, can be stored or transmitted. To extract the hidden message, the RGB values are analyzed to retrieve the embedded bits, which are then decoded to reveal the original text. This RGB-based steganography technique offers a secure way to hide data in images, suitable for applications requiring discreet communication.</a:t>
            </a:r>
          </a:p>
        </p:txBody>
      </p:sp>
      <p:pic>
        <p:nvPicPr>
          <p:cNvPr id="5" name="Picture 4">
            <a:extLst>
              <a:ext uri="{FF2B5EF4-FFF2-40B4-BE49-F238E27FC236}">
                <a16:creationId xmlns:a16="http://schemas.microsoft.com/office/drawing/2014/main" id="{94A570DE-EF2F-12E0-DD48-C16AD3F22793}"/>
              </a:ext>
            </a:extLst>
          </p:cNvPr>
          <p:cNvPicPr>
            <a:picLocks noChangeAspect="1"/>
          </p:cNvPicPr>
          <p:nvPr/>
        </p:nvPicPr>
        <p:blipFill>
          <a:blip r:embed="rId2"/>
          <a:stretch>
            <a:fillRect/>
          </a:stretch>
        </p:blipFill>
        <p:spPr>
          <a:xfrm>
            <a:off x="7973958" y="2078671"/>
            <a:ext cx="3165987" cy="1780868"/>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73161"/>
            <a:ext cx="11029615" cy="5102942"/>
          </a:xfrm>
        </p:spPr>
        <p:txBody>
          <a:bodyPr>
            <a:normAutofit/>
          </a:bodyPr>
          <a:lstStyle/>
          <a:p>
            <a:r>
              <a:rPr lang="en-US" dirty="0"/>
              <a:t>The end users of this image steganography project could be individuals or organizations who want to hide sensitive information or messages within images. </a:t>
            </a:r>
          </a:p>
          <a:p>
            <a:r>
              <a:rPr lang="en-US" dirty="0"/>
              <a:t>This technology may appeal to security professionals, intelligence agencies, military personnel, researchers, and individuals concerned about data privacy, organizations requiring secure communication channels.</a:t>
            </a:r>
          </a:p>
          <a:p>
            <a:r>
              <a:rPr lang="en-US" dirty="0"/>
              <a:t>Undercover agents or law enforcement officers</a:t>
            </a:r>
          </a:p>
          <a:p>
            <a:r>
              <a:rPr lang="en-US" dirty="0"/>
              <a:t>Corporate security teams or executive management</a:t>
            </a:r>
          </a:p>
          <a:p>
            <a:r>
              <a:rPr lang="en-US" dirty="0"/>
              <a:t>Whistleblowers or investigative journalists</a:t>
            </a:r>
          </a:p>
          <a:p>
            <a:r>
              <a:rPr lang="en-US" dirty="0"/>
              <a:t>Activists or dissidents in sensitive or dangerous situations</a:t>
            </a:r>
          </a:p>
          <a:p>
            <a:r>
              <a:rPr lang="en-US" dirty="0"/>
              <a:t>Privacy-conscious individuals (e.g., political dissidents, celebrities)</a:t>
            </a:r>
          </a:p>
          <a:p>
            <a:r>
              <a:rPr lang="en-US" dirty="0"/>
              <a:t>Security researchers or penetration testers</a:t>
            </a:r>
          </a:p>
          <a:p>
            <a:r>
              <a:rPr lang="en-US" dirty="0"/>
              <a:t>Government agencies (e.g., CIA, NSA, FBI)</a:t>
            </a:r>
          </a:p>
          <a:p>
            <a:r>
              <a:rPr lang="en-US" dirty="0"/>
              <a:t>Special forces or special operations teams</a:t>
            </a:r>
          </a:p>
          <a:p>
            <a:r>
              <a:rPr lang="en-US" dirty="0"/>
              <a:t>Anyone requiring covert communication or data hiding.</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493302"/>
          </a:xfrm>
        </p:spPr>
        <p:txBody>
          <a:bodyPr>
            <a:normAutofit/>
          </a:bodyPr>
          <a:lstStyle/>
          <a:p>
            <a:pPr marL="0" indent="0">
              <a:buNone/>
            </a:pPr>
            <a:r>
              <a:rPr lang="en-US" sz="2000" dirty="0"/>
              <a:t>The solution is the Image Steganography using RGB Pixel Manipulation. That is like the hide a text inside an image using steganography, first encrypt and compress the text using AES encryption and Huffman coding respectively. Then, select a suitable cover image and resize it to ensure it's large enough to hide the text. Next, use the LSB substitution technique to hide the text in the image by replacing the least significant bits of each pixel with the bits of the encrypted and compressed text. Create a new image with the hidden text (</a:t>
            </a:r>
            <a:r>
              <a:rPr lang="en-US" sz="2000" dirty="0" err="1"/>
              <a:t>stego</a:t>
            </a:r>
            <a:r>
              <a:rPr lang="en-US" sz="2000" dirty="0"/>
              <a:t>-image) and send it over an insecure channel. To extract the hidden text, receive the </a:t>
            </a:r>
            <a:r>
              <a:rPr lang="en-US" sz="2000" dirty="0" err="1"/>
              <a:t>stego</a:t>
            </a:r>
            <a:r>
              <a:rPr lang="en-US" sz="2000" dirty="0"/>
              <a:t>-image, extract the text using LSB substitution, and decrypt and decompress it using AES and Huffman coding respectively. This can be implemented using Python with libraries like Pillow and </a:t>
            </a:r>
            <a:r>
              <a:rPr lang="en-US" sz="2000" dirty="0" err="1"/>
              <a:t>PyCrypto</a:t>
            </a:r>
            <a:r>
              <a:rPr lang="en-US" sz="2000" dirty="0"/>
              <a:t>, and can be used for covert communication, but has limitations like limited text capacity and requires careful selection of cover image and steganography technique to avoid detection.</a:t>
            </a:r>
          </a:p>
        </p:txBody>
      </p:sp>
      <p:pic>
        <p:nvPicPr>
          <p:cNvPr id="5" name="Picture 4">
            <a:extLst>
              <a:ext uri="{FF2B5EF4-FFF2-40B4-BE49-F238E27FC236}">
                <a16:creationId xmlns:a16="http://schemas.microsoft.com/office/drawing/2014/main" id="{3178AED3-212B-D292-A6DA-EC2EBCBBE6DD}"/>
              </a:ext>
            </a:extLst>
          </p:cNvPr>
          <p:cNvPicPr>
            <a:picLocks noChangeAspect="1"/>
          </p:cNvPicPr>
          <p:nvPr/>
        </p:nvPicPr>
        <p:blipFill>
          <a:blip r:embed="rId2"/>
          <a:stretch>
            <a:fillRect/>
          </a:stretch>
        </p:blipFill>
        <p:spPr>
          <a:xfrm>
            <a:off x="8210346" y="524525"/>
            <a:ext cx="3508615" cy="1836175"/>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16472"/>
            <a:ext cx="11029615" cy="5100638"/>
          </a:xfrm>
        </p:spPr>
        <p:txBody>
          <a:bodyPr>
            <a:normAutofit/>
          </a:bodyPr>
          <a:lstStyle/>
          <a:p>
            <a:pPr marL="0" indent="0">
              <a:buNone/>
            </a:pPr>
            <a:endParaRPr lang="en-US" sz="2000" dirty="0"/>
          </a:p>
          <a:p>
            <a:pPr marL="0" indent="0">
              <a:buNone/>
            </a:pPr>
            <a:endParaRPr lang="en-US" sz="2000" dirty="0"/>
          </a:p>
          <a:p>
            <a:r>
              <a:rPr lang="en-US" sz="2000" dirty="0"/>
              <a:t>Simplifying the encoding process using RGB pixel manipulation.</a:t>
            </a:r>
          </a:p>
          <a:p>
            <a:r>
              <a:rPr lang="en-US" sz="2000" dirty="0"/>
              <a:t>Emphasizing the importance of security and covert communication.</a:t>
            </a:r>
          </a:p>
          <a:p>
            <a:r>
              <a:rPr lang="en-US" sz="2000" dirty="0"/>
              <a:t>Highlighting the value proposition and benefits of using image steganography.</a:t>
            </a:r>
          </a:p>
          <a:p>
            <a:r>
              <a:rPr lang="en-US" sz="2000" dirty="0"/>
              <a:t>Adapting the language to fit the context of an undercover officer's needs.</a:t>
            </a:r>
          </a:p>
          <a:p>
            <a:r>
              <a:rPr lang="en-US" sz="2000" dirty="0"/>
              <a:t>Ensuring the solution is easy to understand and implement.</a:t>
            </a:r>
          </a:p>
          <a:p>
            <a:r>
              <a:rPr lang="en-US" sz="2000" dirty="0"/>
              <a:t>Advanced Encryption: Integrate a more secure encryption algorithm, like AES, to encrypt the text before hiding it in the image.</a:t>
            </a:r>
          </a:p>
        </p:txBody>
      </p:sp>
      <p:pic>
        <p:nvPicPr>
          <p:cNvPr id="5" name="Picture 4">
            <a:extLst>
              <a:ext uri="{FF2B5EF4-FFF2-40B4-BE49-F238E27FC236}">
                <a16:creationId xmlns:a16="http://schemas.microsoft.com/office/drawing/2014/main" id="{CBEFD807-2FE4-B93B-04CE-642E7B0CB688}"/>
              </a:ext>
            </a:extLst>
          </p:cNvPr>
          <p:cNvPicPr>
            <a:picLocks noChangeAspect="1"/>
          </p:cNvPicPr>
          <p:nvPr/>
        </p:nvPicPr>
        <p:blipFill>
          <a:blip r:embed="rId2"/>
          <a:stretch>
            <a:fillRect/>
          </a:stretch>
        </p:blipFill>
        <p:spPr>
          <a:xfrm>
            <a:off x="2921702" y="1349324"/>
            <a:ext cx="4687375" cy="1494808"/>
          </a:xfrm>
          <a:prstGeom prst="rect">
            <a:avLst/>
          </a:prstGeom>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7" name="Content Placeholder 6">
            <a:extLst>
              <a:ext uri="{FF2B5EF4-FFF2-40B4-BE49-F238E27FC236}">
                <a16:creationId xmlns:a16="http://schemas.microsoft.com/office/drawing/2014/main" id="{9749E9C9-4541-4F7D-B3FB-12715C2A053E}"/>
              </a:ext>
            </a:extLst>
          </p:cNvPr>
          <p:cNvSpPr>
            <a:spLocks noGrp="1"/>
          </p:cNvSpPr>
          <p:nvPr>
            <p:ph idx="1"/>
          </p:nvPr>
        </p:nvSpPr>
        <p:spPr>
          <a:xfrm>
            <a:off x="581192" y="1386348"/>
            <a:ext cx="11029615" cy="4977840"/>
          </a:xfrm>
        </p:spPr>
        <p:txBody>
          <a:bodyPr>
            <a:normAutofit lnSpcReduction="10000"/>
          </a:bodyPr>
          <a:lstStyle/>
          <a:p>
            <a:r>
              <a:rPr lang="en-US" dirty="0"/>
              <a:t>Imports the necessary libraries: cv2 (OpenCV), string, and </a:t>
            </a:r>
            <a:r>
              <a:rPr lang="en-US" dirty="0" err="1"/>
              <a:t>os</a:t>
            </a:r>
            <a:r>
              <a:rPr lang="en-US" dirty="0"/>
              <a:t>.</a:t>
            </a:r>
          </a:p>
          <a:p>
            <a:r>
              <a:rPr lang="en-US" dirty="0"/>
              <a:t>Defines two dictionaries, p and q, which map characters to their ASCII values and vice versa.</a:t>
            </a:r>
          </a:p>
          <a:p>
            <a:r>
              <a:rPr lang="en-US" dirty="0"/>
              <a:t>Reads an image file ("</a:t>
            </a:r>
            <a:r>
              <a:rPr lang="en-US" dirty="0" err="1"/>
              <a:t>flower.jfif</a:t>
            </a:r>
            <a:r>
              <a:rPr lang="en-US" dirty="0"/>
              <a:t>") using cv2.imread() and stores it in the variable x.</a:t>
            </a:r>
          </a:p>
          <a:p>
            <a:r>
              <a:rPr lang="en-US" dirty="0"/>
              <a:t>Gets the shape (height, width, channels) of the image and prints it.</a:t>
            </a:r>
          </a:p>
          <a:p>
            <a:r>
              <a:rPr lang="en-US" dirty="0"/>
              <a:t>Asks the user to enter a security key and a secret message (text to hide).</a:t>
            </a:r>
          </a:p>
          <a:p>
            <a:r>
              <a:rPr lang="en-US" dirty="0"/>
              <a:t>Encodes the secret message into the image by XORing each character's ASCII value with the corresponding pixel value in the image. It uses the security key to determine which pixels to modify.</a:t>
            </a:r>
          </a:p>
          <a:p>
            <a:r>
              <a:rPr lang="en-US" dirty="0"/>
              <a:t>Saves the modified image as "encryptimage.jpg" and opens it using the default image viewer.</a:t>
            </a:r>
          </a:p>
          <a:p>
            <a:r>
              <a:rPr lang="en-US" dirty="0"/>
              <a:t>Asks the user to enter a choice (0 to extract data from the image).</a:t>
            </a:r>
          </a:p>
          <a:p>
            <a:r>
              <a:rPr lang="en-US" dirty="0"/>
              <a:t>If the user chooses to extract data, it prompts them to re-enter the security key.</a:t>
            </a:r>
          </a:p>
          <a:p>
            <a:r>
              <a:rPr lang="en-US" dirty="0"/>
              <a:t>If the re-entered key matches the original key, it extracts the hidden text by XORing the pixel values with the key and prints the decrypted text.</a:t>
            </a:r>
          </a:p>
          <a:p>
            <a:r>
              <a:rPr lang="en-US" dirty="0"/>
              <a:t>If the keys don't match, it prints an error message.</a:t>
            </a:r>
            <a:endParaRPr lang="en-IN" dirty="0"/>
          </a:p>
        </p:txBody>
      </p:sp>
      <p:pic>
        <p:nvPicPr>
          <p:cNvPr id="4" name="Picture 3">
            <a:extLst>
              <a:ext uri="{FF2B5EF4-FFF2-40B4-BE49-F238E27FC236}">
                <a16:creationId xmlns:a16="http://schemas.microsoft.com/office/drawing/2014/main" id="{7F398BB8-5761-93F8-AFF3-5E67FFEB6194}"/>
              </a:ext>
            </a:extLst>
          </p:cNvPr>
          <p:cNvPicPr>
            <a:picLocks noChangeAspect="1"/>
          </p:cNvPicPr>
          <p:nvPr/>
        </p:nvPicPr>
        <p:blipFill>
          <a:blip r:embed="rId2"/>
          <a:stretch>
            <a:fillRect/>
          </a:stretch>
        </p:blipFill>
        <p:spPr>
          <a:xfrm>
            <a:off x="6628415" y="5576250"/>
            <a:ext cx="3754449" cy="1201554"/>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5" name="Content Placeholder 4">
            <a:extLst>
              <a:ext uri="{FF2B5EF4-FFF2-40B4-BE49-F238E27FC236}">
                <a16:creationId xmlns:a16="http://schemas.microsoft.com/office/drawing/2014/main" id="{BEF0ADCA-30F9-3AB4-92F1-C9DF1DAE52D9}"/>
              </a:ext>
            </a:extLst>
          </p:cNvPr>
          <p:cNvPicPr>
            <a:picLocks noGrp="1" noChangeAspect="1"/>
          </p:cNvPicPr>
          <p:nvPr>
            <p:ph idx="1"/>
          </p:nvPr>
        </p:nvPicPr>
        <p:blipFill>
          <a:blip r:embed="rId2"/>
          <a:stretch>
            <a:fillRect/>
          </a:stretch>
        </p:blipFill>
        <p:spPr>
          <a:xfrm>
            <a:off x="1101674" y="2616635"/>
            <a:ext cx="3798376" cy="2476474"/>
          </a:xfrm>
        </p:spPr>
      </p:pic>
      <p:pic>
        <p:nvPicPr>
          <p:cNvPr id="6" name="Picture 5">
            <a:extLst>
              <a:ext uri="{FF2B5EF4-FFF2-40B4-BE49-F238E27FC236}">
                <a16:creationId xmlns:a16="http://schemas.microsoft.com/office/drawing/2014/main" id="{81C6E5D6-87CF-2FBB-BABD-509735366060}"/>
              </a:ext>
            </a:extLst>
          </p:cNvPr>
          <p:cNvPicPr>
            <a:picLocks noChangeAspect="1"/>
          </p:cNvPicPr>
          <p:nvPr/>
        </p:nvPicPr>
        <p:blipFill>
          <a:blip r:embed="rId3"/>
          <a:stretch>
            <a:fillRect/>
          </a:stretch>
        </p:blipFill>
        <p:spPr>
          <a:xfrm>
            <a:off x="6765979" y="2616635"/>
            <a:ext cx="3798376" cy="2476474"/>
          </a:xfrm>
          <a:prstGeom prst="rect">
            <a:avLst/>
          </a:prstGeom>
        </p:spPr>
      </p:pic>
      <p:sp>
        <p:nvSpPr>
          <p:cNvPr id="7" name="TextBox 6">
            <a:extLst>
              <a:ext uri="{FF2B5EF4-FFF2-40B4-BE49-F238E27FC236}">
                <a16:creationId xmlns:a16="http://schemas.microsoft.com/office/drawing/2014/main" id="{73D15AA8-61C1-7723-83A0-27926E6ED715}"/>
              </a:ext>
            </a:extLst>
          </p:cNvPr>
          <p:cNvSpPr txBox="1"/>
          <p:nvPr/>
        </p:nvSpPr>
        <p:spPr>
          <a:xfrm>
            <a:off x="1268360" y="2032514"/>
            <a:ext cx="2831692" cy="369332"/>
          </a:xfrm>
          <a:prstGeom prst="rect">
            <a:avLst/>
          </a:prstGeom>
          <a:noFill/>
        </p:spPr>
        <p:txBody>
          <a:bodyPr wrap="square" rtlCol="0">
            <a:spAutoFit/>
          </a:bodyPr>
          <a:lstStyle/>
          <a:p>
            <a:r>
              <a:rPr lang="en-US" dirty="0"/>
              <a:t>          Original Image</a:t>
            </a:r>
            <a:endParaRPr lang="en-IN" dirty="0"/>
          </a:p>
        </p:txBody>
      </p:sp>
      <p:sp>
        <p:nvSpPr>
          <p:cNvPr id="9" name="TextBox 8">
            <a:extLst>
              <a:ext uri="{FF2B5EF4-FFF2-40B4-BE49-F238E27FC236}">
                <a16:creationId xmlns:a16="http://schemas.microsoft.com/office/drawing/2014/main" id="{2354C31F-F05F-3B22-3A01-C4CA0E96A10F}"/>
              </a:ext>
            </a:extLst>
          </p:cNvPr>
          <p:cNvSpPr txBox="1"/>
          <p:nvPr/>
        </p:nvSpPr>
        <p:spPr>
          <a:xfrm>
            <a:off x="6951405" y="2094271"/>
            <a:ext cx="2753033" cy="369332"/>
          </a:xfrm>
          <a:prstGeom prst="rect">
            <a:avLst/>
          </a:prstGeom>
          <a:noFill/>
        </p:spPr>
        <p:txBody>
          <a:bodyPr wrap="square" rtlCol="0">
            <a:spAutoFit/>
          </a:bodyPr>
          <a:lstStyle/>
          <a:p>
            <a:r>
              <a:rPr lang="en-US" dirty="0"/>
              <a:t>            Encrypted image</a:t>
            </a:r>
            <a:endParaRPr lang="en-IN" dirty="0"/>
          </a:p>
        </p:txBody>
      </p:sp>
      <p:sp>
        <p:nvSpPr>
          <p:cNvPr id="10" name="TextBox 9">
            <a:extLst>
              <a:ext uri="{FF2B5EF4-FFF2-40B4-BE49-F238E27FC236}">
                <a16:creationId xmlns:a16="http://schemas.microsoft.com/office/drawing/2014/main" id="{68BA140F-FE6A-6197-A893-59A17478A2EC}"/>
              </a:ext>
            </a:extLst>
          </p:cNvPr>
          <p:cNvSpPr txBox="1"/>
          <p:nvPr/>
        </p:nvSpPr>
        <p:spPr>
          <a:xfrm>
            <a:off x="855406" y="5742039"/>
            <a:ext cx="9950246" cy="369332"/>
          </a:xfrm>
          <a:prstGeom prst="rect">
            <a:avLst/>
          </a:prstGeom>
          <a:noFill/>
        </p:spPr>
        <p:txBody>
          <a:bodyPr wrap="square" rtlCol="0">
            <a:spAutoFit/>
          </a:bodyPr>
          <a:lstStyle/>
          <a:p>
            <a:r>
              <a:rPr lang="en-US" dirty="0"/>
              <a:t>Successfully, hiding a text inside an image using steganography with RGB method</a:t>
            </a:r>
            <a:endParaRPr lang="en-IN"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629</TotalTime>
  <Words>1127</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Franklin Gothic Book</vt:lpstr>
      <vt:lpstr>Franklin Gothic Demi</vt:lpstr>
      <vt:lpstr>Wingdings 2</vt:lpstr>
      <vt:lpstr>DividendVTI</vt:lpstr>
      <vt:lpstr>Student Details</vt:lpstr>
      <vt:lpstr>PROJECT TITLE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CHITRA TEJASWINI INNAMURI</cp:lastModifiedBy>
  <cp:revision>5</cp:revision>
  <dcterms:created xsi:type="dcterms:W3CDTF">2021-05-26T16:50:10Z</dcterms:created>
  <dcterms:modified xsi:type="dcterms:W3CDTF">2024-07-14T06:46:14Z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