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82" r:id="rId6"/>
    <p:sldId id="283" r:id="rId7"/>
    <p:sldId id="290" r:id="rId8"/>
    <p:sldId id="291" r:id="rId9"/>
    <p:sldId id="284" r:id="rId10"/>
    <p:sldId id="285" r:id="rId11"/>
    <p:sldId id="292" r:id="rId12"/>
    <p:sldId id="293" r:id="rId13"/>
    <p:sldId id="294" r:id="rId14"/>
    <p:sldId id="286" r:id="rId15"/>
    <p:sldId id="295" r:id="rId16"/>
    <p:sldId id="296" r:id="rId17"/>
    <p:sldId id="287" r:id="rId18"/>
    <p:sldId id="298" r:id="rId19"/>
    <p:sldId id="297" r:id="rId20"/>
    <p:sldId id="289" r:id="rId21"/>
    <p:sldId id="299" r:id="rId22"/>
    <p:sldId id="300" r:id="rId23"/>
    <p:sldId id="302" r:id="rId24"/>
    <p:sldId id="301"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9" d="100"/>
          <a:sy n="89" d="100"/>
        </p:scale>
        <p:origin x="52" y="28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 Pig, Hive is an abstraction over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uses a schema on read technique to define data structures. However, unlike Pig, Hive is designed to project a relational schema over data files in HDFS and enable client applications to perform set-based queries using a SQL-like language named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75822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Hive tables are schema projections over HDFS folders. The tables do not themselves contain any data, but rather they define the metadata for a table structure that can be applied to data files in the folders on which they are based. To create Hive tables, you can use the CREATE TABLE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statement, which is similar to the equivalent statement in Transact-SQL.</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06177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Hive supports multiple techniques for loading data into tables, and you can use whichever approach best suits your requirements.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Saving Data Files in Table Folders</a:t>
            </a:r>
          </a:p>
          <a:p>
            <a:r>
              <a:rPr lang="en-US" sz="1200" kern="1200" dirty="0" smtClean="0">
                <a:solidFill>
                  <a:schemeClr val="tx1"/>
                </a:solidFill>
                <a:effectLst/>
                <a:latin typeface="+mn-lt"/>
                <a:ea typeface="+mn-ea"/>
                <a:cs typeface="+mn-cs"/>
              </a:rPr>
              <a:t>Because Hive tables are purely metadata abstractions over a folder location, you can load data into a table by simply saving the files that contain the data values into the underlying folder. Any files that are already present when you create a table on an existing folder are automatically included in the table when it is queried.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Using the LOAD Statement</a:t>
            </a: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LOAD statement moves or copies files into the appropriate table folders. This approach can be useful when you don’t know the specific path that a table is associated with, or when the table is partitioned and uses multiple subfolders to store the data based on specific column values.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code sample shows how to use the LOAD statement to load data into a Hive table.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LOAD DATA LOCAL INPATH '/weather/</a:t>
            </a:r>
            <a:r>
              <a:rPr lang="en-US" sz="1200" kern="1200" dirty="0" err="1" smtClean="0">
                <a:solidFill>
                  <a:schemeClr val="tx1"/>
                </a:solidFill>
                <a:effectLst/>
                <a:latin typeface="+mn-lt"/>
                <a:ea typeface="+mn-ea"/>
                <a:cs typeface="+mn-cs"/>
              </a:rPr>
              <a:t>newdata</a:t>
            </a:r>
            <a:r>
              <a:rPr lang="en-US" sz="1200" kern="1200" dirty="0" smtClean="0">
                <a:solidFill>
                  <a:schemeClr val="tx1"/>
                </a:solidFill>
                <a:effectLst/>
                <a:latin typeface="+mn-lt"/>
                <a:ea typeface="+mn-ea"/>
                <a:cs typeface="+mn-cs"/>
              </a:rPr>
              <a:t>/averages.txt' INTO TABLE </a:t>
            </a:r>
            <a:r>
              <a:rPr lang="en-US" sz="1200"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LOAD statement also supports an OVERWRITE keyword that can be used to replace the existing data in the table.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Using the INSERT Statement</a:t>
            </a:r>
          </a:p>
          <a:p>
            <a:r>
              <a:rPr lang="en-US" sz="1200" kern="1200" dirty="0" smtClean="0">
                <a:solidFill>
                  <a:schemeClr val="tx1"/>
                </a:solidFill>
                <a:effectLst/>
                <a:latin typeface="+mn-lt"/>
                <a:ea typeface="+mn-ea"/>
                <a:cs typeface="+mn-cs"/>
              </a:rPr>
              <a:t>The INSERT statement in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behaves differently from the same statement in SQL. Specifically, the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INSERT statement is technically a clause of the FROM statement, and it can only be used to insert rows from one table into another. This technique can be useful for transferring data from an existing table while filtering rows and columns or converting the data from one format to another. For example, you may choose to upload data files in delimited text format to HDFS and create a staging table on the folder containing the uploaded files. You can then use the INSERT statement to copy rows from the staging table into a table that uses the </a:t>
            </a:r>
            <a:r>
              <a:rPr lang="en-US" sz="1200" kern="1200" dirty="0" err="1" smtClean="0">
                <a:solidFill>
                  <a:schemeClr val="tx1"/>
                </a:solidFill>
                <a:effectLst/>
                <a:latin typeface="+mn-lt"/>
                <a:ea typeface="+mn-ea"/>
                <a:cs typeface="+mn-cs"/>
              </a:rPr>
              <a:t>sequencefile</a:t>
            </a:r>
            <a:r>
              <a:rPr lang="en-US" sz="1200" kern="1200" dirty="0" smtClean="0">
                <a:solidFill>
                  <a:schemeClr val="tx1"/>
                </a:solidFill>
                <a:effectLst/>
                <a:latin typeface="+mn-lt"/>
                <a:ea typeface="+mn-ea"/>
                <a:cs typeface="+mn-cs"/>
              </a:rPr>
              <a:t> format, which may provide faster query performance.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code sample uses the INSERT statement to insert data from one table into another.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FROM </a:t>
            </a:r>
            <a:r>
              <a:rPr lang="en-US" sz="1200" kern="1200" dirty="0" err="1" smtClean="0">
                <a:solidFill>
                  <a:schemeClr val="tx1"/>
                </a:solidFill>
                <a:effectLst/>
                <a:latin typeface="+mn-lt"/>
                <a:ea typeface="+mn-ea"/>
                <a:cs typeface="+mn-cs"/>
              </a:rPr>
              <a:t>StagedWeather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INSERT INTO TABLE </a:t>
            </a:r>
            <a:r>
              <a:rPr lang="en-US" sz="1200" kern="1200" dirty="0" err="1" smtClean="0">
                <a:solidFill>
                  <a:schemeClr val="tx1"/>
                </a:solidFill>
                <a:effectLst/>
                <a:latin typeface="+mn-lt"/>
                <a:ea typeface="+mn-ea"/>
                <a:cs typeface="+mn-cs"/>
              </a:rPr>
              <a:t>AvgWeather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SELECT </a:t>
            </a:r>
            <a:r>
              <a:rPr lang="en-US" sz="1200" kern="1200" dirty="0" err="1" smtClean="0">
                <a:solidFill>
                  <a:schemeClr val="tx1"/>
                </a:solidFill>
                <a:effectLst/>
                <a:latin typeface="+mn-lt"/>
                <a:ea typeface="+mn-ea"/>
                <a:cs typeface="+mn-cs"/>
              </a:rPr>
              <a:t>ReadingDate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AvgTemp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AvgWind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Similarly to the LOAD statement, the INSERT statement supports an OVERWRITE option and the ability to specify partitioning column values when loading into a partitioned table.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56491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shares many syntactical constructs with SQL, and can be used to perform many of the same kinds of query that are commonly used in relational database systems. The key difference is that the schema defined by the table is not applied to the source data until a query is executed. When Hive parses the query and applies it to the underlying data files, it does so by generating the required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jobs to shape the data to match the table schema and perform the filtering and data manipulation defined by the query.</a:t>
            </a:r>
          </a:p>
          <a:p>
            <a:r>
              <a:rPr lang="en-US" sz="1200" kern="1200" dirty="0" smtClean="0">
                <a:solidFill>
                  <a:schemeClr val="tx1"/>
                </a:solidFill>
                <a:effectLst/>
                <a:latin typeface="+mn-lt"/>
                <a:ea typeface="+mn-ea"/>
                <a:cs typeface="+mn-cs"/>
              </a:rPr>
              <a:t>As with SQL, queries that return data from Hive tables are based on the SELECT statement, which supports common SQL clauses such as FROM, WHERE, ORDER BY, GROUP BY, JOIN, and UNION ALL.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code sample shows a simple query that retrieves the daily average temperature from the </a:t>
            </a:r>
            <a:r>
              <a:rPr lang="en-US" sz="1200" b="1" kern="1200" dirty="0" err="1" smtClean="0">
                <a:solidFill>
                  <a:schemeClr val="tx1"/>
                </a:solidFill>
                <a:effectLst/>
                <a:latin typeface="+mn-lt"/>
                <a:ea typeface="+mn-ea"/>
                <a:cs typeface="+mn-cs"/>
              </a:rPr>
              <a:t>AvgWeather</a:t>
            </a:r>
            <a:r>
              <a:rPr lang="en-US" sz="1200" kern="1200" dirty="0" smtClean="0">
                <a:solidFill>
                  <a:schemeClr val="tx1"/>
                </a:solidFill>
                <a:effectLst/>
                <a:latin typeface="+mn-lt"/>
                <a:ea typeface="+mn-ea"/>
                <a:cs typeface="+mn-cs"/>
              </a:rPr>
              <a:t> table for readings in June 2013.</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SELECT </a:t>
            </a:r>
            <a:r>
              <a:rPr lang="en-US" sz="1200" kern="1200" dirty="0" err="1" smtClean="0">
                <a:solidFill>
                  <a:schemeClr val="tx1"/>
                </a:solidFill>
                <a:effectLst/>
                <a:latin typeface="+mn-lt"/>
                <a:ea typeface="+mn-ea"/>
                <a:cs typeface="+mn-cs"/>
              </a:rPr>
              <a:t>ReadingDate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AvgTemp</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a:t>
            </a:r>
            <a:r>
              <a:rPr lang="en-US" sz="1200" kern="1200" dirty="0" err="1" smtClean="0">
                <a:solidFill>
                  <a:schemeClr val="tx1"/>
                </a:solidFill>
                <a:effectLst/>
                <a:latin typeface="+mn-lt"/>
                <a:ea typeface="+mn-ea"/>
                <a:cs typeface="+mn-cs"/>
              </a:rPr>
              <a:t>AvgWeather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WHERE </a:t>
            </a:r>
            <a:r>
              <a:rPr lang="en-US" sz="1200" kern="1200" dirty="0" err="1" smtClean="0">
                <a:solidFill>
                  <a:schemeClr val="tx1"/>
                </a:solidFill>
                <a:effectLst/>
                <a:latin typeface="+mn-lt"/>
                <a:ea typeface="+mn-ea"/>
                <a:cs typeface="+mn-cs"/>
              </a:rPr>
              <a:t>ReadingDate</a:t>
            </a:r>
            <a:r>
              <a:rPr lang="en-US" sz="1200" kern="1200" dirty="0" smtClean="0">
                <a:solidFill>
                  <a:schemeClr val="tx1"/>
                </a:solidFill>
                <a:effectLst/>
                <a:latin typeface="+mn-lt"/>
                <a:ea typeface="+mn-ea"/>
                <a:cs typeface="+mn-cs"/>
              </a:rPr>
              <a:t> &gt;= '2013-06-01' AND </a:t>
            </a:r>
            <a:r>
              <a:rPr lang="en-US" sz="1200" kern="1200" dirty="0" err="1" smtClean="0">
                <a:solidFill>
                  <a:schemeClr val="tx1"/>
                </a:solidFill>
                <a:effectLst/>
                <a:latin typeface="+mn-lt"/>
                <a:ea typeface="+mn-ea"/>
                <a:cs typeface="+mn-cs"/>
              </a:rPr>
              <a:t>ReadingDate</a:t>
            </a:r>
            <a:r>
              <a:rPr lang="en-US" sz="1200" kern="1200" dirty="0" smtClean="0">
                <a:solidFill>
                  <a:schemeClr val="tx1"/>
                </a:solidFill>
                <a:effectLst/>
                <a:latin typeface="+mn-lt"/>
                <a:ea typeface="+mn-ea"/>
                <a:cs typeface="+mn-cs"/>
              </a:rPr>
              <a:t> &lt;= '2013-06-30'</a:t>
            </a:r>
          </a:p>
          <a:p>
            <a:r>
              <a:rPr lang="en-US" sz="1200" kern="1200" dirty="0" smtClean="0">
                <a:solidFill>
                  <a:schemeClr val="tx1"/>
                </a:solidFill>
                <a:effectLst/>
                <a:latin typeface="+mn-lt"/>
                <a:ea typeface="+mn-ea"/>
                <a:cs typeface="+mn-cs"/>
              </a:rPr>
              <a:t>ORDER BY </a:t>
            </a:r>
            <a:r>
              <a:rPr lang="en-US" sz="1200" kern="1200" dirty="0" err="1" smtClean="0">
                <a:solidFill>
                  <a:schemeClr val="tx1"/>
                </a:solidFill>
                <a:effectLst/>
                <a:latin typeface="+mn-lt"/>
                <a:ea typeface="+mn-ea"/>
                <a:cs typeface="+mn-cs"/>
              </a:rPr>
              <a:t>ReadingDate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32504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use Hive to process data in PowerShell by using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AzureHDInsightHiveJobDefinition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define a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job that is invoked by the </a:t>
            </a:r>
            <a:r>
              <a:rPr lang="en-US" sz="1200" b="1" kern="1200" dirty="0" smtClean="0">
                <a:solidFill>
                  <a:schemeClr val="tx1"/>
                </a:solidFill>
                <a:effectLst/>
                <a:latin typeface="+mn-lt"/>
                <a:ea typeface="+mn-ea"/>
                <a:cs typeface="+mn-cs"/>
              </a:rPr>
              <a:t>Start-</a:t>
            </a:r>
            <a:r>
              <a:rPr lang="en-US" sz="1200" b="1"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Additionally, you can use the </a:t>
            </a:r>
            <a:r>
              <a:rPr lang="en-US" sz="1200" b="1" kern="1200" dirty="0" smtClean="0">
                <a:solidFill>
                  <a:schemeClr val="tx1"/>
                </a:solidFill>
                <a:effectLst/>
                <a:latin typeface="+mn-lt"/>
                <a:ea typeface="+mn-ea"/>
                <a:cs typeface="+mn-cs"/>
              </a:rPr>
              <a:t>Invoke-Hive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run a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query.</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New-</a:t>
            </a:r>
            <a:r>
              <a:rPr lang="en-US" sz="1200" b="1" kern="1200" dirty="0" err="1" smtClean="0">
                <a:solidFill>
                  <a:schemeClr val="tx1"/>
                </a:solidFill>
                <a:effectLst/>
                <a:latin typeface="+mn-lt"/>
                <a:ea typeface="+mn-ea"/>
                <a:cs typeface="+mn-cs"/>
              </a:rPr>
              <a:t>AzureHDInsightHiveJobDefinition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Cmdlet</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AzureHDInsightHiveJobDefinition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with the </a:t>
            </a:r>
            <a:r>
              <a:rPr lang="en-US" sz="1200" b="1" kern="1200" dirty="0" smtClean="0">
                <a:solidFill>
                  <a:schemeClr val="tx1"/>
                </a:solidFill>
                <a:effectLst/>
                <a:latin typeface="+mn-lt"/>
                <a:ea typeface="+mn-ea"/>
                <a:cs typeface="+mn-cs"/>
              </a:rPr>
              <a:t>Query</a:t>
            </a:r>
            <a:r>
              <a:rPr lang="en-US" sz="1200" kern="1200" dirty="0" smtClean="0">
                <a:solidFill>
                  <a:schemeClr val="tx1"/>
                </a:solidFill>
                <a:effectLst/>
                <a:latin typeface="+mn-lt"/>
                <a:ea typeface="+mn-ea"/>
                <a:cs typeface="+mn-cs"/>
              </a:rPr>
              <a:t> parameter to run an explicit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statement, or with the </a:t>
            </a:r>
            <a:r>
              <a:rPr lang="en-US" sz="1200" b="1" kern="1200" dirty="0" smtClean="0">
                <a:solidFill>
                  <a:schemeClr val="tx1"/>
                </a:solidFill>
                <a:effectLst/>
                <a:latin typeface="+mn-lt"/>
                <a:ea typeface="+mn-ea"/>
                <a:cs typeface="+mn-cs"/>
              </a:rPr>
              <a:t>File</a:t>
            </a:r>
            <a:r>
              <a:rPr lang="en-US" sz="1200" kern="1200" dirty="0" smtClean="0">
                <a:solidFill>
                  <a:schemeClr val="tx1"/>
                </a:solidFill>
                <a:effectLst/>
                <a:latin typeface="+mn-lt"/>
                <a:ea typeface="+mn-ea"/>
                <a:cs typeface="+mn-cs"/>
              </a:rPr>
              <a:t> parameter to run a script that you have previously saved in HDFS.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example shows how to use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AzureHDInsightHiveJobDefinition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my_hd_cluster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jobDef</a:t>
            </a:r>
            <a:r>
              <a:rPr lang="en-US" sz="1200" kern="1200" dirty="0" smtClean="0">
                <a:solidFill>
                  <a:schemeClr val="tx1"/>
                </a:solidFill>
                <a:effectLst/>
                <a:latin typeface="+mn-lt"/>
                <a:ea typeface="+mn-ea"/>
                <a:cs typeface="+mn-cs"/>
              </a:rPr>
              <a:t> = New-</a:t>
            </a:r>
            <a:r>
              <a:rPr lang="en-US" sz="1200" kern="1200" dirty="0" err="1" smtClean="0">
                <a:solidFill>
                  <a:schemeClr val="tx1"/>
                </a:solidFill>
                <a:effectLst/>
                <a:latin typeface="+mn-lt"/>
                <a:ea typeface="+mn-ea"/>
                <a:cs typeface="+mn-cs"/>
              </a:rPr>
              <a:t>AzureHDInsightHiveJobDefinition</a:t>
            </a:r>
            <a:r>
              <a:rPr lang="en-US" sz="1200" kern="1200" dirty="0" smtClean="0">
                <a:solidFill>
                  <a:schemeClr val="tx1"/>
                </a:solidFill>
                <a:effectLst/>
                <a:latin typeface="+mn-lt"/>
                <a:ea typeface="+mn-ea"/>
                <a:cs typeface="+mn-cs"/>
              </a:rPr>
              <a:t> -File "</a:t>
            </a:r>
            <a:r>
              <a:rPr lang="en-US" sz="1200" kern="1200" dirty="0" err="1" smtClean="0">
                <a:solidFill>
                  <a:schemeClr val="tx1"/>
                </a:solidFill>
                <a:effectLst/>
                <a:latin typeface="+mn-lt"/>
                <a:ea typeface="+mn-ea"/>
                <a:cs typeface="+mn-cs"/>
              </a:rPr>
              <a:t>wasb</a:t>
            </a:r>
            <a:r>
              <a:rPr lang="en-US" sz="1200" kern="1200" dirty="0" smtClean="0">
                <a:solidFill>
                  <a:schemeClr val="tx1"/>
                </a:solidFill>
                <a:effectLst/>
                <a:latin typeface="+mn-lt"/>
                <a:ea typeface="+mn-ea"/>
                <a:cs typeface="+mn-cs"/>
              </a:rPr>
              <a:t>:///weather/scripts/</a:t>
            </a:r>
            <a:r>
              <a:rPr lang="en-US" sz="1200" kern="1200" dirty="0" err="1" smtClean="0">
                <a:solidFill>
                  <a:schemeClr val="tx1"/>
                </a:solidFill>
                <a:effectLst/>
                <a:latin typeface="+mn-lt"/>
                <a:ea typeface="+mn-ea"/>
                <a:cs typeface="+mn-cs"/>
              </a:rPr>
              <a:t>CreateTables.hql</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hiveJob</a:t>
            </a:r>
            <a:r>
              <a:rPr lang="en-US" sz="1200" kern="1200" dirty="0" smtClean="0">
                <a:solidFill>
                  <a:schemeClr val="tx1"/>
                </a:solidFill>
                <a:effectLst/>
                <a:latin typeface="+mn-lt"/>
                <a:ea typeface="+mn-ea"/>
                <a:cs typeface="+mn-cs"/>
              </a:rPr>
              <a:t> = Start-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jobDef</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Write-Host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job submitted..."</a:t>
            </a:r>
          </a:p>
          <a:p>
            <a:r>
              <a:rPr lang="en-US" sz="1200" kern="1200" dirty="0" smtClean="0">
                <a:solidFill>
                  <a:schemeClr val="tx1"/>
                </a:solidFill>
                <a:effectLst/>
                <a:latin typeface="+mn-lt"/>
                <a:ea typeface="+mn-ea"/>
                <a:cs typeface="+mn-cs"/>
              </a:rPr>
              <a:t>Wait-</a:t>
            </a:r>
            <a:r>
              <a:rPr lang="en-US" sz="1200" kern="1200" dirty="0" err="1" smtClean="0">
                <a:solidFill>
                  <a:schemeClr val="tx1"/>
                </a:solidFill>
                <a:effectLst/>
                <a:latin typeface="+mn-lt"/>
                <a:ea typeface="+mn-ea"/>
                <a:cs typeface="+mn-cs"/>
              </a:rPr>
              <a:t>AzureHDInsightJob</a:t>
            </a:r>
            <a:r>
              <a:rPr lang="en-US" sz="1200" kern="1200" dirty="0" smtClean="0">
                <a:solidFill>
                  <a:schemeClr val="tx1"/>
                </a:solidFill>
                <a:effectLst/>
                <a:latin typeface="+mn-lt"/>
                <a:ea typeface="+mn-ea"/>
                <a:cs typeface="+mn-cs"/>
              </a:rPr>
              <a:t> -Job $</a:t>
            </a:r>
            <a:r>
              <a:rPr lang="en-US" sz="1200" kern="1200" dirty="0" err="1" smtClean="0">
                <a:solidFill>
                  <a:schemeClr val="tx1"/>
                </a:solidFill>
                <a:effectLst/>
                <a:latin typeface="+mn-lt"/>
                <a:ea typeface="+mn-ea"/>
                <a:cs typeface="+mn-cs"/>
              </a:rPr>
              <a:t>hiveJob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WaitTimeoutInSeconds</a:t>
            </a:r>
            <a:r>
              <a:rPr lang="en-US" sz="1200" kern="1200" dirty="0" smtClean="0">
                <a:solidFill>
                  <a:schemeClr val="tx1"/>
                </a:solidFill>
                <a:effectLst/>
                <a:latin typeface="+mn-lt"/>
                <a:ea typeface="+mn-ea"/>
                <a:cs typeface="+mn-cs"/>
              </a:rPr>
              <a:t> 3600</a:t>
            </a:r>
          </a:p>
          <a:p>
            <a:r>
              <a:rPr lang="en-US" sz="1200" kern="1200" dirty="0" smtClean="0">
                <a:solidFill>
                  <a:schemeClr val="tx1"/>
                </a:solidFill>
                <a:effectLst/>
                <a:latin typeface="+mn-lt"/>
                <a:ea typeface="+mn-ea"/>
                <a:cs typeface="+mn-cs"/>
              </a:rPr>
              <a:t>Get-</a:t>
            </a:r>
            <a:r>
              <a:rPr lang="en-US" sz="1200" kern="1200" dirty="0" err="1" smtClean="0">
                <a:solidFill>
                  <a:schemeClr val="tx1"/>
                </a:solidFill>
                <a:effectLst/>
                <a:latin typeface="+mn-lt"/>
                <a:ea typeface="+mn-ea"/>
                <a:cs typeface="+mn-cs"/>
              </a:rPr>
              <a:t>AzureHDInsightJobOutput</a:t>
            </a:r>
            <a:r>
              <a:rPr lang="en-US" sz="1200" kern="1200" dirty="0" smtClean="0">
                <a:solidFill>
                  <a:schemeClr val="tx1"/>
                </a:solidFill>
                <a:effectLst/>
                <a:latin typeface="+mn-lt"/>
                <a:ea typeface="+mn-ea"/>
                <a:cs typeface="+mn-cs"/>
              </a:rPr>
              <a:t> -Cluster $</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hiveJob.JobId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StandardError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The Invoke-Hive </a:t>
            </a:r>
            <a:r>
              <a:rPr lang="en-US" sz="1200" b="1" kern="1200" dirty="0" err="1" smtClean="0">
                <a:solidFill>
                  <a:schemeClr val="tx1"/>
                </a:solidFill>
                <a:effectLst/>
                <a:latin typeface="+mn-lt"/>
                <a:ea typeface="+mn-ea"/>
                <a:cs typeface="+mn-cs"/>
              </a:rPr>
              <a:t>Cmdlet</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use the </a:t>
            </a:r>
            <a:r>
              <a:rPr lang="en-US" sz="1200" b="1" kern="1200" dirty="0" smtClean="0">
                <a:solidFill>
                  <a:schemeClr val="tx1"/>
                </a:solidFill>
                <a:effectLst/>
                <a:latin typeface="+mn-lt"/>
                <a:ea typeface="+mn-ea"/>
                <a:cs typeface="+mn-cs"/>
              </a:rPr>
              <a:t>Invoke-Hive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to run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queries in PowerShell. Like the </a:t>
            </a:r>
            <a:r>
              <a:rPr lang="en-US" sz="1200" b="1" kern="1200" dirty="0" smtClean="0">
                <a:solidFill>
                  <a:schemeClr val="tx1"/>
                </a:solidFill>
                <a:effectLst/>
                <a:latin typeface="+mn-lt"/>
                <a:ea typeface="+mn-ea"/>
                <a:cs typeface="+mn-cs"/>
              </a:rPr>
              <a:t>New-</a:t>
            </a:r>
            <a:r>
              <a:rPr lang="en-US" sz="1200" b="1" kern="1200" dirty="0" err="1" smtClean="0">
                <a:solidFill>
                  <a:schemeClr val="tx1"/>
                </a:solidFill>
                <a:effectLst/>
                <a:latin typeface="+mn-lt"/>
                <a:ea typeface="+mn-ea"/>
                <a:cs typeface="+mn-cs"/>
              </a:rPr>
              <a:t>AzureHDInsightHiveJobDefinition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Invoke-Hive</a:t>
            </a:r>
            <a:r>
              <a:rPr lang="en-US" sz="1200" kern="1200" dirty="0" smtClean="0">
                <a:solidFill>
                  <a:schemeClr val="tx1"/>
                </a:solidFill>
                <a:effectLst/>
                <a:latin typeface="+mn-lt"/>
                <a:ea typeface="+mn-ea"/>
                <a:cs typeface="+mn-cs"/>
              </a:rPr>
              <a:t> enables you to specify explicit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statements with the </a:t>
            </a:r>
            <a:r>
              <a:rPr lang="en-US" sz="1200" b="1" kern="1200" dirty="0" smtClean="0">
                <a:solidFill>
                  <a:schemeClr val="tx1"/>
                </a:solidFill>
                <a:effectLst/>
                <a:latin typeface="+mn-lt"/>
                <a:ea typeface="+mn-ea"/>
                <a:cs typeface="+mn-cs"/>
              </a:rPr>
              <a:t>Query</a:t>
            </a:r>
            <a:r>
              <a:rPr lang="en-US" sz="1200" kern="1200" dirty="0" smtClean="0">
                <a:solidFill>
                  <a:schemeClr val="tx1"/>
                </a:solidFill>
                <a:effectLst/>
                <a:latin typeface="+mn-lt"/>
                <a:ea typeface="+mn-ea"/>
                <a:cs typeface="+mn-cs"/>
              </a:rPr>
              <a:t> parameter or reference a script file with the </a:t>
            </a:r>
            <a:r>
              <a:rPr lang="en-US" sz="1200" b="1" kern="1200" dirty="0" smtClean="0">
                <a:solidFill>
                  <a:schemeClr val="tx1"/>
                </a:solidFill>
                <a:effectLst/>
                <a:latin typeface="+mn-lt"/>
                <a:ea typeface="+mn-ea"/>
                <a:cs typeface="+mn-cs"/>
              </a:rPr>
              <a:t>File</a:t>
            </a:r>
            <a:r>
              <a:rPr lang="en-US" sz="1200" kern="1200" dirty="0" smtClean="0">
                <a:solidFill>
                  <a:schemeClr val="tx1"/>
                </a:solidFill>
                <a:effectLst/>
                <a:latin typeface="+mn-lt"/>
                <a:ea typeface="+mn-ea"/>
                <a:cs typeface="+mn-cs"/>
              </a:rPr>
              <a:t> parameter.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following example shows how to use the </a:t>
            </a:r>
            <a:r>
              <a:rPr lang="en-US" sz="1200" b="1" kern="1200" dirty="0" smtClean="0">
                <a:solidFill>
                  <a:schemeClr val="tx1"/>
                </a:solidFill>
                <a:effectLst/>
                <a:latin typeface="+mn-lt"/>
                <a:ea typeface="+mn-ea"/>
                <a:cs typeface="+mn-cs"/>
              </a:rPr>
              <a:t>Invoke-Hive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cmdlet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clusterName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my_hd_cluster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 "SELECT * FROM </a:t>
            </a:r>
            <a:r>
              <a:rPr lang="en-US" sz="1200" kern="1200" dirty="0" err="1" smtClean="0">
                <a:solidFill>
                  <a:schemeClr val="tx1"/>
                </a:solidFill>
                <a:effectLst/>
                <a:latin typeface="+mn-lt"/>
                <a:ea typeface="+mn-ea"/>
                <a:cs typeface="+mn-cs"/>
              </a:rPr>
              <a:t>weatherdata</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Use-</a:t>
            </a:r>
            <a:r>
              <a:rPr lang="en-US" sz="1200" kern="1200" dirty="0" err="1" smtClean="0">
                <a:solidFill>
                  <a:schemeClr val="tx1"/>
                </a:solidFill>
                <a:effectLst/>
                <a:latin typeface="+mn-lt"/>
                <a:ea typeface="+mn-ea"/>
                <a:cs typeface="+mn-cs"/>
              </a:rPr>
              <a:t>AzureHDInsightCluster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clusterName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Invoke-Hive -Query $</a:t>
            </a:r>
            <a:r>
              <a:rPr lang="en-US" sz="1200" kern="1200" dirty="0" err="1" smtClean="0">
                <a:solidFill>
                  <a:schemeClr val="tx1"/>
                </a:solidFill>
                <a:effectLst/>
                <a:latin typeface="+mn-lt"/>
                <a:ea typeface="+mn-ea"/>
                <a:cs typeface="+mn-cs"/>
              </a:rPr>
              <a:t>hiveQL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38007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Microsoft provides a Hive ODBC driver, which you can use from client applications such as Microsoft Excel, or in enterprise solutions, such as ETL processes implemented in SQL Server Integration Services (SSIS). The Hive ODBC driver is available in 32-bit and 64-bit versions.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Using the Hive ODBC Driver in Excel</a:t>
            </a:r>
          </a:p>
          <a:p>
            <a:r>
              <a:rPr lang="en-US" sz="1200" kern="1200" dirty="0" smtClean="0">
                <a:solidFill>
                  <a:schemeClr val="tx1"/>
                </a:solidFill>
                <a:effectLst/>
                <a:latin typeface="+mn-lt"/>
                <a:ea typeface="+mn-ea"/>
                <a:cs typeface="+mn-cs"/>
              </a:rPr>
              <a:t>To use the ODBC Driver for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in Excel, perform the following steps:</a:t>
            </a:r>
          </a:p>
          <a:p>
            <a:pPr marL="228600" lvl="0" indent="-228600">
              <a:buFont typeface="+mj-lt"/>
              <a:buAutoNum type="arabicPeriod"/>
            </a:pPr>
            <a:r>
              <a:rPr lang="en-US" sz="1200" b="1" kern="1200" dirty="0" smtClean="0">
                <a:solidFill>
                  <a:schemeClr val="tx1"/>
                </a:solidFill>
                <a:effectLst/>
                <a:latin typeface="+mn-lt"/>
                <a:ea typeface="+mn-ea"/>
                <a:cs typeface="+mn-cs"/>
              </a:rPr>
              <a:t>Download and install the Hive ODBC Driver for </a:t>
            </a:r>
            <a:r>
              <a:rPr lang="en-US" sz="1200" b="1" kern="1200" dirty="0" err="1" smtClean="0">
                <a:solidFill>
                  <a:schemeClr val="tx1"/>
                </a:solidFill>
                <a:effectLst/>
                <a:latin typeface="+mn-lt"/>
                <a:ea typeface="+mn-ea"/>
                <a:cs typeface="+mn-cs"/>
              </a:rPr>
              <a:t>HDInsight</a:t>
            </a:r>
            <a:endParaRPr lang="en-US"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You can download the Hive ODBC Driver for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from the Microsoft download center. There are both a 32-bit and 64-bit versions, and you should install the version that corresponds to your Microsoft office installation.</a:t>
            </a:r>
          </a:p>
          <a:p>
            <a:pPr marL="228600" lvl="0" indent="-228600">
              <a:buFont typeface="+mj-lt"/>
              <a:buAutoNum type="arabicPeriod"/>
            </a:pPr>
            <a:r>
              <a:rPr lang="en-US" sz="1200" b="1" kern="1200" dirty="0" smtClean="0">
                <a:solidFill>
                  <a:schemeClr val="tx1"/>
                </a:solidFill>
                <a:effectLst/>
                <a:latin typeface="+mn-lt"/>
                <a:ea typeface="+mn-ea"/>
                <a:cs typeface="+mn-cs"/>
              </a:rPr>
              <a:t>Create a data source name (DSN) for your </a:t>
            </a:r>
            <a:r>
              <a:rPr lang="en-US" sz="1200" b="1" kern="1200" dirty="0" err="1" smtClean="0">
                <a:solidFill>
                  <a:schemeClr val="tx1"/>
                </a:solidFill>
                <a:effectLst/>
                <a:latin typeface="+mn-lt"/>
                <a:ea typeface="+mn-ea"/>
                <a:cs typeface="+mn-cs"/>
              </a:rPr>
              <a:t>HDInsight</a:t>
            </a:r>
            <a:r>
              <a:rPr lang="en-US" sz="1200" b="1" kern="1200" dirty="0" smtClean="0">
                <a:solidFill>
                  <a:schemeClr val="tx1"/>
                </a:solidFill>
                <a:effectLst/>
                <a:latin typeface="+mn-lt"/>
                <a:ea typeface="+mn-ea"/>
                <a:cs typeface="+mn-cs"/>
              </a:rPr>
              <a:t> cluster</a:t>
            </a:r>
            <a:endParaRPr lang="en-US" sz="1200" kern="1200" dirty="0" smtClean="0">
              <a:solidFill>
                <a:schemeClr val="tx1"/>
              </a:solidFill>
              <a:effectLst/>
              <a:latin typeface="+mn-lt"/>
              <a:ea typeface="+mn-ea"/>
              <a:cs typeface="+mn-cs"/>
            </a:endParaRPr>
          </a:p>
          <a:p>
            <a:pPr marL="457200" lvl="1" indent="0">
              <a:buFont typeface="Arial" panose="020B0604020202020204" pitchFamily="34" charset="0"/>
              <a:buNone/>
            </a:pPr>
            <a:r>
              <a:rPr lang="en-US" sz="1200" kern="1200" dirty="0" smtClean="0">
                <a:solidFill>
                  <a:schemeClr val="tx1"/>
                </a:solidFill>
                <a:effectLst/>
                <a:latin typeface="+mn-lt"/>
                <a:ea typeface="+mn-ea"/>
                <a:cs typeface="+mn-cs"/>
              </a:rPr>
              <a:t>After you have downloaded and installed the Hive ODBC Driver for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use the </a:t>
            </a:r>
            <a:r>
              <a:rPr lang="en-US" sz="1200" b="1" kern="1200" dirty="0" smtClean="0">
                <a:solidFill>
                  <a:schemeClr val="tx1"/>
                </a:solidFill>
                <a:effectLst/>
                <a:latin typeface="+mn-lt"/>
                <a:ea typeface="+mn-ea"/>
                <a:cs typeface="+mn-cs"/>
              </a:rPr>
              <a:t>ODBC Data Sources</a:t>
            </a:r>
            <a:r>
              <a:rPr lang="en-US" sz="1200" kern="1200" dirty="0" smtClean="0">
                <a:solidFill>
                  <a:schemeClr val="tx1"/>
                </a:solidFill>
                <a:effectLst/>
                <a:latin typeface="+mn-lt"/>
                <a:ea typeface="+mn-ea"/>
                <a:cs typeface="+mn-cs"/>
              </a:rPr>
              <a:t> tool in Administrative Tools to create a DSN for your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The DSN must include the following details:</a:t>
            </a:r>
          </a:p>
          <a:p>
            <a:pPr marL="685800" lvl="1" indent="-228600">
              <a:buFont typeface="Arial" panose="020B0604020202020204" pitchFamily="34" charset="0"/>
              <a:buChar char="•"/>
            </a:pPr>
            <a:r>
              <a:rPr lang="en-US" sz="1200" kern="1200" dirty="0" smtClean="0">
                <a:solidFill>
                  <a:schemeClr val="tx1"/>
                </a:solidFill>
                <a:effectLst/>
                <a:latin typeface="+mn-lt"/>
                <a:ea typeface="+mn-ea"/>
                <a:cs typeface="+mn-cs"/>
              </a:rPr>
              <a:t>A unique name.</a:t>
            </a:r>
          </a:p>
          <a:p>
            <a:pPr marL="685800" lvl="1" indent="-228600">
              <a:buFont typeface="Arial" panose="020B0604020202020204" pitchFamily="34" charset="0"/>
              <a:buChar char="•"/>
            </a:pPr>
            <a:r>
              <a:rPr lang="en-US" sz="1200" kern="1200" dirty="0" smtClean="0">
                <a:solidFill>
                  <a:schemeClr val="tx1"/>
                </a:solidFill>
                <a:effectLst/>
                <a:latin typeface="+mn-lt"/>
                <a:ea typeface="+mn-ea"/>
                <a:cs typeface="+mn-cs"/>
              </a:rPr>
              <a:t>The fully-qualified name of your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in the format </a:t>
            </a:r>
            <a:r>
              <a:rPr lang="en-US" sz="1200" b="1" i="1" kern="1200" dirty="0" smtClean="0">
                <a:solidFill>
                  <a:schemeClr val="tx1"/>
                </a:solidFill>
                <a:effectLst/>
                <a:latin typeface="+mn-lt"/>
                <a:ea typeface="+mn-ea"/>
                <a:cs typeface="+mn-cs"/>
              </a:rPr>
              <a:t>cluster_name</a:t>
            </a:r>
            <a:r>
              <a:rPr lang="en-US" sz="1200" b="1" kern="1200" dirty="0" smtClean="0">
                <a:solidFill>
                  <a:schemeClr val="tx1"/>
                </a:solidFill>
                <a:effectLst/>
                <a:latin typeface="+mn-lt"/>
                <a:ea typeface="+mn-ea"/>
                <a:cs typeface="+mn-cs"/>
              </a:rPr>
              <a:t>.azurehdinsight.net</a:t>
            </a:r>
            <a:r>
              <a:rPr lang="en-US" sz="1200" kern="1200" dirty="0" smtClean="0">
                <a:solidFill>
                  <a:schemeClr val="tx1"/>
                </a:solidFill>
                <a:effectLst/>
                <a:latin typeface="+mn-lt"/>
                <a:ea typeface="+mn-ea"/>
                <a:cs typeface="+mn-cs"/>
              </a:rPr>
              <a:t>.</a:t>
            </a:r>
          </a:p>
          <a:p>
            <a:pPr marL="685800" lvl="1" indent="-228600">
              <a:buFont typeface="Arial" panose="020B0604020202020204" pitchFamily="34" charset="0"/>
              <a:buChar char="•"/>
            </a:pPr>
            <a:r>
              <a:rPr lang="en-US" sz="1200" kern="1200" dirty="0" smtClean="0">
                <a:solidFill>
                  <a:schemeClr val="tx1"/>
                </a:solidFill>
                <a:effectLst/>
                <a:latin typeface="+mn-lt"/>
                <a:ea typeface="+mn-ea"/>
                <a:cs typeface="+mn-cs"/>
              </a:rPr>
              <a:t>A user name and password that can be used to connect to your cluster.</a:t>
            </a:r>
          </a:p>
          <a:p>
            <a:pPr marL="228600" lvl="0" indent="-228600">
              <a:buFont typeface="+mj-lt"/>
              <a:buAutoNum type="arabicPeriod"/>
            </a:pPr>
            <a:r>
              <a:rPr lang="en-US" sz="1200" b="1" kern="1200" dirty="0" smtClean="0">
                <a:solidFill>
                  <a:schemeClr val="tx1"/>
                </a:solidFill>
                <a:effectLst/>
                <a:latin typeface="+mn-lt"/>
                <a:ea typeface="+mn-ea"/>
                <a:cs typeface="+mn-cs"/>
              </a:rPr>
              <a:t>Use the Data Connection Wizard in Excel to import data</a:t>
            </a:r>
            <a:endParaRPr lang="en-US" sz="1200" kern="1200" dirty="0" smtClean="0">
              <a:solidFill>
                <a:schemeClr val="tx1"/>
              </a:solidFill>
              <a:effectLst/>
              <a:latin typeface="+mn-lt"/>
              <a:ea typeface="+mn-ea"/>
              <a:cs typeface="+mn-cs"/>
            </a:endParaRPr>
          </a:p>
          <a:p>
            <a:pPr marL="457200" lvl="1" indent="0">
              <a:buFont typeface="+mj-lt"/>
              <a:buNone/>
            </a:pPr>
            <a:r>
              <a:rPr lang="en-US" sz="1200" kern="1200" dirty="0" smtClean="0">
                <a:solidFill>
                  <a:schemeClr val="tx1"/>
                </a:solidFill>
                <a:effectLst/>
                <a:latin typeface="+mn-lt"/>
                <a:ea typeface="+mn-ea"/>
                <a:cs typeface="+mn-cs"/>
              </a:rPr>
              <a:t>To import data into Excel, on the </a:t>
            </a:r>
            <a:r>
              <a:rPr lang="en-US" sz="1200" b="1" kern="1200" dirty="0" smtClean="0">
                <a:solidFill>
                  <a:schemeClr val="tx1"/>
                </a:solidFill>
                <a:effectLst/>
                <a:latin typeface="+mn-lt"/>
                <a:ea typeface="+mn-ea"/>
                <a:cs typeface="+mn-cs"/>
              </a:rPr>
              <a:t>Data</a:t>
            </a:r>
            <a:r>
              <a:rPr lang="en-US" sz="1200" kern="1200" dirty="0" smtClean="0">
                <a:solidFill>
                  <a:schemeClr val="tx1"/>
                </a:solidFill>
                <a:effectLst/>
                <a:latin typeface="+mn-lt"/>
                <a:ea typeface="+mn-ea"/>
                <a:cs typeface="+mn-cs"/>
              </a:rPr>
              <a:t> tab of the ribbon, in the </a:t>
            </a:r>
            <a:r>
              <a:rPr lang="en-US" sz="1200" b="1" kern="1200" dirty="0" smtClean="0">
                <a:solidFill>
                  <a:schemeClr val="tx1"/>
                </a:solidFill>
                <a:effectLst/>
                <a:latin typeface="+mn-lt"/>
                <a:ea typeface="+mn-ea"/>
                <a:cs typeface="+mn-cs"/>
              </a:rPr>
              <a:t>From Other Sources</a:t>
            </a:r>
            <a:r>
              <a:rPr lang="en-US" sz="1200" kern="1200" dirty="0" smtClean="0">
                <a:solidFill>
                  <a:schemeClr val="tx1"/>
                </a:solidFill>
                <a:effectLst/>
                <a:latin typeface="+mn-lt"/>
                <a:ea typeface="+mn-ea"/>
                <a:cs typeface="+mn-cs"/>
              </a:rPr>
              <a:t> list, click </a:t>
            </a:r>
            <a:r>
              <a:rPr lang="en-US" sz="1200" b="1" kern="1200" dirty="0" smtClean="0">
                <a:solidFill>
                  <a:schemeClr val="tx1"/>
                </a:solidFill>
                <a:effectLst/>
                <a:latin typeface="+mn-lt"/>
                <a:ea typeface="+mn-ea"/>
                <a:cs typeface="+mn-cs"/>
              </a:rPr>
              <a:t>From Data Connection Wizard</a:t>
            </a:r>
            <a:r>
              <a:rPr lang="en-US" sz="1200" kern="1200" dirty="0" smtClean="0">
                <a:solidFill>
                  <a:schemeClr val="tx1"/>
                </a:solidFill>
                <a:effectLst/>
                <a:latin typeface="+mn-lt"/>
                <a:ea typeface="+mn-ea"/>
                <a:cs typeface="+mn-cs"/>
              </a:rPr>
              <a:t>. You can then use this wizard to select your DSN and connect to the cluster, select a Hive table that contains the data you want to import, and import the data into a PivotTable or PivotChart. You can also modify the properties of the connection before importing the data to specify a custom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query instead of a specific table.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995766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Hive Fundamentals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load data into Hive tables?</a:t>
            </a:r>
            <a:endParaRPr lang="en-GB" dirty="0"/>
          </a:p>
        </p:txBody>
      </p:sp>
    </p:spTree>
    <p:extLst>
      <p:ext uri="{BB962C8B-B14F-4D97-AF65-F5344CB8AC3E}">
        <p14:creationId xmlns:p14="http://schemas.microsoft.com/office/powerpoint/2010/main" val="10402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03200"/>
            <a:ext cx="11525250" cy="6475414"/>
          </a:xfrm>
        </p:spPr>
        <p:txBody>
          <a:bodyPr/>
          <a:lstStyle/>
          <a:p>
            <a:r>
              <a:rPr lang="en-US" dirty="0"/>
              <a:t>Save data files in table folders</a:t>
            </a:r>
          </a:p>
          <a:p>
            <a:r>
              <a:rPr lang="en-US" dirty="0"/>
              <a:t>Use the LOAD statement</a:t>
            </a:r>
          </a:p>
          <a:p>
            <a:pPr lvl="1"/>
            <a:endParaRPr lang="en-US" dirty="0"/>
          </a:p>
          <a:p>
            <a:r>
              <a:rPr lang="en-US" dirty="0"/>
              <a:t>Use the INSERT </a:t>
            </a:r>
            <a:r>
              <a:rPr lang="en-US" dirty="0" smtClean="0"/>
              <a:t>statement</a:t>
            </a:r>
          </a:p>
          <a:p>
            <a:endParaRPr lang="en-GB" dirty="0" smtClean="0"/>
          </a:p>
          <a:p>
            <a:pPr lvl="1"/>
            <a:endParaRPr lang="en-GB" dirty="0" smtClean="0"/>
          </a:p>
          <a:p>
            <a:r>
              <a:rPr lang="en-US" dirty="0"/>
              <a:t>Use </a:t>
            </a:r>
            <a:r>
              <a:rPr lang="en-US" dirty="0" smtClean="0"/>
              <a:t>a CREATE TABLE AS SELECT (CTAS) statement</a:t>
            </a:r>
            <a:endParaRPr lang="en-US" dirty="0"/>
          </a:p>
          <a:p>
            <a:pPr lvl="1"/>
            <a:endParaRPr lang="en-US" dirty="0"/>
          </a:p>
          <a:p>
            <a:endParaRPr lang="en-US" dirty="0"/>
          </a:p>
        </p:txBody>
      </p:sp>
      <p:sp>
        <p:nvSpPr>
          <p:cNvPr id="5" name="Rectangle 4"/>
          <p:cNvSpPr/>
          <p:nvPr/>
        </p:nvSpPr>
        <p:spPr>
          <a:xfrm>
            <a:off x="1107830" y="1486050"/>
            <a:ext cx="9322777" cy="400110"/>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LOAD DATA LOCAL INPATH </a:t>
            </a:r>
            <a:r>
              <a:rPr lang="en-US" sz="2000" dirty="0" smtClean="0">
                <a:latin typeface="Courier New" panose="02070309020205020404" pitchFamily="49" charset="0"/>
                <a:cs typeface="Courier New" panose="02070309020205020404" pitchFamily="49" charset="0"/>
              </a:rPr>
              <a:t>'/data/source' </a:t>
            </a:r>
            <a:r>
              <a:rPr lang="en-US" sz="2000" dirty="0">
                <a:latin typeface="Courier New" panose="02070309020205020404" pitchFamily="49" charset="0"/>
                <a:cs typeface="Courier New" panose="02070309020205020404" pitchFamily="49" charset="0"/>
              </a:rPr>
              <a:t>INTO TABLE </a:t>
            </a:r>
            <a:r>
              <a:rPr lang="en-US" sz="2000" dirty="0" err="1" smtClean="0">
                <a:latin typeface="Courier New" panose="02070309020205020404" pitchFamily="49" charset="0"/>
                <a:cs typeface="Courier New" panose="02070309020205020404" pitchFamily="49" charset="0"/>
              </a:rPr>
              <a:t>MyTable</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6" name="Rectangle 5"/>
          <p:cNvSpPr/>
          <p:nvPr/>
        </p:nvSpPr>
        <p:spPr>
          <a:xfrm>
            <a:off x="1222127" y="2635342"/>
            <a:ext cx="8100647" cy="1015663"/>
          </a:xfrm>
          <a:prstGeom prst="rect">
            <a:avLst/>
          </a:prstGeom>
        </p:spPr>
        <p:txBody>
          <a:bodyPr wrap="square">
            <a:spAutoFit/>
          </a:bodyPr>
          <a:lstStyle/>
          <a:p>
            <a:r>
              <a:rPr lang="en-US" sz="2000" dirty="0" smtClean="0">
                <a:latin typeface="Courier New" panose="02070309020205020404" pitchFamily="49" charset="0"/>
                <a:cs typeface="Courier New" panose="02070309020205020404" pitchFamily="49" charset="0"/>
              </a:rPr>
              <a:t>INSERT </a:t>
            </a:r>
            <a:r>
              <a:rPr lang="en-US" sz="2000" dirty="0">
                <a:latin typeface="Courier New" panose="02070309020205020404" pitchFamily="49" charset="0"/>
                <a:cs typeface="Courier New" panose="02070309020205020404" pitchFamily="49" charset="0"/>
              </a:rPr>
              <a:t>INTO TABLE </a:t>
            </a:r>
            <a:r>
              <a:rPr lang="en-US" sz="2000" dirty="0" err="1" smtClean="0">
                <a:latin typeface="Courier New" panose="02070309020205020404" pitchFamily="49" charset="0"/>
                <a:cs typeface="Courier New" panose="02070309020205020404" pitchFamily="49" charset="0"/>
              </a:rPr>
              <a:t>MyTable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SELECT </a:t>
            </a:r>
            <a:r>
              <a:rPr lang="en-US" sz="2000" dirty="0" smtClean="0">
                <a:latin typeface="Courier New" panose="02070309020205020404" pitchFamily="49" charset="0"/>
                <a:cs typeface="Courier New" panose="02070309020205020404" pitchFamily="49" charset="0"/>
              </a:rPr>
              <a:t>Col1, Col2</a:t>
            </a:r>
          </a:p>
          <a:p>
            <a:r>
              <a:rPr lang="en-US" sz="2000" dirty="0">
                <a:latin typeface="Courier New" panose="02070309020205020404" pitchFamily="49" charset="0"/>
                <a:cs typeface="Courier New" panose="02070309020205020404" pitchFamily="49" charset="0"/>
              </a:rPr>
              <a:t>FROM </a:t>
            </a:r>
            <a:r>
              <a:rPr lang="en-US" sz="2000" dirty="0" err="1" smtClean="0">
                <a:latin typeface="Courier New" panose="02070309020205020404" pitchFamily="49" charset="0"/>
                <a:cs typeface="Courier New" panose="02070309020205020404" pitchFamily="49" charset="0"/>
              </a:rPr>
              <a:t>StagingTable</a:t>
            </a:r>
            <a:r>
              <a:rPr lang="en-US" sz="2000" dirty="0">
                <a:latin typeface="Courier New" panose="02070309020205020404" pitchFamily="49" charset="0"/>
                <a:cs typeface="Courier New" panose="02070309020205020404" pitchFamily="49" charset="0"/>
              </a:rPr>
              <a:t>;</a:t>
            </a:r>
          </a:p>
        </p:txBody>
      </p:sp>
      <p:sp>
        <p:nvSpPr>
          <p:cNvPr id="7" name="Rectangle 6"/>
          <p:cNvSpPr/>
          <p:nvPr/>
        </p:nvSpPr>
        <p:spPr>
          <a:xfrm>
            <a:off x="1222128" y="4431845"/>
            <a:ext cx="8100647" cy="2246769"/>
          </a:xfrm>
          <a:prstGeom prst="rect">
            <a:avLst/>
          </a:prstGeom>
        </p:spPr>
        <p:txBody>
          <a:bodyPr wrap="square">
            <a:spAutoFit/>
          </a:bodyPr>
          <a:lstStyle/>
          <a:p>
            <a:r>
              <a:rPr lang="en-US" sz="2000" dirty="0" smtClean="0">
                <a:latin typeface="Courier New" panose="02070309020205020404" pitchFamily="49" charset="0"/>
                <a:cs typeface="Courier New" panose="02070309020205020404" pitchFamily="49" charset="0"/>
              </a:rPr>
              <a:t>CREATE TABLE </a:t>
            </a:r>
            <a:r>
              <a:rPr lang="en-US" sz="2000" dirty="0" err="1" smtClean="0">
                <a:latin typeface="Courier New" panose="02070309020205020404" pitchFamily="49" charset="0"/>
                <a:cs typeface="Courier New" panose="02070309020205020404" pitchFamily="49" charset="0"/>
              </a:rPr>
              <a:t>SummaryTable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ROW FORMAT DELIMITED FIELDS TERMINATED BY '\t'</a:t>
            </a:r>
          </a:p>
          <a:p>
            <a:r>
              <a:rPr lang="en-US" sz="2000" dirty="0">
                <a:latin typeface="Courier New" panose="02070309020205020404" pitchFamily="49" charset="0"/>
                <a:cs typeface="Courier New" panose="02070309020205020404" pitchFamily="49" charset="0"/>
              </a:rPr>
              <a:t>STORED AS TEXTFILE LOCATION '/</a:t>
            </a:r>
            <a:r>
              <a:rPr lang="en-US" sz="2000" dirty="0" smtClean="0">
                <a:latin typeface="Courier New" panose="02070309020205020404" pitchFamily="49" charset="0"/>
                <a:cs typeface="Courier New" panose="02070309020205020404" pitchFamily="49" charset="0"/>
              </a:rPr>
              <a:t>data/</a:t>
            </a:r>
            <a:r>
              <a:rPr lang="en-US" sz="2000" dirty="0" err="1" smtClean="0">
                <a:latin typeface="Courier New" panose="02070309020205020404" pitchFamily="49" charset="0"/>
                <a:cs typeface="Courier New" panose="02070309020205020404" pitchFamily="49" charset="0"/>
              </a:rPr>
              <a:t>summarytable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SELECT </a:t>
            </a:r>
            <a:r>
              <a:rPr lang="en-US" sz="2000" dirty="0" smtClean="0">
                <a:latin typeface="Courier New" panose="02070309020205020404" pitchFamily="49" charset="0"/>
                <a:cs typeface="Courier New" panose="02070309020205020404" pitchFamily="49" charset="0"/>
              </a:rPr>
              <a:t>Col1, SUM(Col2) As Total</a:t>
            </a:r>
          </a:p>
          <a:p>
            <a:r>
              <a:rPr lang="en-US" sz="2000" dirty="0" smtClean="0">
                <a:latin typeface="Courier New" panose="02070309020205020404" pitchFamily="49" charset="0"/>
                <a:cs typeface="Courier New" panose="02070309020205020404" pitchFamily="49" charset="0"/>
              </a:rPr>
              <a:t>FROM </a:t>
            </a:r>
            <a:r>
              <a:rPr lang="en-US" sz="2000" dirty="0" err="1" smtClean="0">
                <a:latin typeface="Courier New" panose="02070309020205020404" pitchFamily="49" charset="0"/>
                <a:cs typeface="Courier New" panose="02070309020205020404" pitchFamily="49" charset="0"/>
              </a:rPr>
              <a:t>MyTable</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GROUP BY Col1;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9175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Loading Data Into Hive tables</a:t>
            </a:r>
            <a:endParaRPr lang="en-US" dirty="0"/>
          </a:p>
        </p:txBody>
      </p:sp>
    </p:spTree>
    <p:extLst>
      <p:ext uri="{BB962C8B-B14F-4D97-AF65-F5344CB8AC3E}">
        <p14:creationId xmlns:p14="http://schemas.microsoft.com/office/powerpoint/2010/main" val="4045712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query Hive tables?</a:t>
            </a:r>
            <a:endParaRPr lang="en-GB" dirty="0"/>
          </a:p>
        </p:txBody>
      </p:sp>
    </p:spTree>
    <p:extLst>
      <p:ext uri="{BB962C8B-B14F-4D97-AF65-F5344CB8AC3E}">
        <p14:creationId xmlns:p14="http://schemas.microsoft.com/office/powerpoint/2010/main" val="15619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057400"/>
            <a:ext cx="11525250" cy="4621214"/>
          </a:xfrm>
        </p:spPr>
        <p:txBody>
          <a:bodyPr/>
          <a:lstStyle/>
          <a:p>
            <a:r>
              <a:rPr lang="en-US" dirty="0"/>
              <a:t>Query data using the SELECT </a:t>
            </a:r>
            <a:r>
              <a:rPr lang="en-US" dirty="0" err="1" smtClean="0"/>
              <a:t>HiveQL</a:t>
            </a:r>
            <a:r>
              <a:rPr lang="en-US" dirty="0" smtClean="0"/>
              <a:t> statement</a:t>
            </a:r>
            <a:endParaRPr lang="en-US" dirty="0"/>
          </a:p>
          <a:p>
            <a:r>
              <a:rPr lang="en-US" dirty="0"/>
              <a:t>Hive translates the query into </a:t>
            </a:r>
            <a:r>
              <a:rPr lang="en-US" dirty="0" err="1" smtClean="0"/>
              <a:t>MapReduce</a:t>
            </a:r>
            <a:r>
              <a:rPr lang="en-US" dirty="0" smtClean="0"/>
              <a:t> </a:t>
            </a:r>
            <a:r>
              <a:rPr lang="en-US" dirty="0"/>
              <a:t>jobs and applies the table schema to the underlying data files</a:t>
            </a:r>
          </a:p>
          <a:p>
            <a:endParaRPr lang="en-US" dirty="0"/>
          </a:p>
        </p:txBody>
      </p:sp>
      <p:sp>
        <p:nvSpPr>
          <p:cNvPr id="5" name="Rectangle 4"/>
          <p:cNvSpPr/>
          <p:nvPr/>
        </p:nvSpPr>
        <p:spPr>
          <a:xfrm>
            <a:off x="736600" y="4074746"/>
            <a:ext cx="11264900" cy="1938992"/>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SELECT </a:t>
            </a:r>
            <a:r>
              <a:rPr lang="en-US" sz="2400" dirty="0" err="1" smtClean="0">
                <a:latin typeface="Courier New" panose="02070309020205020404" pitchFamily="49" charset="0"/>
                <a:cs typeface="Courier New" panose="02070309020205020404" pitchFamily="49" charset="0"/>
              </a:rPr>
              <a:t>Log_Date</a:t>
            </a:r>
            <a:r>
              <a:rPr lang="en-US" sz="2400" dirty="0" smtClean="0">
                <a:latin typeface="Courier New" panose="02070309020205020404" pitchFamily="49" charset="0"/>
                <a:cs typeface="Courier New" panose="02070309020205020404" pitchFamily="49" charset="0"/>
              </a:rPr>
              <a:t>, SUM(</a:t>
            </a:r>
            <a:r>
              <a:rPr lang="en-US" sz="2400" dirty="0" err="1" smtClean="0">
                <a:latin typeface="Courier New" panose="02070309020205020404" pitchFamily="49" charset="0"/>
                <a:cs typeface="Courier New" panose="02070309020205020404" pitchFamily="49" charset="0"/>
              </a:rPr>
              <a:t>InboundBytes</a:t>
            </a:r>
            <a:r>
              <a:rPr lang="en-US" sz="2400" dirty="0" smtClean="0">
                <a:latin typeface="Courier New" panose="02070309020205020404" pitchFamily="49" charset="0"/>
                <a:cs typeface="Courier New" panose="02070309020205020404" pitchFamily="49" charset="0"/>
              </a:rPr>
              <a:t>) AS </a:t>
            </a:r>
            <a:r>
              <a:rPr lang="en-US" sz="2400" dirty="0" err="1" smtClean="0">
                <a:latin typeface="Courier New" panose="02070309020205020404" pitchFamily="49" charset="0"/>
                <a:cs typeface="Courier New" panose="02070309020205020404" pitchFamily="49" charset="0"/>
              </a:rPr>
              <a:t>TotalInbound</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FROM </a:t>
            </a:r>
            <a:r>
              <a:rPr lang="en-US" sz="2400" dirty="0" err="1" smtClean="0">
                <a:latin typeface="Courier New" panose="02070309020205020404" pitchFamily="49" charset="0"/>
                <a:cs typeface="Courier New" panose="02070309020205020404" pitchFamily="49" charset="0"/>
              </a:rPr>
              <a:t>LogTable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WHERE </a:t>
            </a:r>
            <a:r>
              <a:rPr lang="en-US" sz="2400" dirty="0" err="1">
                <a:latin typeface="Courier New" panose="02070309020205020404" pitchFamily="49" charset="0"/>
                <a:cs typeface="Courier New" panose="02070309020205020404" pitchFamily="49" charset="0"/>
              </a:rPr>
              <a:t>Log_Date</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&gt;= </a:t>
            </a:r>
            <a:r>
              <a:rPr lang="en-US" sz="2400" dirty="0">
                <a:latin typeface="Courier New" panose="02070309020205020404" pitchFamily="49" charset="0"/>
                <a:cs typeface="Courier New" panose="02070309020205020404" pitchFamily="49" charset="0"/>
              </a:rPr>
              <a:t>'2013-06-01' AND </a:t>
            </a:r>
            <a:r>
              <a:rPr lang="en-US" sz="2400" dirty="0" err="1">
                <a:latin typeface="Courier New" panose="02070309020205020404" pitchFamily="49" charset="0"/>
                <a:cs typeface="Courier New" panose="02070309020205020404" pitchFamily="49" charset="0"/>
              </a:rPr>
              <a:t>Log_Date</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&lt;= '2013-06-30'</a:t>
            </a:r>
          </a:p>
          <a:p>
            <a:r>
              <a:rPr lang="en-GB" sz="2400" dirty="0" smtClean="0">
                <a:latin typeface="Courier New" panose="02070309020205020404" pitchFamily="49" charset="0"/>
                <a:cs typeface="Courier New" panose="02070309020205020404" pitchFamily="49" charset="0"/>
              </a:rPr>
              <a:t>GROUP BY </a:t>
            </a:r>
            <a:r>
              <a:rPr lang="en-US" sz="2400" dirty="0" err="1">
                <a:latin typeface="Courier New" panose="02070309020205020404" pitchFamily="49" charset="0"/>
                <a:cs typeface="Courier New" panose="02070309020205020404" pitchFamily="49" charset="0"/>
              </a:rPr>
              <a:t>Log_Date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ORDER BY </a:t>
            </a:r>
            <a:r>
              <a:rPr lang="en-US" sz="2400" dirty="0" err="1">
                <a:latin typeface="Courier New" panose="02070309020205020404" pitchFamily="49" charset="0"/>
                <a:cs typeface="Courier New" panose="02070309020205020404" pitchFamily="49" charset="0"/>
              </a:rPr>
              <a:t>Log_Date</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6441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Querying Hive tables</a:t>
            </a:r>
            <a:endParaRPr lang="en-US" dirty="0"/>
          </a:p>
        </p:txBody>
      </p:sp>
    </p:spTree>
    <p:extLst>
      <p:ext uri="{BB962C8B-B14F-4D97-AF65-F5344CB8AC3E}">
        <p14:creationId xmlns:p14="http://schemas.microsoft.com/office/powerpoint/2010/main" val="3422621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Hive from PowerShell?</a:t>
            </a:r>
            <a:endParaRPr lang="en-GB" dirty="0"/>
          </a:p>
        </p:txBody>
      </p:sp>
    </p:spTree>
    <p:extLst>
      <p:ext uri="{BB962C8B-B14F-4D97-AF65-F5344CB8AC3E}">
        <p14:creationId xmlns:p14="http://schemas.microsoft.com/office/powerpoint/2010/main" val="276788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The </a:t>
            </a:r>
            <a:r>
              <a:rPr lang="en-US" b="1" dirty="0" err="1"/>
              <a:t>AzureHDInsightHiveJobDefinition</a:t>
            </a:r>
            <a:r>
              <a:rPr lang="en-US" dirty="0"/>
              <a:t> </a:t>
            </a:r>
            <a:r>
              <a:rPr lang="en-US" dirty="0" err="1"/>
              <a:t>cmdlet</a:t>
            </a:r>
            <a:endParaRPr lang="en-US" dirty="0"/>
          </a:p>
          <a:p>
            <a:pPr lvl="1"/>
            <a:r>
              <a:rPr lang="en-US" dirty="0"/>
              <a:t>Create a job definition</a:t>
            </a:r>
          </a:p>
          <a:p>
            <a:pPr lvl="1"/>
            <a:r>
              <a:rPr lang="en-US" dirty="0"/>
              <a:t>Use </a:t>
            </a:r>
            <a:r>
              <a:rPr lang="en-US" b="1" dirty="0"/>
              <a:t>Query</a:t>
            </a:r>
            <a:r>
              <a:rPr lang="en-US" dirty="0"/>
              <a:t> for explicit </a:t>
            </a:r>
            <a:r>
              <a:rPr lang="en-US" dirty="0" err="1"/>
              <a:t>HiveQL</a:t>
            </a:r>
            <a:r>
              <a:rPr lang="en-US" dirty="0"/>
              <a:t> statements, or </a:t>
            </a:r>
            <a:r>
              <a:rPr lang="en-US" b="1" dirty="0"/>
              <a:t>File</a:t>
            </a:r>
            <a:r>
              <a:rPr lang="en-US" dirty="0"/>
              <a:t> to reference a saved script</a:t>
            </a:r>
          </a:p>
          <a:p>
            <a:pPr lvl="1"/>
            <a:r>
              <a:rPr lang="en-US" dirty="0"/>
              <a:t>Run the job with the </a:t>
            </a:r>
            <a:r>
              <a:rPr lang="en-US" b="1" dirty="0"/>
              <a:t>Start-</a:t>
            </a:r>
            <a:r>
              <a:rPr lang="en-US" b="1" dirty="0" err="1"/>
              <a:t>AzureHDInsightJob</a:t>
            </a:r>
            <a:r>
              <a:rPr lang="en-US" b="1" dirty="0"/>
              <a:t> </a:t>
            </a:r>
            <a:r>
              <a:rPr lang="en-US" dirty="0" err="1"/>
              <a:t>cmdlet</a:t>
            </a:r>
            <a:endParaRPr lang="en-US" dirty="0"/>
          </a:p>
          <a:p>
            <a:r>
              <a:rPr lang="en-US" dirty="0"/>
              <a:t>The </a:t>
            </a:r>
            <a:r>
              <a:rPr lang="en-US" b="1" dirty="0"/>
              <a:t>Invoke-Hive</a:t>
            </a:r>
            <a:r>
              <a:rPr lang="en-US" dirty="0"/>
              <a:t> </a:t>
            </a:r>
            <a:r>
              <a:rPr lang="en-US" dirty="0" err="1"/>
              <a:t>cmdlet</a:t>
            </a:r>
            <a:endParaRPr lang="en-US" dirty="0"/>
          </a:p>
          <a:p>
            <a:pPr lvl="1"/>
            <a:r>
              <a:rPr lang="en-US" dirty="0"/>
              <a:t>Simpler syntax to run a </a:t>
            </a:r>
            <a:r>
              <a:rPr lang="en-US" dirty="0" err="1"/>
              <a:t>HiveQL</a:t>
            </a:r>
            <a:r>
              <a:rPr lang="en-US" dirty="0"/>
              <a:t> query</a:t>
            </a:r>
          </a:p>
          <a:p>
            <a:pPr lvl="1"/>
            <a:r>
              <a:rPr lang="en-US" dirty="0"/>
              <a:t>Use </a:t>
            </a:r>
            <a:r>
              <a:rPr lang="en-US" b="1" dirty="0"/>
              <a:t>Query</a:t>
            </a:r>
            <a:r>
              <a:rPr lang="en-US" dirty="0"/>
              <a:t> for explicit </a:t>
            </a:r>
            <a:r>
              <a:rPr lang="en-US" dirty="0" err="1"/>
              <a:t>HiveQL</a:t>
            </a:r>
            <a:r>
              <a:rPr lang="en-US" dirty="0"/>
              <a:t> statements, or </a:t>
            </a:r>
            <a:r>
              <a:rPr lang="en-US" b="1" dirty="0"/>
              <a:t>File</a:t>
            </a:r>
            <a:r>
              <a:rPr lang="en-US" dirty="0"/>
              <a:t> to reference a saved </a:t>
            </a:r>
            <a:r>
              <a:rPr lang="en-US" dirty="0" smtClean="0"/>
              <a:t>script</a:t>
            </a:r>
            <a:endParaRPr lang="en-US" dirty="0"/>
          </a:p>
        </p:txBody>
      </p:sp>
    </p:spTree>
    <p:extLst>
      <p:ext uri="{BB962C8B-B14F-4D97-AF65-F5344CB8AC3E}">
        <p14:creationId xmlns:p14="http://schemas.microsoft.com/office/powerpoint/2010/main" val="380362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Hive in PowerShell</a:t>
            </a:r>
            <a:endParaRPr lang="en-US" dirty="0"/>
          </a:p>
        </p:txBody>
      </p:sp>
    </p:spTree>
    <p:extLst>
      <p:ext uri="{BB962C8B-B14F-4D97-AF65-F5344CB8AC3E}">
        <p14:creationId xmlns:p14="http://schemas.microsoft.com/office/powerpoint/2010/main" val="63440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a:t>
            </a:r>
            <a:r>
              <a:rPr lang="en-GB" dirty="0" smtClean="0"/>
              <a:t>access Hive via ODBC?</a:t>
            </a:r>
            <a:endParaRPr lang="en-GB" dirty="0"/>
          </a:p>
        </p:txBody>
      </p:sp>
    </p:spTree>
    <p:extLst>
      <p:ext uri="{BB962C8B-B14F-4D97-AF65-F5344CB8AC3E}">
        <p14:creationId xmlns:p14="http://schemas.microsoft.com/office/powerpoint/2010/main" val="222295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Hive?</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7369" y="1219230"/>
            <a:ext cx="6721700" cy="4829237"/>
          </a:xfrm>
        </p:spPr>
        <p:txBody>
          <a:bodyPr/>
          <a:lstStyle/>
          <a:p>
            <a:pPr marL="514350" indent="-514350">
              <a:buFont typeface="+mj-lt"/>
              <a:buAutoNum type="arabicPeriod"/>
            </a:pPr>
            <a:r>
              <a:rPr lang="en-US" dirty="0"/>
              <a:t>Download and install the Hive ODBC Driver for </a:t>
            </a:r>
            <a:r>
              <a:rPr lang="en-US" dirty="0" err="1"/>
              <a:t>HDInsight</a:t>
            </a:r>
            <a:endParaRPr lang="en-US" dirty="0"/>
          </a:p>
          <a:p>
            <a:pPr marL="514350" indent="-514350">
              <a:buFont typeface="+mj-lt"/>
              <a:buAutoNum type="arabicPeriod"/>
            </a:pPr>
            <a:r>
              <a:rPr lang="en-US" dirty="0" smtClean="0"/>
              <a:t>Optionally, c</a:t>
            </a:r>
            <a:r>
              <a:rPr lang="en-US" dirty="0" smtClean="0"/>
              <a:t>reate </a:t>
            </a:r>
            <a:r>
              <a:rPr lang="en-US" dirty="0"/>
              <a:t>a data source name (DSN) for your HDInsight cluster</a:t>
            </a:r>
          </a:p>
          <a:p>
            <a:pPr marL="514350" indent="-514350">
              <a:buFont typeface="+mj-lt"/>
              <a:buAutoNum type="arabicPeriod"/>
            </a:pPr>
            <a:r>
              <a:rPr lang="en-US" dirty="0"/>
              <a:t>Use </a:t>
            </a:r>
            <a:r>
              <a:rPr lang="en-US" dirty="0" smtClean="0"/>
              <a:t>an ODBC connection to query Hive tables</a:t>
            </a:r>
            <a:endParaRPr lang="en-US" dirty="0"/>
          </a:p>
          <a:p>
            <a:endParaRPr lang="en-US" dirty="0"/>
          </a:p>
        </p:txBody>
      </p:sp>
      <p:pic>
        <p:nvPicPr>
          <p:cNvPr id="5" name="Picture 4"/>
          <p:cNvPicPr>
            <a:picLocks noChangeAspect="1"/>
          </p:cNvPicPr>
          <p:nvPr/>
        </p:nvPicPr>
        <p:blipFill>
          <a:blip r:embed="rId3"/>
          <a:stretch>
            <a:fillRect/>
          </a:stretch>
        </p:blipFill>
        <p:spPr>
          <a:xfrm>
            <a:off x="7649429" y="914492"/>
            <a:ext cx="3819525" cy="5133975"/>
          </a:xfrm>
          <a:prstGeom prst="rect">
            <a:avLst/>
          </a:prstGeom>
        </p:spPr>
      </p:pic>
    </p:spTree>
    <p:extLst>
      <p:ext uri="{BB962C8B-B14F-4D97-AF65-F5344CB8AC3E}">
        <p14:creationId xmlns:p14="http://schemas.microsoft.com/office/powerpoint/2010/main" val="35753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Accessing Hive </a:t>
            </a:r>
            <a:r>
              <a:rPr lang="en-GB" dirty="0" smtClean="0"/>
              <a:t>via ODBC</a:t>
            </a:r>
            <a:endParaRPr lang="en-US" dirty="0"/>
          </a:p>
        </p:txBody>
      </p:sp>
    </p:spTree>
    <p:extLst>
      <p:ext uri="{BB962C8B-B14F-4D97-AF65-F5344CB8AC3E}">
        <p14:creationId xmlns:p14="http://schemas.microsoft.com/office/powerpoint/2010/main" val="896873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rot="16200000">
            <a:off x="7773576" y="1899952"/>
            <a:ext cx="1024768" cy="1307461"/>
          </a:xfrm>
          <a:prstGeom prst="rect">
            <a:avLst/>
          </a:prstGeom>
        </p:spPr>
      </p:pic>
      <p:sp>
        <p:nvSpPr>
          <p:cNvPr id="3" name="Content Placeholder 2"/>
          <p:cNvSpPr>
            <a:spLocks noGrp="1"/>
          </p:cNvSpPr>
          <p:nvPr>
            <p:ph sz="quarter" idx="10"/>
          </p:nvPr>
        </p:nvSpPr>
        <p:spPr>
          <a:xfrm>
            <a:off x="379413" y="3365500"/>
            <a:ext cx="11393487" cy="3313114"/>
          </a:xfrm>
        </p:spPr>
        <p:txBody>
          <a:bodyPr/>
          <a:lstStyle/>
          <a:p>
            <a:r>
              <a:rPr lang="en-GB" dirty="0" smtClean="0"/>
              <a:t>A metadata service that projects tabular schemas over folders</a:t>
            </a:r>
          </a:p>
          <a:p>
            <a:r>
              <a:rPr lang="en-GB" dirty="0" smtClean="0"/>
              <a:t>Enables the contents of folders to be queried as tables, using SQL-like query semantics</a:t>
            </a:r>
          </a:p>
          <a:p>
            <a:r>
              <a:rPr lang="en-GB" dirty="0" smtClean="0"/>
              <a:t>Queries are translated into </a:t>
            </a:r>
            <a:r>
              <a:rPr lang="en-GB" dirty="0" err="1" smtClean="0"/>
              <a:t>MapReduce</a:t>
            </a:r>
            <a:r>
              <a:rPr lang="en-GB" dirty="0" smtClean="0"/>
              <a:t> </a:t>
            </a:r>
            <a:r>
              <a:rPr lang="en-GB" dirty="0" smtClean="0"/>
              <a:t>jobs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34833564"/>
              </p:ext>
            </p:extLst>
          </p:nvPr>
        </p:nvGraphicFramePr>
        <p:xfrm>
          <a:off x="6342923" y="1541711"/>
          <a:ext cx="1449753" cy="836264"/>
        </p:xfrm>
        <a:graphic>
          <a:graphicData uri="http://schemas.openxmlformats.org/drawingml/2006/table">
            <a:tbl>
              <a:tblPr firstRow="1" bandRow="1">
                <a:solidFill>
                  <a:srgbClr val="FFFFFF">
                    <a:alpha val="60000"/>
                  </a:srgbClr>
                </a:solidFill>
                <a:tableStyleId>{5C22544A-7EE6-4342-B048-85BDC9FD1C3A}</a:tableStyleId>
              </a:tblPr>
              <a:tblGrid>
                <a:gridCol w="483251"/>
                <a:gridCol w="483251"/>
                <a:gridCol w="483251"/>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tr>
              <a:tr h="209066">
                <a:tc>
                  <a:txBody>
                    <a:bodyPr/>
                    <a:lstStyle/>
                    <a:p>
                      <a:endParaRPr lang="en-US" sz="300" dirty="0"/>
                    </a:p>
                  </a:txBody>
                  <a:tcPr/>
                </a:tc>
                <a:tc>
                  <a:txBody>
                    <a:bodyPr/>
                    <a:lstStyle/>
                    <a:p>
                      <a:endParaRPr lang="en-US" sz="300" dirty="0"/>
                    </a:p>
                  </a:txBody>
                  <a:tcPr/>
                </a:tc>
                <a:tc>
                  <a:txBody>
                    <a:bodyPr/>
                    <a:lstStyle/>
                    <a:p>
                      <a:endParaRPr lang="en-US" sz="300"/>
                    </a:p>
                  </a:txBody>
                  <a:tcPr/>
                </a:tc>
              </a:tr>
              <a:tr h="209066">
                <a:tc>
                  <a:txBody>
                    <a:bodyPr/>
                    <a:lstStyle/>
                    <a:p>
                      <a:endParaRPr lang="en-US" sz="300"/>
                    </a:p>
                  </a:txBody>
                  <a:tcPr/>
                </a:tc>
                <a:tc>
                  <a:txBody>
                    <a:bodyPr/>
                    <a:lstStyle/>
                    <a:p>
                      <a:endParaRPr lang="en-US" sz="300" dirty="0"/>
                    </a:p>
                  </a:txBody>
                  <a:tcPr/>
                </a:tc>
                <a:tc>
                  <a:txBody>
                    <a:bodyPr/>
                    <a:lstStyle/>
                    <a:p>
                      <a:endParaRPr lang="en-US" sz="300"/>
                    </a:p>
                  </a:txBody>
                  <a:tcPr/>
                </a:tc>
              </a:tr>
              <a:tr h="209066">
                <a:tc>
                  <a:txBody>
                    <a:bodyPr/>
                    <a:lstStyle/>
                    <a:p>
                      <a:endParaRPr lang="en-US" sz="300"/>
                    </a:p>
                  </a:txBody>
                  <a:tcPr/>
                </a:tc>
                <a:tc>
                  <a:txBody>
                    <a:bodyPr/>
                    <a:lstStyle/>
                    <a:p>
                      <a:endParaRPr lang="en-US" sz="300" dirty="0"/>
                    </a:p>
                  </a:txBody>
                  <a:tcPr/>
                </a:tc>
                <a:tc>
                  <a:txBody>
                    <a:bodyPr/>
                    <a:lstStyle/>
                    <a:p>
                      <a:endParaRPr lang="en-US" sz="300" dirty="0"/>
                    </a:p>
                  </a:txBody>
                  <a:tcPr/>
                </a:tc>
              </a:tr>
            </a:tbl>
          </a:graphicData>
        </a:graphic>
      </p:graphicFrame>
      <p:sp>
        <p:nvSpPr>
          <p:cNvPr id="9" name="TextBox 8"/>
          <p:cNvSpPr txBox="1"/>
          <p:nvPr/>
        </p:nvSpPr>
        <p:spPr>
          <a:xfrm>
            <a:off x="2931819" y="1737398"/>
            <a:ext cx="1475084" cy="461665"/>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SELECT…</a:t>
            </a:r>
            <a:endParaRPr lang="en-US" sz="2400" dirty="0">
              <a:latin typeface="Courier New" panose="02070309020205020404" pitchFamily="49" charset="0"/>
              <a:cs typeface="Courier New" panose="02070309020205020404" pitchFamily="49" charset="0"/>
            </a:endParaRPr>
          </a:p>
        </p:txBody>
      </p:sp>
      <p:sp>
        <p:nvSpPr>
          <p:cNvPr id="7" name="Left-Right Arrow 6"/>
          <p:cNvSpPr/>
          <p:nvPr/>
        </p:nvSpPr>
        <p:spPr>
          <a:xfrm>
            <a:off x="4406903" y="1737400"/>
            <a:ext cx="1892300" cy="461664"/>
          </a:xfrm>
          <a:prstGeom prst="lef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015795" y="1569750"/>
            <a:ext cx="724134" cy="796960"/>
            <a:chOff x="7094240" y="4946607"/>
            <a:chExt cx="1050039" cy="1155641"/>
          </a:xfrm>
        </p:grpSpPr>
        <p:sp>
          <p:nvSpPr>
            <p:cNvPr id="13" name="Freeform 10"/>
            <p:cNvSpPr>
              <a:spLocks noEditPoints="1"/>
            </p:cNvSpPr>
            <p:nvPr/>
          </p:nvSpPr>
          <p:spPr bwMode="auto">
            <a:xfrm>
              <a:off x="7319391" y="5279352"/>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7094240" y="4946607"/>
              <a:ext cx="488159"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2"/>
            <p:cNvSpPr>
              <a:spLocks/>
            </p:cNvSpPr>
            <p:nvPr/>
          </p:nvSpPr>
          <p:spPr bwMode="auto">
            <a:xfrm>
              <a:off x="7482774" y="5865142"/>
              <a:ext cx="103609" cy="201241"/>
            </a:xfrm>
            <a:custGeom>
              <a:avLst/>
              <a:gdLst>
                <a:gd name="T0" fmla="*/ 29 w 29"/>
                <a:gd name="T1" fmla="*/ 57 h 57"/>
                <a:gd name="T2" fmla="*/ 0 w 29"/>
                <a:gd name="T3" fmla="*/ 28 h 57"/>
                <a:gd name="T4" fmla="*/ 29 w 29"/>
                <a:gd name="T5" fmla="*/ 0 h 57"/>
              </a:gdLst>
              <a:ahLst/>
              <a:cxnLst>
                <a:cxn ang="0">
                  <a:pos x="T0" y="T1"/>
                </a:cxn>
                <a:cxn ang="0">
                  <a:pos x="T2" y="T3"/>
                </a:cxn>
                <a:cxn ang="0">
                  <a:pos x="T4" y="T5"/>
                </a:cxn>
              </a:cxnLst>
              <a:rect l="0" t="0" r="r" b="b"/>
              <a:pathLst>
                <a:path w="29" h="57">
                  <a:moveTo>
                    <a:pt x="29" y="57"/>
                  </a:moveTo>
                  <a:cubicBezTo>
                    <a:pt x="13" y="57"/>
                    <a:pt x="0" y="44"/>
                    <a:pt x="0" y="28"/>
                  </a:cubicBezTo>
                  <a:cubicBezTo>
                    <a:pt x="0" y="12"/>
                    <a:pt x="13" y="0"/>
                    <a:pt x="29" y="0"/>
                  </a:cubicBezTo>
                </a:path>
              </a:pathLst>
            </a:custGeom>
            <a:noFill/>
            <a:ln w="17463"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699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596900"/>
            <a:ext cx="11525250" cy="6081714"/>
          </a:xfrm>
        </p:spPr>
        <p:txBody>
          <a:bodyPr/>
          <a:lstStyle/>
          <a:p>
            <a:pPr marL="0" indent="0">
              <a:buNone/>
            </a:pPr>
            <a:r>
              <a:rPr lang="en-GB" dirty="0" smtClean="0"/>
              <a:t>Hive client tools include…</a:t>
            </a:r>
          </a:p>
        </p:txBody>
      </p:sp>
      <p:grpSp>
        <p:nvGrpSpPr>
          <p:cNvPr id="19" name="Group 18"/>
          <p:cNvGrpSpPr/>
          <p:nvPr/>
        </p:nvGrpSpPr>
        <p:grpSpPr>
          <a:xfrm>
            <a:off x="-31927" y="1559852"/>
            <a:ext cx="3087687" cy="2543424"/>
            <a:chOff x="439853" y="1857346"/>
            <a:chExt cx="3087687" cy="2543424"/>
          </a:xfrm>
        </p:grpSpPr>
        <p:grpSp>
          <p:nvGrpSpPr>
            <p:cNvPr id="5" name="Group 4"/>
            <p:cNvGrpSpPr/>
            <p:nvPr/>
          </p:nvGrpSpPr>
          <p:grpSpPr>
            <a:xfrm>
              <a:off x="439853" y="1857346"/>
              <a:ext cx="3087687" cy="2543424"/>
              <a:chOff x="3583799" y="2416543"/>
              <a:chExt cx="2049503" cy="1688240"/>
            </a:xfrm>
          </p:grpSpPr>
          <p:grpSp>
            <p:nvGrpSpPr>
              <p:cNvPr id="6" name="Group 5"/>
              <p:cNvGrpSpPr/>
              <p:nvPr/>
            </p:nvGrpSpPr>
            <p:grpSpPr>
              <a:xfrm>
                <a:off x="3723924" y="2732770"/>
                <a:ext cx="1758804" cy="1372013"/>
                <a:chOff x="6573311" y="4462427"/>
                <a:chExt cx="1758804" cy="1372013"/>
              </a:xfrm>
            </p:grpSpPr>
            <p:grpSp>
              <p:nvGrpSpPr>
                <p:cNvPr id="8" name="Group 7"/>
                <p:cNvGrpSpPr>
                  <a:grpSpLocks noChangeAspect="1"/>
                </p:cNvGrpSpPr>
                <p:nvPr/>
              </p:nvGrpSpPr>
              <p:grpSpPr>
                <a:xfrm>
                  <a:off x="6573311" y="4462427"/>
                  <a:ext cx="1758804" cy="1372013"/>
                  <a:chOff x="1507436" y="1799127"/>
                  <a:chExt cx="3681068" cy="2752580"/>
                </a:xfrm>
              </p:grpSpPr>
              <p:sp>
                <p:nvSpPr>
                  <p:cNvPr id="11" name="Rectangle 10"/>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5-Point Star 1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6838751" y="4980738"/>
                  <a:ext cx="1279054" cy="707681"/>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9178" y="4828764"/>
                  <a:ext cx="417410" cy="417410"/>
                </a:xfrm>
                <a:prstGeom prst="rect">
                  <a:avLst/>
                </a:prstGeom>
              </p:spPr>
            </p:pic>
          </p:grpSp>
          <p:sp>
            <p:nvSpPr>
              <p:cNvPr id="7" name="TextBox 6"/>
              <p:cNvSpPr txBox="1"/>
              <p:nvPr/>
            </p:nvSpPr>
            <p:spPr>
              <a:xfrm>
                <a:off x="3583799" y="2416543"/>
                <a:ext cx="2049503" cy="306438"/>
              </a:xfrm>
              <a:prstGeom prst="rect">
                <a:avLst/>
              </a:prstGeom>
              <a:noFill/>
            </p:spPr>
            <p:txBody>
              <a:bodyPr wrap="square" rtlCol="0">
                <a:spAutoFit/>
              </a:bodyPr>
              <a:lstStyle/>
              <a:p>
                <a:pPr algn="ctr"/>
                <a:r>
                  <a:rPr lang="en-GB" sz="2400" dirty="0" smtClean="0">
                    <a:latin typeface="Segoe UI Semibold" panose="020B0702040204020203" pitchFamily="34" charset="0"/>
                    <a:cs typeface="Segoe UI Semibold" panose="020B0702040204020203" pitchFamily="34" charset="0"/>
                  </a:rPr>
                  <a:t>Query Console</a:t>
                </a:r>
                <a:endParaRPr lang="en-US" sz="2400" dirty="0">
                  <a:latin typeface="Segoe UI Semibold" panose="020B0702040204020203" pitchFamily="34" charset="0"/>
                  <a:cs typeface="Segoe UI Semibold" panose="020B0702040204020203" pitchFamily="34" charset="0"/>
                </a:endParaRPr>
              </a:p>
            </p:txBody>
          </p:sp>
        </p:grpSp>
        <p:sp>
          <p:nvSpPr>
            <p:cNvPr id="18" name="TextBox 17"/>
            <p:cNvSpPr txBox="1"/>
            <p:nvPr/>
          </p:nvSpPr>
          <p:spPr>
            <a:xfrm>
              <a:off x="1485704" y="3374142"/>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48" name="Group 47"/>
          <p:cNvGrpSpPr/>
          <p:nvPr/>
        </p:nvGrpSpPr>
        <p:grpSpPr>
          <a:xfrm>
            <a:off x="6492148" y="4165790"/>
            <a:ext cx="3087687" cy="2498098"/>
            <a:chOff x="3682595" y="1902802"/>
            <a:chExt cx="3087687" cy="2498098"/>
          </a:xfrm>
        </p:grpSpPr>
        <p:grpSp>
          <p:nvGrpSpPr>
            <p:cNvPr id="46" name="Group 45"/>
            <p:cNvGrpSpPr/>
            <p:nvPr/>
          </p:nvGrpSpPr>
          <p:grpSpPr>
            <a:xfrm>
              <a:off x="3884442" y="2323542"/>
              <a:ext cx="2683994" cy="2077358"/>
              <a:chOff x="10171554" y="5030136"/>
              <a:chExt cx="611915" cy="477345"/>
            </a:xfrm>
          </p:grpSpPr>
          <p:grpSp>
            <p:nvGrpSpPr>
              <p:cNvPr id="23" name="Group 22"/>
              <p:cNvGrpSpPr>
                <a:grpSpLocks noChangeAspect="1"/>
              </p:cNvGrpSpPr>
              <p:nvPr/>
            </p:nvGrpSpPr>
            <p:grpSpPr>
              <a:xfrm>
                <a:off x="10171554" y="5030136"/>
                <a:ext cx="611915" cy="477345"/>
                <a:chOff x="1507436" y="1799127"/>
                <a:chExt cx="3681068" cy="2752580"/>
              </a:xfrm>
            </p:grpSpPr>
            <p:sp>
              <p:nvSpPr>
                <p:cNvPr id="34" name="Rectangle 3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5-Point Star 3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10278687" y="5138105"/>
                <a:ext cx="335221" cy="316859"/>
                <a:chOff x="3989331" y="4906506"/>
                <a:chExt cx="1752600" cy="1656599"/>
              </a:xfrm>
            </p:grpSpPr>
            <p:grpSp>
              <p:nvGrpSpPr>
                <p:cNvPr id="25" name="Group 4"/>
                <p:cNvGrpSpPr>
                  <a:grpSpLocks noChangeAspect="1"/>
                </p:cNvGrpSpPr>
                <p:nvPr/>
              </p:nvGrpSpPr>
              <p:grpSpPr bwMode="auto">
                <a:xfrm flipH="1">
                  <a:off x="3989331" y="4906506"/>
                  <a:ext cx="1752600" cy="1656599"/>
                  <a:chOff x="645" y="1325"/>
                  <a:chExt cx="1104" cy="1003"/>
                </a:xfrm>
              </p:grpSpPr>
              <p:sp>
                <p:nvSpPr>
                  <p:cNvPr id="2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47" name="TextBox 46"/>
            <p:cNvSpPr txBox="1"/>
            <p:nvPr/>
          </p:nvSpPr>
          <p:spPr>
            <a:xfrm>
              <a:off x="3682595" y="1902802"/>
              <a:ext cx="3087687" cy="461665"/>
            </a:xfrm>
            <a:prstGeom prst="rect">
              <a:avLst/>
            </a:prstGeom>
            <a:noFill/>
          </p:spPr>
          <p:txBody>
            <a:bodyPr wrap="square" rtlCol="0">
              <a:spAutoFit/>
            </a:bodyPr>
            <a:lstStyle/>
            <a:p>
              <a:pPr algn="ctr"/>
              <a:r>
                <a:rPr lang="en-GB" sz="2400" dirty="0" smtClean="0">
                  <a:latin typeface="Segoe UI Semibold" panose="020B0702040204020203" pitchFamily="34" charset="0"/>
                  <a:cs typeface="Segoe UI Semibold" panose="020B0702040204020203" pitchFamily="34" charset="0"/>
                </a:rPr>
                <a:t>PowerShell</a:t>
              </a:r>
              <a:endParaRPr lang="en-US" sz="2400" dirty="0">
                <a:latin typeface="Segoe UI Semibold" panose="020B0702040204020203" pitchFamily="34" charset="0"/>
                <a:cs typeface="Segoe UI Semibold" panose="020B0702040204020203" pitchFamily="34" charset="0"/>
              </a:endParaRPr>
            </a:p>
          </p:txBody>
        </p:sp>
      </p:grpSp>
      <p:grpSp>
        <p:nvGrpSpPr>
          <p:cNvPr id="64" name="Group 63"/>
          <p:cNvGrpSpPr/>
          <p:nvPr/>
        </p:nvGrpSpPr>
        <p:grpSpPr>
          <a:xfrm>
            <a:off x="1926308" y="4169121"/>
            <a:ext cx="3516951" cy="2494767"/>
            <a:chOff x="3194917" y="1906004"/>
            <a:chExt cx="3516951" cy="2494767"/>
          </a:xfrm>
        </p:grpSpPr>
        <p:grpSp>
          <p:nvGrpSpPr>
            <p:cNvPr id="54" name="Group 53"/>
            <p:cNvGrpSpPr>
              <a:grpSpLocks noChangeAspect="1"/>
            </p:cNvGrpSpPr>
            <p:nvPr/>
          </p:nvGrpSpPr>
          <p:grpSpPr>
            <a:xfrm>
              <a:off x="3502866" y="2333760"/>
              <a:ext cx="2649734" cy="2067011"/>
              <a:chOff x="1507436" y="1799127"/>
              <a:chExt cx="3681068" cy="2752580"/>
            </a:xfrm>
          </p:grpSpPr>
          <p:sp>
            <p:nvSpPr>
              <p:cNvPr id="57" name="Rectangle 5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0" name="Isosceles Triangle 5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5-Point Star 6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5" name="Rectangle 54"/>
            <p:cNvSpPr/>
            <p:nvPr/>
          </p:nvSpPr>
          <p:spPr>
            <a:xfrm>
              <a:off x="3902766" y="3114623"/>
              <a:ext cx="1926965" cy="1066159"/>
            </a:xfrm>
            <a:prstGeom prst="rect">
              <a:avLst/>
            </a:prstGeom>
            <a:solidFill>
              <a:schemeClr val="tx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p:cNvSpPr txBox="1"/>
            <p:nvPr/>
          </p:nvSpPr>
          <p:spPr>
            <a:xfrm>
              <a:off x="3194917" y="1906004"/>
              <a:ext cx="3516951" cy="461665"/>
            </a:xfrm>
            <a:prstGeom prst="rect">
              <a:avLst/>
            </a:prstGeom>
            <a:noFill/>
          </p:spPr>
          <p:txBody>
            <a:bodyPr wrap="square" rtlCol="0">
              <a:spAutoFit/>
            </a:bodyPr>
            <a:lstStyle/>
            <a:p>
              <a:pPr algn="ctr"/>
              <a:r>
                <a:rPr lang="en-GB" sz="2400" dirty="0" smtClean="0">
                  <a:latin typeface="Segoe UI Semibold" panose="020B0702040204020203" pitchFamily="34" charset="0"/>
                  <a:cs typeface="Segoe UI Semibold" panose="020B0702040204020203" pitchFamily="34" charset="0"/>
                </a:rPr>
                <a:t>Hadoop Command Line</a:t>
              </a:r>
              <a:endParaRPr lang="en-US" sz="2400" dirty="0">
                <a:latin typeface="Segoe UI Semibold" panose="020B0702040204020203" pitchFamily="34" charset="0"/>
                <a:cs typeface="Segoe UI Semibold" panose="020B0702040204020203" pitchFamily="34" charset="0"/>
              </a:endParaRPr>
            </a:p>
          </p:txBody>
        </p:sp>
        <p:sp>
          <p:nvSpPr>
            <p:cNvPr id="51" name="TextBox 50"/>
            <p:cNvSpPr txBox="1"/>
            <p:nvPr/>
          </p:nvSpPr>
          <p:spPr>
            <a:xfrm>
              <a:off x="3899860" y="3113420"/>
              <a:ext cx="1149674" cy="369332"/>
            </a:xfrm>
            <a:prstGeom prst="rect">
              <a:avLst/>
            </a:prstGeom>
            <a:noFill/>
          </p:spPr>
          <p:txBody>
            <a:bodyPr wrap="none" rtlCol="0">
              <a:spAutoFit/>
            </a:bodyPr>
            <a:lstStyle/>
            <a:p>
              <a:r>
                <a:rPr lang="en-GB" dirty="0" smtClean="0">
                  <a:solidFill>
                    <a:schemeClr val="bg1"/>
                  </a:solidFill>
                  <a:latin typeface="Courier New" panose="02070309020205020404" pitchFamily="49" charset="0"/>
                  <a:cs typeface="Courier New" panose="02070309020205020404" pitchFamily="49" charset="0"/>
                </a:rPr>
                <a:t>SELECT…</a:t>
              </a:r>
              <a:endParaRPr lang="en-US" dirty="0">
                <a:solidFill>
                  <a:schemeClr val="bg1"/>
                </a:solidFill>
                <a:latin typeface="Courier New" panose="02070309020205020404" pitchFamily="49" charset="0"/>
                <a:cs typeface="Courier New" panose="02070309020205020404" pitchFamily="49" charset="0"/>
              </a:endParaRPr>
            </a:p>
          </p:txBody>
        </p:sp>
      </p:grpSp>
      <p:grpSp>
        <p:nvGrpSpPr>
          <p:cNvPr id="126" name="Group 125"/>
          <p:cNvGrpSpPr/>
          <p:nvPr/>
        </p:nvGrpSpPr>
        <p:grpSpPr>
          <a:xfrm>
            <a:off x="3889939" y="1570476"/>
            <a:ext cx="3320744" cy="2535248"/>
            <a:chOff x="5682251" y="2485573"/>
            <a:chExt cx="3320744" cy="2535248"/>
          </a:xfrm>
        </p:grpSpPr>
        <p:sp>
          <p:nvSpPr>
            <p:cNvPr id="75" name="TextBox 74"/>
            <p:cNvSpPr txBox="1"/>
            <p:nvPr/>
          </p:nvSpPr>
          <p:spPr>
            <a:xfrm>
              <a:off x="5682251" y="2485573"/>
              <a:ext cx="3320744" cy="461665"/>
            </a:xfrm>
            <a:prstGeom prst="rect">
              <a:avLst/>
            </a:prstGeom>
            <a:noFill/>
          </p:spPr>
          <p:txBody>
            <a:bodyPr wrap="square" rtlCol="0">
              <a:spAutoFit/>
            </a:bodyPr>
            <a:lstStyle/>
            <a:p>
              <a:pPr algn="ctr"/>
              <a:r>
                <a:rPr lang="en-GB" sz="2400" dirty="0" smtClean="0">
                  <a:latin typeface="Segoe UI Semibold" panose="020B0702040204020203" pitchFamily="34" charset="0"/>
                  <a:cs typeface="Segoe UI Semibold" panose="020B0702040204020203" pitchFamily="34" charset="0"/>
                </a:rPr>
                <a:t>Visual Studio</a:t>
              </a:r>
              <a:endParaRPr lang="en-US" sz="2400" dirty="0">
                <a:latin typeface="Segoe UI Semibold" panose="020B0702040204020203" pitchFamily="34" charset="0"/>
                <a:cs typeface="Segoe UI Semibold" panose="020B0702040204020203" pitchFamily="34" charset="0"/>
              </a:endParaRPr>
            </a:p>
          </p:txBody>
        </p:sp>
        <p:grpSp>
          <p:nvGrpSpPr>
            <p:cNvPr id="125" name="Group 124"/>
            <p:cNvGrpSpPr/>
            <p:nvPr/>
          </p:nvGrpSpPr>
          <p:grpSpPr>
            <a:xfrm>
              <a:off x="6162924" y="2946663"/>
              <a:ext cx="2509179" cy="2074158"/>
              <a:chOff x="6130353" y="2337063"/>
              <a:chExt cx="2509179" cy="2074158"/>
            </a:xfrm>
          </p:grpSpPr>
          <p:grpSp>
            <p:nvGrpSpPr>
              <p:cNvPr id="65" name="Group 64"/>
              <p:cNvGrpSpPr>
                <a:grpSpLocks noChangeAspect="1"/>
              </p:cNvGrpSpPr>
              <p:nvPr/>
            </p:nvGrpSpPr>
            <p:grpSpPr>
              <a:xfrm>
                <a:off x="6130353" y="2337063"/>
                <a:ext cx="2509179" cy="2074158"/>
                <a:chOff x="6639572" y="1907217"/>
                <a:chExt cx="3200400" cy="2645540"/>
              </a:xfrm>
            </p:grpSpPr>
            <p:grpSp>
              <p:nvGrpSpPr>
                <p:cNvPr id="66" name="Group 65"/>
                <p:cNvGrpSpPr>
                  <a:grpSpLocks noChangeAspect="1"/>
                </p:cNvGrpSpPr>
                <p:nvPr/>
              </p:nvGrpSpPr>
              <p:grpSpPr>
                <a:xfrm>
                  <a:off x="6639572" y="1907217"/>
                  <a:ext cx="3200400" cy="2645540"/>
                  <a:chOff x="6219422" y="1886308"/>
                  <a:chExt cx="3657600" cy="2752244"/>
                </a:xfrm>
              </p:grpSpPr>
              <p:grpSp>
                <p:nvGrpSpPr>
                  <p:cNvPr id="68" name="Group 67"/>
                  <p:cNvGrpSpPr/>
                  <p:nvPr/>
                </p:nvGrpSpPr>
                <p:grpSpPr>
                  <a:xfrm>
                    <a:off x="6219422" y="1886308"/>
                    <a:ext cx="3657600" cy="2752244"/>
                    <a:chOff x="6219421" y="1886308"/>
                    <a:chExt cx="3657600" cy="2752244"/>
                  </a:xfrm>
                </p:grpSpPr>
                <p:sp>
                  <p:nvSpPr>
                    <p:cNvPr id="70" name="Rectangle 69"/>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2" name="Group 71"/>
                    <p:cNvGrpSpPr/>
                    <p:nvPr/>
                  </p:nvGrpSpPr>
                  <p:grpSpPr>
                    <a:xfrm>
                      <a:off x="8580436" y="1996036"/>
                      <a:ext cx="731520" cy="237744"/>
                      <a:chOff x="8580436" y="1996036"/>
                      <a:chExt cx="731520" cy="237744"/>
                    </a:xfrm>
                  </p:grpSpPr>
                  <p:sp>
                    <p:nvSpPr>
                      <p:cNvPr id="73" name="Rectangle 72"/>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9" name="Straight Connector 68"/>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7112001" y="3514516"/>
                <a:ext cx="1417532" cy="778083"/>
                <a:chOff x="7112001" y="3514516"/>
                <a:chExt cx="1417532" cy="778083"/>
              </a:xfrm>
            </p:grpSpPr>
            <p:sp>
              <p:nvSpPr>
                <p:cNvPr id="76" name="Rectangle 75"/>
                <p:cNvSpPr/>
                <p:nvPr/>
              </p:nvSpPr>
              <p:spPr>
                <a:xfrm>
                  <a:off x="7112001" y="3514516"/>
                  <a:ext cx="1417532" cy="778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227671" y="3700220"/>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97" name="Group 96"/>
              <p:cNvGrpSpPr/>
              <p:nvPr/>
            </p:nvGrpSpPr>
            <p:grpSpPr>
              <a:xfrm>
                <a:off x="7104237" y="2807994"/>
                <a:ext cx="1425296" cy="557637"/>
                <a:chOff x="6798463" y="5680092"/>
                <a:chExt cx="1195388" cy="763588"/>
              </a:xfrm>
            </p:grpSpPr>
            <p:sp>
              <p:nvSpPr>
                <p:cNvPr id="91" name="Freeform 14"/>
                <p:cNvSpPr>
                  <a:spLocks noEditPoints="1"/>
                </p:cNvSpPr>
                <p:nvPr/>
              </p:nvSpPr>
              <p:spPr bwMode="auto">
                <a:xfrm>
                  <a:off x="6798463" y="5680092"/>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5"/>
                <p:cNvSpPr>
                  <a:spLocks noEditPoints="1"/>
                </p:cNvSpPr>
                <p:nvPr/>
              </p:nvSpPr>
              <p:spPr bwMode="auto">
                <a:xfrm>
                  <a:off x="6798463" y="5680092"/>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Line 16"/>
                <p:cNvSpPr>
                  <a:spLocks noChangeShapeType="1"/>
                </p:cNvSpPr>
                <p:nvPr/>
              </p:nvSpPr>
              <p:spPr bwMode="auto">
                <a:xfrm>
                  <a:off x="6798463" y="5938854"/>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7"/>
                <p:cNvSpPr>
                  <a:spLocks noChangeShapeType="1"/>
                </p:cNvSpPr>
                <p:nvPr/>
              </p:nvSpPr>
              <p:spPr bwMode="auto">
                <a:xfrm flipH="1">
                  <a:off x="6798463" y="6181742"/>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8"/>
                <p:cNvSpPr>
                  <a:spLocks noChangeShapeType="1"/>
                </p:cNvSpPr>
                <p:nvPr/>
              </p:nvSpPr>
              <p:spPr bwMode="auto">
                <a:xfrm>
                  <a:off x="7598563"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9"/>
                <p:cNvSpPr>
                  <a:spLocks noChangeShapeType="1"/>
                </p:cNvSpPr>
                <p:nvPr/>
              </p:nvSpPr>
              <p:spPr bwMode="auto">
                <a:xfrm flipV="1">
                  <a:off x="7196925"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9" name="Group 18"/>
              <p:cNvGrpSpPr>
                <a:grpSpLocks noChangeAspect="1"/>
              </p:cNvGrpSpPr>
              <p:nvPr/>
            </p:nvGrpSpPr>
            <p:grpSpPr bwMode="auto">
              <a:xfrm>
                <a:off x="6553017" y="3200091"/>
                <a:ext cx="304708" cy="372340"/>
                <a:chOff x="5996" y="1336"/>
                <a:chExt cx="152" cy="110"/>
              </a:xfrm>
            </p:grpSpPr>
            <p:sp>
              <p:nvSpPr>
                <p:cNvPr id="109" name="Rectangle 23"/>
                <p:cNvSpPr>
                  <a:spLocks noChangeArrowheads="1"/>
                </p:cNvSpPr>
                <p:nvPr/>
              </p:nvSpPr>
              <p:spPr bwMode="auto">
                <a:xfrm>
                  <a:off x="5996" y="1336"/>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24"/>
                <p:cNvSpPr>
                  <a:spLocks noChangeArrowheads="1"/>
                </p:cNvSpPr>
                <p:nvPr/>
              </p:nvSpPr>
              <p:spPr bwMode="auto">
                <a:xfrm>
                  <a:off x="5996" y="1400"/>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18" name="Picture 117"/>
              <p:cNvPicPr>
                <a:picLocks noChangeAspect="1"/>
              </p:cNvPicPr>
              <p:nvPr/>
            </p:nvPicPr>
            <p:blipFill>
              <a:blip r:embed="rId4"/>
              <a:stretch>
                <a:fillRect/>
              </a:stretch>
            </p:blipFill>
            <p:spPr>
              <a:xfrm>
                <a:off x="6193632" y="2806489"/>
                <a:ext cx="546382" cy="309137"/>
              </a:xfrm>
              <a:prstGeom prst="rect">
                <a:avLst/>
              </a:prstGeom>
            </p:spPr>
          </p:pic>
          <p:cxnSp>
            <p:nvCxnSpPr>
              <p:cNvPr id="120" name="Elbow Connector 119"/>
              <p:cNvCxnSpPr>
                <a:endCxn id="109" idx="1"/>
              </p:cNvCxnSpPr>
              <p:nvPr/>
            </p:nvCxnSpPr>
            <p:spPr>
              <a:xfrm rot="16200000" flipH="1">
                <a:off x="6430197" y="3150046"/>
                <a:ext cx="159447" cy="8619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118" idx="2"/>
                <a:endCxn id="110" idx="1"/>
              </p:cNvCxnSpPr>
              <p:nvPr/>
            </p:nvCxnSpPr>
            <p:spPr>
              <a:xfrm rot="16200000" flipH="1">
                <a:off x="6320444" y="3262005"/>
                <a:ext cx="378952" cy="86194"/>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6193632" y="2702488"/>
                <a:ext cx="816768" cy="161551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5" name="Group 264"/>
          <p:cNvGrpSpPr/>
          <p:nvPr/>
        </p:nvGrpSpPr>
        <p:grpSpPr>
          <a:xfrm>
            <a:off x="8283075" y="1555255"/>
            <a:ext cx="3118350" cy="2552943"/>
            <a:chOff x="4461305" y="4256323"/>
            <a:chExt cx="3118350" cy="2552943"/>
          </a:xfrm>
        </p:grpSpPr>
        <p:sp>
          <p:nvSpPr>
            <p:cNvPr id="128" name="TextBox 127"/>
            <p:cNvSpPr txBox="1"/>
            <p:nvPr/>
          </p:nvSpPr>
          <p:spPr>
            <a:xfrm>
              <a:off x="4461305" y="4256323"/>
              <a:ext cx="3118350" cy="461665"/>
            </a:xfrm>
            <a:prstGeom prst="rect">
              <a:avLst/>
            </a:prstGeom>
            <a:noFill/>
          </p:spPr>
          <p:txBody>
            <a:bodyPr wrap="square" rtlCol="0">
              <a:spAutoFit/>
            </a:bodyPr>
            <a:lstStyle/>
            <a:p>
              <a:pPr algn="ctr"/>
              <a:r>
                <a:rPr lang="en-GB" sz="2400" dirty="0" smtClean="0">
                  <a:latin typeface="Segoe UI Semibold" panose="020B0702040204020203" pitchFamily="34" charset="0"/>
                  <a:cs typeface="Segoe UI Semibold" panose="020B0702040204020203" pitchFamily="34" charset="0"/>
                </a:rPr>
                <a:t>Any ODBC</a:t>
              </a:r>
              <a:r>
                <a:rPr lang="en-GB" sz="2400" dirty="0">
                  <a:latin typeface="Segoe UI Semibold" panose="020B0702040204020203" pitchFamily="34" charset="0"/>
                  <a:cs typeface="Segoe UI Semibold" panose="020B0702040204020203" pitchFamily="34" charset="0"/>
                </a:rPr>
                <a:t> </a:t>
              </a:r>
              <a:r>
                <a:rPr lang="en-GB" sz="2400" dirty="0" smtClean="0">
                  <a:latin typeface="Segoe UI Semibold" panose="020B0702040204020203" pitchFamily="34" charset="0"/>
                  <a:cs typeface="Segoe UI Semibold" panose="020B0702040204020203" pitchFamily="34" charset="0"/>
                </a:rPr>
                <a:t>Client</a:t>
              </a:r>
              <a:endParaRPr lang="en-US" sz="2400" dirty="0">
                <a:latin typeface="Segoe UI Semibold" panose="020B0702040204020203" pitchFamily="34" charset="0"/>
                <a:cs typeface="Segoe UI Semibold" panose="020B0702040204020203" pitchFamily="34" charset="0"/>
              </a:endParaRPr>
            </a:p>
          </p:txBody>
        </p:sp>
        <p:grpSp>
          <p:nvGrpSpPr>
            <p:cNvPr id="130" name="Group 129"/>
            <p:cNvGrpSpPr>
              <a:grpSpLocks noChangeAspect="1"/>
            </p:cNvGrpSpPr>
            <p:nvPr/>
          </p:nvGrpSpPr>
          <p:grpSpPr>
            <a:xfrm>
              <a:off x="4771589" y="4730830"/>
              <a:ext cx="2509179" cy="2074158"/>
              <a:chOff x="6639572" y="1907217"/>
              <a:chExt cx="3200400" cy="2645540"/>
            </a:xfrm>
          </p:grpSpPr>
          <p:grpSp>
            <p:nvGrpSpPr>
              <p:cNvPr id="148" name="Group 147"/>
              <p:cNvGrpSpPr>
                <a:grpSpLocks noChangeAspect="1"/>
              </p:cNvGrpSpPr>
              <p:nvPr/>
            </p:nvGrpSpPr>
            <p:grpSpPr>
              <a:xfrm>
                <a:off x="6639572" y="1907217"/>
                <a:ext cx="3200400" cy="2645540"/>
                <a:chOff x="6219422" y="1886308"/>
                <a:chExt cx="3657600" cy="2752244"/>
              </a:xfrm>
            </p:grpSpPr>
            <p:grpSp>
              <p:nvGrpSpPr>
                <p:cNvPr id="150" name="Group 149"/>
                <p:cNvGrpSpPr/>
                <p:nvPr/>
              </p:nvGrpSpPr>
              <p:grpSpPr>
                <a:xfrm>
                  <a:off x="6219422" y="1886308"/>
                  <a:ext cx="3657600" cy="2752244"/>
                  <a:chOff x="6219421" y="1886308"/>
                  <a:chExt cx="3657600" cy="2752244"/>
                </a:xfrm>
              </p:grpSpPr>
              <p:sp>
                <p:nvSpPr>
                  <p:cNvPr id="152" name="Rectangle 151"/>
                  <p:cNvSpPr/>
                  <p:nvPr/>
                </p:nvSpPr>
                <p:spPr bwMode="auto">
                  <a:xfrm>
                    <a:off x="6219421" y="1895352"/>
                    <a:ext cx="3657600" cy="2743200"/>
                  </a:xfrm>
                  <a:prstGeom prst="rect">
                    <a:avLst/>
                  </a:prstGeom>
                  <a:solidFill>
                    <a:schemeClr val="bg1"/>
                  </a:solidFill>
                  <a:ln w="19050">
                    <a:solidFill>
                      <a:srgbClr val="0072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6219422" y="1886308"/>
                    <a:ext cx="3657599" cy="457200"/>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4" name="Group 153"/>
                  <p:cNvGrpSpPr/>
                  <p:nvPr/>
                </p:nvGrpSpPr>
                <p:grpSpPr>
                  <a:xfrm>
                    <a:off x="8580436" y="1996036"/>
                    <a:ext cx="731520" cy="237744"/>
                    <a:chOff x="8580436" y="1996036"/>
                    <a:chExt cx="731520" cy="237744"/>
                  </a:xfrm>
                </p:grpSpPr>
                <p:sp>
                  <p:nvSpPr>
                    <p:cNvPr id="155" name="Rectangle 15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56" name="Straight Connector 15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51" name="Straight Connector 15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9" name="Straight Connector 14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4765688" y="5074021"/>
              <a:ext cx="2515231" cy="1735245"/>
              <a:chOff x="6798498" y="5680092"/>
              <a:chExt cx="1195389" cy="755650"/>
            </a:xfrm>
          </p:grpSpPr>
          <p:sp>
            <p:nvSpPr>
              <p:cNvPr id="142" name="Line 16"/>
              <p:cNvSpPr>
                <a:spLocks noChangeShapeType="1"/>
              </p:cNvSpPr>
              <p:nvPr/>
            </p:nvSpPr>
            <p:spPr bwMode="auto">
              <a:xfrm>
                <a:off x="6798499" y="5772941"/>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8"/>
              <p:cNvSpPr>
                <a:spLocks noChangeShapeType="1"/>
              </p:cNvSpPr>
              <p:nvPr/>
            </p:nvSpPr>
            <p:spPr bwMode="auto">
              <a:xfrm>
                <a:off x="7598563"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9"/>
              <p:cNvSpPr>
                <a:spLocks noChangeShapeType="1"/>
              </p:cNvSpPr>
              <p:nvPr/>
            </p:nvSpPr>
            <p:spPr bwMode="auto">
              <a:xfrm flipV="1">
                <a:off x="7196925" y="5680092"/>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6"/>
              <p:cNvSpPr>
                <a:spLocks noChangeShapeType="1"/>
              </p:cNvSpPr>
              <p:nvPr/>
            </p:nvSpPr>
            <p:spPr bwMode="auto">
              <a:xfrm>
                <a:off x="6798499" y="583930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6"/>
              <p:cNvSpPr>
                <a:spLocks noChangeShapeType="1"/>
              </p:cNvSpPr>
              <p:nvPr/>
            </p:nvSpPr>
            <p:spPr bwMode="auto">
              <a:xfrm>
                <a:off x="6798499" y="5905673"/>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6"/>
              <p:cNvSpPr>
                <a:spLocks noChangeShapeType="1"/>
              </p:cNvSpPr>
              <p:nvPr/>
            </p:nvSpPr>
            <p:spPr bwMode="auto">
              <a:xfrm>
                <a:off x="6798499" y="597204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6"/>
              <p:cNvSpPr>
                <a:spLocks noChangeShapeType="1"/>
              </p:cNvSpPr>
              <p:nvPr/>
            </p:nvSpPr>
            <p:spPr bwMode="auto">
              <a:xfrm>
                <a:off x="6798499" y="603840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6"/>
              <p:cNvSpPr>
                <a:spLocks noChangeShapeType="1"/>
              </p:cNvSpPr>
              <p:nvPr/>
            </p:nvSpPr>
            <p:spPr bwMode="auto">
              <a:xfrm>
                <a:off x="6798499" y="6104774"/>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6"/>
              <p:cNvSpPr>
                <a:spLocks noChangeShapeType="1"/>
              </p:cNvSpPr>
              <p:nvPr/>
            </p:nvSpPr>
            <p:spPr bwMode="auto">
              <a:xfrm>
                <a:off x="6798499" y="617114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6"/>
              <p:cNvSpPr>
                <a:spLocks noChangeShapeType="1"/>
              </p:cNvSpPr>
              <p:nvPr/>
            </p:nvSpPr>
            <p:spPr bwMode="auto">
              <a:xfrm>
                <a:off x="6798498" y="6237506"/>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16"/>
              <p:cNvSpPr>
                <a:spLocks noChangeShapeType="1"/>
              </p:cNvSpPr>
              <p:nvPr/>
            </p:nvSpPr>
            <p:spPr bwMode="auto">
              <a:xfrm>
                <a:off x="6798498" y="6303872"/>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16"/>
              <p:cNvSpPr>
                <a:spLocks noChangeShapeType="1"/>
              </p:cNvSpPr>
              <p:nvPr/>
            </p:nvSpPr>
            <p:spPr bwMode="auto">
              <a:xfrm>
                <a:off x="6798498" y="637023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5236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create Hive tables?</a:t>
            </a:r>
            <a:endParaRPr lang="en-GB" dirty="0"/>
          </a:p>
        </p:txBody>
      </p:sp>
    </p:spTree>
    <p:extLst>
      <p:ext uri="{BB962C8B-B14F-4D97-AF65-F5344CB8AC3E}">
        <p14:creationId xmlns:p14="http://schemas.microsoft.com/office/powerpoint/2010/main" val="24936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867526"/>
            <a:ext cx="11525250" cy="5290388"/>
          </a:xfrm>
        </p:spPr>
        <p:txBody>
          <a:bodyPr/>
          <a:lstStyle/>
          <a:p>
            <a:r>
              <a:rPr lang="en-US" dirty="0"/>
              <a:t>Use the CREATE TABLE </a:t>
            </a:r>
            <a:r>
              <a:rPr lang="en-US" dirty="0" err="1"/>
              <a:t>HiveQL</a:t>
            </a:r>
            <a:r>
              <a:rPr lang="en-US" dirty="0"/>
              <a:t> statement</a:t>
            </a:r>
          </a:p>
          <a:p>
            <a:pPr lvl="1"/>
            <a:r>
              <a:rPr lang="en-US" dirty="0"/>
              <a:t>Defines schema metadata to be projected onto </a:t>
            </a:r>
            <a:r>
              <a:rPr lang="en-US" dirty="0" smtClean="0"/>
              <a:t>data</a:t>
            </a:r>
          </a:p>
          <a:p>
            <a:pPr marL="457046" lvl="1" indent="0">
              <a:buNone/>
            </a:pPr>
            <a:r>
              <a:rPr lang="en-US" dirty="0" smtClean="0"/>
              <a:t>   in </a:t>
            </a:r>
            <a:r>
              <a:rPr lang="en-US" dirty="0"/>
              <a:t>a folder when the table is queried (</a:t>
            </a:r>
            <a:r>
              <a:rPr lang="en-US" i="1" dirty="0"/>
              <a:t>not</a:t>
            </a:r>
            <a:r>
              <a:rPr lang="en-US" dirty="0"/>
              <a:t> when it is created)</a:t>
            </a:r>
          </a:p>
          <a:p>
            <a:r>
              <a:rPr lang="en-US" dirty="0"/>
              <a:t>Specify file format and file location</a:t>
            </a:r>
          </a:p>
          <a:p>
            <a:pPr lvl="1"/>
            <a:r>
              <a:rPr lang="en-US" dirty="0"/>
              <a:t>Defaults to </a:t>
            </a:r>
            <a:r>
              <a:rPr lang="en-US" dirty="0" err="1"/>
              <a:t>sequencefile</a:t>
            </a:r>
            <a:r>
              <a:rPr lang="en-US" dirty="0"/>
              <a:t> format in the </a:t>
            </a:r>
            <a:r>
              <a:rPr lang="en-US" dirty="0" smtClean="0"/>
              <a:t>&lt;</a:t>
            </a:r>
            <a:r>
              <a:rPr lang="en-US" i="1" dirty="0" smtClean="0"/>
              <a:t>database</a:t>
            </a:r>
            <a:r>
              <a:rPr lang="en-US" dirty="0" smtClean="0"/>
              <a:t>&gt;/&lt;</a:t>
            </a:r>
            <a:r>
              <a:rPr lang="en-US" i="1" dirty="0" err="1"/>
              <a:t>table_name</a:t>
            </a:r>
            <a:r>
              <a:rPr lang="en-US" dirty="0"/>
              <a:t>&gt; </a:t>
            </a:r>
            <a:r>
              <a:rPr lang="en-US" dirty="0" smtClean="0"/>
              <a:t>folder</a:t>
            </a:r>
          </a:p>
          <a:p>
            <a:pPr lvl="2"/>
            <a:r>
              <a:rPr lang="en-GB" dirty="0" smtClean="0"/>
              <a:t>Default database is in </a:t>
            </a:r>
            <a:r>
              <a:rPr lang="en-GB" b="1" dirty="0" smtClean="0"/>
              <a:t>/hive/warehouse</a:t>
            </a:r>
          </a:p>
          <a:p>
            <a:pPr lvl="2"/>
            <a:r>
              <a:rPr lang="en-GB" dirty="0" smtClean="0"/>
              <a:t>Create additional databases using CREATE DATABASE</a:t>
            </a:r>
            <a:endParaRPr lang="en-US" dirty="0"/>
          </a:p>
          <a:p>
            <a:r>
              <a:rPr lang="en-US" dirty="0"/>
              <a:t>Create </a:t>
            </a:r>
            <a:r>
              <a:rPr lang="en-US" i="1" dirty="0"/>
              <a:t>internal</a:t>
            </a:r>
            <a:r>
              <a:rPr lang="en-US" dirty="0"/>
              <a:t> or </a:t>
            </a:r>
            <a:r>
              <a:rPr lang="en-US" i="1" dirty="0"/>
              <a:t>external</a:t>
            </a:r>
            <a:r>
              <a:rPr lang="en-US" dirty="0"/>
              <a:t> tables</a:t>
            </a:r>
          </a:p>
          <a:p>
            <a:pPr lvl="1"/>
            <a:r>
              <a:rPr lang="en-US" dirty="0"/>
              <a:t>Internal tables manage the lifetime of the underlying folders</a:t>
            </a:r>
          </a:p>
          <a:p>
            <a:pPr lvl="1"/>
            <a:r>
              <a:rPr lang="en-US" dirty="0"/>
              <a:t>External tables are managed independently from folders</a:t>
            </a:r>
          </a:p>
          <a:p>
            <a:pPr marL="0" indent="0">
              <a:buNone/>
            </a:pPr>
            <a:endParaRPr lang="en-US" dirty="0"/>
          </a:p>
        </p:txBody>
      </p:sp>
    </p:spTree>
    <p:extLst>
      <p:ext uri="{BB962C8B-B14F-4D97-AF65-F5344CB8AC3E}">
        <p14:creationId xmlns:p14="http://schemas.microsoft.com/office/powerpoint/2010/main" val="28739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938" y="1427917"/>
            <a:ext cx="8438662"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a:t>
            </a:r>
            <a:r>
              <a:rPr lang="en-US" sz="2000" dirty="0" smtClean="0">
                <a:latin typeface="Courier New" panose="02070309020205020404" pitchFamily="49" charset="0"/>
                <a:cs typeface="Courier New" panose="02070309020205020404" pitchFamily="49" charset="0"/>
              </a:rPr>
              <a:t>table1</a:t>
            </a:r>
            <a:endParaRPr lang="en-GB"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(col1 </a:t>
            </a:r>
            <a:r>
              <a:rPr lang="en-US" sz="2000" dirty="0">
                <a:latin typeface="Courier New" panose="02070309020205020404" pitchFamily="49" charset="0"/>
                <a:cs typeface="Courier New" panose="02070309020205020404" pitchFamily="49" charset="0"/>
              </a:rPr>
              <a:t>STRING,</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col2 INT)</a:t>
            </a:r>
            <a:endParaRPr lang="en-GB"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ROW </a:t>
            </a:r>
            <a:r>
              <a:rPr lang="en-US" sz="2000" dirty="0">
                <a:latin typeface="Courier New" panose="02070309020205020404" pitchFamily="49" charset="0"/>
                <a:cs typeface="Courier New" panose="02070309020205020404" pitchFamily="49" charset="0"/>
              </a:rPr>
              <a:t>FORMAT DELIMITED FIELDS TERMINATED BY ' ';</a:t>
            </a:r>
            <a:endParaRPr lang="en-GB" sz="2000" dirty="0">
              <a:latin typeface="Courier New" panose="02070309020205020404" pitchFamily="49" charset="0"/>
              <a:cs typeface="Courier New" panose="02070309020205020404" pitchFamily="49" charset="0"/>
            </a:endParaRPr>
          </a:p>
        </p:txBody>
      </p:sp>
      <p:sp>
        <p:nvSpPr>
          <p:cNvPr id="6" name="Rectangle 5"/>
          <p:cNvSpPr/>
          <p:nvPr/>
        </p:nvSpPr>
        <p:spPr>
          <a:xfrm>
            <a:off x="298937" y="3245328"/>
            <a:ext cx="8438662" cy="163121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a:t>
            </a:r>
            <a:r>
              <a:rPr lang="en-US" sz="2000" dirty="0" smtClean="0">
                <a:latin typeface="Courier New" panose="02070309020205020404" pitchFamily="49" charset="0"/>
                <a:cs typeface="Courier New" panose="02070309020205020404" pitchFamily="49" charset="0"/>
              </a:rPr>
              <a:t>table2</a:t>
            </a:r>
            <a:endParaRPr lang="en-GB"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(col1 </a:t>
            </a:r>
            <a:r>
              <a:rPr lang="en-US" sz="2000" dirty="0">
                <a:latin typeface="Courier New" panose="02070309020205020404" pitchFamily="49" charset="0"/>
                <a:cs typeface="Courier New" panose="02070309020205020404" pitchFamily="49" charset="0"/>
              </a:rPr>
              <a:t>STRING,</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col2 INT)</a:t>
            </a:r>
            <a:endParaRPr lang="en-GB"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ROW </a:t>
            </a:r>
            <a:r>
              <a:rPr lang="en-US" sz="2000" dirty="0">
                <a:latin typeface="Courier New" panose="02070309020205020404" pitchFamily="49" charset="0"/>
                <a:cs typeface="Courier New" panose="02070309020205020404" pitchFamily="49" charset="0"/>
              </a:rPr>
              <a:t>FORMAT DELIMITED FIELDS TERMINATED BY ' </a:t>
            </a:r>
            <a:r>
              <a:rPr lang="en-US" sz="2000" dirty="0" smtClean="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STORED AS TEXTFILE LOCATION '/</a:t>
            </a:r>
            <a:r>
              <a:rPr lang="en-GB" sz="2000" dirty="0" smtClean="0">
                <a:latin typeface="Courier New" panose="02070309020205020404" pitchFamily="49" charset="0"/>
                <a:cs typeface="Courier New" panose="02070309020205020404" pitchFamily="49" charset="0"/>
              </a:rPr>
              <a:t>data/table2'</a:t>
            </a:r>
            <a:r>
              <a:rPr lang="en-US" sz="2000" dirty="0" smtClean="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p:txBody>
      </p:sp>
      <p:sp>
        <p:nvSpPr>
          <p:cNvPr id="7" name="Rectangle 6"/>
          <p:cNvSpPr/>
          <p:nvPr/>
        </p:nvSpPr>
        <p:spPr>
          <a:xfrm>
            <a:off x="298936" y="5216018"/>
            <a:ext cx="8438662" cy="163121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a:t>
            </a:r>
            <a:r>
              <a:rPr lang="en-US" sz="2000" dirty="0" smtClean="0">
                <a:latin typeface="Courier New" panose="02070309020205020404" pitchFamily="49" charset="0"/>
                <a:cs typeface="Courier New" panose="02070309020205020404" pitchFamily="49" charset="0"/>
              </a:rPr>
              <a:t>EXTERNAL TABLE table3</a:t>
            </a:r>
            <a:endParaRPr lang="en-GB"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(col1 </a:t>
            </a:r>
            <a:r>
              <a:rPr lang="en-US" sz="2000" dirty="0">
                <a:latin typeface="Courier New" panose="02070309020205020404" pitchFamily="49" charset="0"/>
                <a:cs typeface="Courier New" panose="02070309020205020404" pitchFamily="49" charset="0"/>
              </a:rPr>
              <a:t>STRING,</a:t>
            </a:r>
            <a:endParaRPr lang="en-GB"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col2 INT)</a:t>
            </a:r>
            <a:endParaRPr lang="en-GB"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ROW </a:t>
            </a:r>
            <a:r>
              <a:rPr lang="en-US" sz="2000" dirty="0">
                <a:latin typeface="Courier New" panose="02070309020205020404" pitchFamily="49" charset="0"/>
                <a:cs typeface="Courier New" panose="02070309020205020404" pitchFamily="49" charset="0"/>
              </a:rPr>
              <a:t>FORMAT DELIMITED FIELDS TERMINATED BY ' </a:t>
            </a:r>
            <a:r>
              <a:rPr lang="en-US" sz="2000" dirty="0" smtClean="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STORED AS TEXTFILE LOCATION '/</a:t>
            </a:r>
            <a:r>
              <a:rPr lang="en-GB" sz="2000" dirty="0" smtClean="0">
                <a:latin typeface="Courier New" panose="02070309020205020404" pitchFamily="49" charset="0"/>
                <a:cs typeface="Courier New" panose="02070309020205020404" pitchFamily="49" charset="0"/>
              </a:rPr>
              <a:t>data/table3'</a:t>
            </a:r>
            <a:r>
              <a:rPr lang="en-US" sz="2000" dirty="0" smtClean="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p:txBody>
      </p:sp>
      <p:sp>
        <p:nvSpPr>
          <p:cNvPr id="8" name="Rounded Rectangular Callout 7"/>
          <p:cNvSpPr/>
          <p:nvPr/>
        </p:nvSpPr>
        <p:spPr>
          <a:xfrm>
            <a:off x="8737598" y="655701"/>
            <a:ext cx="2933701" cy="908050"/>
          </a:xfrm>
          <a:prstGeom prst="wedgeRoundRectCallout">
            <a:avLst>
              <a:gd name="adj1" fmla="val -233737"/>
              <a:gd name="adj2" fmla="val 544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smtClean="0"/>
              <a:t>Internal table (folders deleted when table is dropped)</a:t>
            </a:r>
          </a:p>
        </p:txBody>
      </p:sp>
      <p:sp>
        <p:nvSpPr>
          <p:cNvPr id="9" name="Rounded Rectangular Callout 8"/>
          <p:cNvSpPr/>
          <p:nvPr/>
        </p:nvSpPr>
        <p:spPr>
          <a:xfrm>
            <a:off x="8374682" y="1979488"/>
            <a:ext cx="3529264" cy="908050"/>
          </a:xfrm>
          <a:prstGeom prst="wedgeRoundRectCallout">
            <a:avLst>
              <a:gd name="adj1" fmla="val -76027"/>
              <a:gd name="adj2" fmla="val 1657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a:t>Default location (/hive/warehouse/table1)</a:t>
            </a:r>
            <a:endParaRPr lang="en-US" sz="2000" dirty="0"/>
          </a:p>
        </p:txBody>
      </p:sp>
      <p:sp>
        <p:nvSpPr>
          <p:cNvPr id="10" name="Rounded Rectangular Callout 9"/>
          <p:cNvSpPr/>
          <p:nvPr/>
        </p:nvSpPr>
        <p:spPr>
          <a:xfrm>
            <a:off x="8042355" y="3362555"/>
            <a:ext cx="3628944" cy="1399945"/>
          </a:xfrm>
          <a:prstGeom prst="wedgeRoundRectCallout">
            <a:avLst>
              <a:gd name="adj1" fmla="val -79227"/>
              <a:gd name="adj2" fmla="val 453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smtClean="0"/>
              <a:t>Stored in a custom location (but still internal, so the folder is deleted when table is dropped)</a:t>
            </a:r>
            <a:endParaRPr lang="en-US" sz="2000" dirty="0"/>
          </a:p>
        </p:txBody>
      </p:sp>
      <p:sp>
        <p:nvSpPr>
          <p:cNvPr id="11" name="Rounded Rectangular Callout 10"/>
          <p:cNvSpPr/>
          <p:nvPr/>
        </p:nvSpPr>
        <p:spPr>
          <a:xfrm>
            <a:off x="8042355" y="5473308"/>
            <a:ext cx="3628944" cy="1366413"/>
          </a:xfrm>
          <a:prstGeom prst="wedgeRoundRectCallout">
            <a:avLst>
              <a:gd name="adj1" fmla="val -197860"/>
              <a:gd name="adj2" fmla="val -459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2000" dirty="0" smtClean="0"/>
              <a:t>External table (folders and files are left intact in Azure Blob Store when the table is dropped)</a:t>
            </a:r>
            <a:endParaRPr lang="en-US" sz="2000" dirty="0"/>
          </a:p>
        </p:txBody>
      </p:sp>
    </p:spTree>
    <p:extLst>
      <p:ext uri="{BB962C8B-B14F-4D97-AF65-F5344CB8AC3E}">
        <p14:creationId xmlns:p14="http://schemas.microsoft.com/office/powerpoint/2010/main" val="231198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92100"/>
            <a:ext cx="11525250" cy="6386514"/>
          </a:xfrm>
        </p:spPr>
        <p:txBody>
          <a:bodyPr/>
          <a:lstStyle/>
          <a:p>
            <a:pPr marL="0" indent="0">
              <a:buNone/>
            </a:pPr>
            <a:r>
              <a:rPr lang="en-GB" dirty="0" smtClean="0"/>
              <a:t>Hive data types include:</a:t>
            </a:r>
          </a:p>
          <a:p>
            <a:r>
              <a:rPr lang="en-GB" dirty="0" smtClean="0"/>
              <a:t>Numeric</a:t>
            </a:r>
          </a:p>
          <a:p>
            <a:pPr lvl="1"/>
            <a:r>
              <a:rPr lang="en-GB" dirty="0" smtClean="0"/>
              <a:t>Integers: TINYINT, SMALLINT, INT, BIGINT</a:t>
            </a:r>
          </a:p>
          <a:p>
            <a:pPr lvl="1"/>
            <a:r>
              <a:rPr lang="en-GB" dirty="0" smtClean="0"/>
              <a:t>Fractional: FLOAT, DOUBLE, DECIMAL</a:t>
            </a:r>
          </a:p>
          <a:p>
            <a:r>
              <a:rPr lang="en-GB" dirty="0" smtClean="0"/>
              <a:t>Character</a:t>
            </a:r>
          </a:p>
          <a:p>
            <a:pPr lvl="1"/>
            <a:r>
              <a:rPr lang="en-GB" dirty="0" smtClean="0"/>
              <a:t>STRING, VARCHAR, CHAR</a:t>
            </a:r>
          </a:p>
          <a:p>
            <a:r>
              <a:rPr lang="en-GB" dirty="0" smtClean="0"/>
              <a:t>Date/Time</a:t>
            </a:r>
          </a:p>
          <a:p>
            <a:pPr lvl="1"/>
            <a:r>
              <a:rPr lang="en-GB" dirty="0" smtClean="0"/>
              <a:t>TIMESTAMP</a:t>
            </a:r>
          </a:p>
          <a:p>
            <a:pPr lvl="1"/>
            <a:r>
              <a:rPr lang="en-GB" dirty="0" smtClean="0"/>
              <a:t>DATE</a:t>
            </a:r>
          </a:p>
          <a:p>
            <a:r>
              <a:rPr lang="en-GB" dirty="0" smtClean="0"/>
              <a:t>Special</a:t>
            </a:r>
          </a:p>
          <a:p>
            <a:pPr lvl="1"/>
            <a:r>
              <a:rPr lang="en-GB" dirty="0" smtClean="0"/>
              <a:t>BOOLEAN, BINARY, ARRAY, MAP, STRUCT, UNIONTYPE</a:t>
            </a:r>
            <a:endParaRPr lang="en-US" dirty="0"/>
          </a:p>
        </p:txBody>
      </p:sp>
    </p:spTree>
    <p:extLst>
      <p:ext uri="{BB962C8B-B14F-4D97-AF65-F5344CB8AC3E}">
        <p14:creationId xmlns:p14="http://schemas.microsoft.com/office/powerpoint/2010/main" val="28871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Hive Tables</a:t>
            </a:r>
            <a:endParaRPr lang="en-US" dirty="0"/>
          </a:p>
        </p:txBody>
      </p:sp>
    </p:spTree>
    <p:extLst>
      <p:ext uri="{BB962C8B-B14F-4D97-AF65-F5344CB8AC3E}">
        <p14:creationId xmlns:p14="http://schemas.microsoft.com/office/powerpoint/2010/main" val="1194767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3593</TotalTime>
  <Words>1373</Words>
  <Application>Microsoft Office PowerPoint</Application>
  <PresentationFormat>Widescreen</PresentationFormat>
  <Paragraphs>181</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Segoe UI</vt:lpstr>
      <vt:lpstr>Segoe UI Light</vt:lpstr>
      <vt:lpstr>Segoe UI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Hive Tables</vt:lpstr>
      <vt:lpstr>PowerPoint Presentation</vt:lpstr>
      <vt:lpstr>PowerPoint Presentation</vt:lpstr>
      <vt:lpstr>Loading Data Into Hive tables</vt:lpstr>
      <vt:lpstr>PowerPoint Presentation</vt:lpstr>
      <vt:lpstr>PowerPoint Presentation</vt:lpstr>
      <vt:lpstr>Querying Hive tables</vt:lpstr>
      <vt:lpstr>PowerPoint Presentation</vt:lpstr>
      <vt:lpstr>PowerPoint Presentation</vt:lpstr>
      <vt:lpstr>Using Hive in PowerShell</vt:lpstr>
      <vt:lpstr>PowerPoint Presentation</vt:lpstr>
      <vt:lpstr>PowerPoint Presentation</vt:lpstr>
      <vt:lpstr>Accessing Hive via ODBC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108</cp:revision>
  <dcterms:created xsi:type="dcterms:W3CDTF">2013-02-15T23:12:42Z</dcterms:created>
  <dcterms:modified xsi:type="dcterms:W3CDTF">2015-06-22T10:11:56Z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