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82" r:id="rId6"/>
    <p:sldId id="295" r:id="rId7"/>
    <p:sldId id="283" r:id="rId8"/>
    <p:sldId id="284" r:id="rId9"/>
    <p:sldId id="285" r:id="rId10"/>
    <p:sldId id="289" r:id="rId11"/>
    <p:sldId id="287" r:id="rId12"/>
    <p:sldId id="293" r:id="rId13"/>
    <p:sldId id="290" r:id="rId14"/>
    <p:sldId id="286" r:id="rId15"/>
    <p:sldId id="294" r:id="rId16"/>
    <p:sldId id="291" r:id="rId17"/>
    <p:sldId id="288" r:id="rId18"/>
    <p:sldId id="292" r:id="rId19"/>
    <p:sldId id="296" r:id="rId20"/>
    <p:sldId id="297" r:id="rId21"/>
    <p:sldId id="298" r:id="rId22"/>
    <p:sldId id="299" r:id="rId23"/>
    <p:sldId id="300" r:id="rId24"/>
    <p:sldId id="302" r:id="rId25"/>
    <p:sldId id="30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9" d="100"/>
          <a:sy n="89" d="100"/>
        </p:scale>
        <p:origin x="52" y="2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Advanced Hive Techniques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18148"/>
            <a:ext cx="11708203" cy="3910362"/>
          </a:xfrm>
        </p:spPr>
        <p:txBody>
          <a:bodyPr/>
          <a:lstStyle/>
          <a:p>
            <a:pPr marL="0" indent="0">
              <a:buNone/>
            </a:pPr>
            <a:r>
              <a:rPr lang="en-GB" dirty="0" smtClean="0"/>
              <a:t>Skewed tables distribute data based on specific column values</a:t>
            </a:r>
          </a:p>
          <a:p>
            <a:pPr lvl="1"/>
            <a:r>
              <a:rPr lang="en-GB" dirty="0" smtClean="0"/>
              <a:t>Improves performance when a skewed values are commonly requested</a:t>
            </a:r>
          </a:p>
          <a:p>
            <a:pPr lvl="1"/>
            <a:endParaRPr lang="en-US" dirty="0"/>
          </a:p>
        </p:txBody>
      </p:sp>
    </p:spTree>
    <p:extLst>
      <p:ext uri="{BB962C8B-B14F-4D97-AF65-F5344CB8AC3E}">
        <p14:creationId xmlns:p14="http://schemas.microsoft.com/office/powerpoint/2010/main" val="167356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2"/>
            <a:ext cx="6801862" cy="1477328"/>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skewed_table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col3 STRING)</a:t>
            </a:r>
          </a:p>
          <a:p>
            <a:r>
              <a:rPr lang="en-GB" dirty="0" smtClean="0">
                <a:latin typeface="Courier New" panose="02070309020205020404" pitchFamily="49" charset="0"/>
                <a:cs typeface="Courier New" panose="02070309020205020404" pitchFamily="49" charset="0"/>
              </a:rPr>
              <a:t>SKEWED BY (col3) ON ('A') STORED AS DIRECTORIES;</a:t>
            </a:r>
          </a:p>
        </p:txBody>
      </p:sp>
      <p:grpSp>
        <p:nvGrpSpPr>
          <p:cNvPr id="8" name="Group 7"/>
          <p:cNvGrpSpPr/>
          <p:nvPr/>
        </p:nvGrpSpPr>
        <p:grpSpPr>
          <a:xfrm>
            <a:off x="8146491" y="1316032"/>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476045" cy="369332"/>
            </a:xfrm>
            <a:prstGeom prst="rect">
              <a:avLst/>
            </a:prstGeom>
            <a:noFill/>
          </p:spPr>
          <p:txBody>
            <a:bodyPr wrap="none" rtlCol="0">
              <a:spAutoFit/>
            </a:bodyPr>
            <a:lstStyle/>
            <a:p>
              <a:r>
                <a:rPr lang="en-GB" dirty="0" err="1" smtClean="0"/>
                <a:t>skewed_table</a:t>
              </a:r>
              <a:endParaRPr lang="en-US" dirty="0"/>
            </a:p>
          </p:txBody>
        </p:sp>
      </p:grpSp>
      <p:sp>
        <p:nvSpPr>
          <p:cNvPr id="9" name="TextBox 8"/>
          <p:cNvSpPr txBox="1"/>
          <p:nvPr/>
        </p:nvSpPr>
        <p:spPr>
          <a:xfrm>
            <a:off x="449003" y="3431535"/>
            <a:ext cx="4320413" cy="923330"/>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skewed_table</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SELECT col1, col2, col3</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grpSp>
        <p:nvGrpSpPr>
          <p:cNvPr id="12" name="Group 11"/>
          <p:cNvGrpSpPr/>
          <p:nvPr/>
        </p:nvGrpSpPr>
        <p:grpSpPr>
          <a:xfrm>
            <a:off x="9626569" y="2665975"/>
            <a:ext cx="1615016" cy="1265825"/>
            <a:chOff x="7283488" y="3629879"/>
            <a:chExt cx="1615016" cy="1265825"/>
          </a:xfrm>
        </p:grpSpPr>
        <p:pic>
          <p:nvPicPr>
            <p:cNvPr id="10" name="Picture 9"/>
            <p:cNvPicPr>
              <a:picLocks noChangeAspect="1"/>
            </p:cNvPicPr>
            <p:nvPr/>
          </p:nvPicPr>
          <p:blipFill>
            <a:blip r:embed="rId2"/>
            <a:stretch>
              <a:fillRect/>
            </a:stretch>
          </p:blipFill>
          <p:spPr>
            <a:xfrm rot="16200000">
              <a:off x="7458083" y="3455284"/>
              <a:ext cx="1265825" cy="1615016"/>
            </a:xfrm>
            <a:prstGeom prst="rect">
              <a:avLst/>
            </a:prstGeom>
          </p:spPr>
        </p:pic>
        <p:sp>
          <p:nvSpPr>
            <p:cNvPr id="11" name="TextBox 10"/>
            <p:cNvSpPr txBox="1"/>
            <p:nvPr/>
          </p:nvSpPr>
          <p:spPr>
            <a:xfrm>
              <a:off x="7629330" y="4215112"/>
              <a:ext cx="923330" cy="369332"/>
            </a:xfrm>
            <a:prstGeom prst="rect">
              <a:avLst/>
            </a:prstGeom>
            <a:noFill/>
          </p:spPr>
          <p:txBody>
            <a:bodyPr wrap="none" rtlCol="0">
              <a:spAutoFit/>
            </a:bodyPr>
            <a:lstStyle/>
            <a:p>
              <a:r>
                <a:rPr lang="en-GB" dirty="0" smtClean="0"/>
                <a:t>col3='A'</a:t>
              </a:r>
              <a:endParaRPr lang="en-US" dirty="0"/>
            </a:p>
          </p:txBody>
        </p:sp>
      </p:grpSp>
      <p:grpSp>
        <p:nvGrpSpPr>
          <p:cNvPr id="14" name="Group 13"/>
          <p:cNvGrpSpPr/>
          <p:nvPr/>
        </p:nvGrpSpPr>
        <p:grpSpPr>
          <a:xfrm>
            <a:off x="9643006" y="4029042"/>
            <a:ext cx="1615016" cy="1265825"/>
            <a:chOff x="7283488" y="3629879"/>
            <a:chExt cx="1615016" cy="1265825"/>
          </a:xfrm>
        </p:grpSpPr>
        <p:pic>
          <p:nvPicPr>
            <p:cNvPr id="15" name="Picture 14"/>
            <p:cNvPicPr>
              <a:picLocks noChangeAspect="1"/>
            </p:cNvPicPr>
            <p:nvPr/>
          </p:nvPicPr>
          <p:blipFill>
            <a:blip r:embed="rId2"/>
            <a:stretch>
              <a:fillRect/>
            </a:stretch>
          </p:blipFill>
          <p:spPr>
            <a:xfrm rot="16200000">
              <a:off x="7458083" y="3455284"/>
              <a:ext cx="1265825" cy="1615016"/>
            </a:xfrm>
            <a:prstGeom prst="rect">
              <a:avLst/>
            </a:prstGeom>
          </p:spPr>
        </p:pic>
        <p:sp>
          <p:nvSpPr>
            <p:cNvPr id="16" name="TextBox 15"/>
            <p:cNvSpPr txBox="1"/>
            <p:nvPr/>
          </p:nvSpPr>
          <p:spPr>
            <a:xfrm>
              <a:off x="7629330" y="4215112"/>
              <a:ext cx="869020" cy="369332"/>
            </a:xfrm>
            <a:prstGeom prst="rect">
              <a:avLst/>
            </a:prstGeom>
            <a:noFill/>
          </p:spPr>
          <p:txBody>
            <a:bodyPr wrap="none" rtlCol="0">
              <a:spAutoFit/>
            </a:bodyPr>
            <a:lstStyle/>
            <a:p>
              <a:r>
                <a:rPr lang="en-GB" dirty="0" smtClean="0"/>
                <a:t>Default</a:t>
              </a:r>
              <a:endParaRPr lang="en-US" dirty="0"/>
            </a:p>
          </p:txBody>
        </p:sp>
      </p:grpSp>
      <p:cxnSp>
        <p:nvCxnSpPr>
          <p:cNvPr id="21" name="Elbow Connector 20"/>
          <p:cNvCxnSpPr>
            <a:stCxn id="4" idx="1"/>
            <a:endCxn id="10" idx="0"/>
          </p:cNvCxnSpPr>
          <p:nvPr/>
        </p:nvCxnSpPr>
        <p:spPr>
          <a:xfrm rot="16200000" flipH="1">
            <a:off x="8912863" y="2585182"/>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a:endCxn id="15" idx="0"/>
          </p:cNvCxnSpPr>
          <p:nvPr/>
        </p:nvCxnSpPr>
        <p:spPr>
          <a:xfrm rot="16200000" flipH="1">
            <a:off x="8239548" y="3258496"/>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2388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skewed table</a:t>
            </a:r>
            <a:endParaRPr lang="en-US" dirty="0"/>
          </a:p>
        </p:txBody>
      </p:sp>
    </p:spTree>
    <p:extLst>
      <p:ext uri="{BB962C8B-B14F-4D97-AF65-F5344CB8AC3E}">
        <p14:creationId xmlns:p14="http://schemas.microsoft.com/office/powerpoint/2010/main" val="365900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43200"/>
            <a:ext cx="11708203" cy="3885310"/>
          </a:xfrm>
        </p:spPr>
        <p:txBody>
          <a:bodyPr/>
          <a:lstStyle/>
          <a:p>
            <a:pPr marL="0" indent="0">
              <a:buNone/>
            </a:pPr>
            <a:r>
              <a:rPr lang="en-GB" dirty="0" smtClean="0"/>
              <a:t>Clustered tables distribute data based on a hashing algorithm</a:t>
            </a:r>
          </a:p>
          <a:p>
            <a:pPr lvl="1"/>
            <a:r>
              <a:rPr lang="en-GB" dirty="0" smtClean="0"/>
              <a:t>Improves performance when joining on a clustered key</a:t>
            </a:r>
          </a:p>
          <a:p>
            <a:pPr lvl="1"/>
            <a:endParaRPr lang="en-US" dirty="0"/>
          </a:p>
        </p:txBody>
      </p:sp>
    </p:spTree>
    <p:extLst>
      <p:ext uri="{BB962C8B-B14F-4D97-AF65-F5344CB8AC3E}">
        <p14:creationId xmlns:p14="http://schemas.microsoft.com/office/powerpoint/2010/main" val="2405075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4596130" cy="1477328"/>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clust_table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col3 STRING)</a:t>
            </a:r>
          </a:p>
          <a:p>
            <a:r>
              <a:rPr lang="en-GB" dirty="0" smtClean="0">
                <a:latin typeface="Courier New" panose="02070309020205020404" pitchFamily="49" charset="0"/>
                <a:cs typeface="Courier New" panose="02070309020205020404" pitchFamily="49" charset="0"/>
              </a:rPr>
              <a:t>SKEWED BY (col3) INTO 3 BUCKETS;</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7867579" y="2206787"/>
              <a:ext cx="1211614" cy="369332"/>
            </a:xfrm>
            <a:prstGeom prst="rect">
              <a:avLst/>
            </a:prstGeom>
            <a:noFill/>
          </p:spPr>
          <p:txBody>
            <a:bodyPr wrap="none" rtlCol="0">
              <a:spAutoFit/>
            </a:bodyPr>
            <a:lstStyle/>
            <a:p>
              <a:r>
                <a:rPr lang="en-GB" dirty="0" err="1" smtClean="0"/>
                <a:t>clust_table</a:t>
              </a:r>
              <a:endParaRPr lang="en-US" dirty="0"/>
            </a:p>
          </p:txBody>
        </p:sp>
      </p:grpSp>
      <p:sp>
        <p:nvSpPr>
          <p:cNvPr id="9" name="TextBox 8"/>
          <p:cNvSpPr txBox="1"/>
          <p:nvPr/>
        </p:nvSpPr>
        <p:spPr>
          <a:xfrm>
            <a:off x="449003" y="3431534"/>
            <a:ext cx="4182555" cy="923330"/>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clust_table</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SELECT col1, col2, col3</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cxnSp>
        <p:nvCxnSpPr>
          <p:cNvPr id="21" name="Elbow Connector 20"/>
          <p:cNvCxnSpPr>
            <a:stCxn id="4" idx="1"/>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grpSp>
        <p:nvGrpSpPr>
          <p:cNvPr id="18" name="Group 20"/>
          <p:cNvGrpSpPr>
            <a:grpSpLocks noChangeAspect="1"/>
          </p:cNvGrpSpPr>
          <p:nvPr/>
        </p:nvGrpSpPr>
        <p:grpSpPr bwMode="auto">
          <a:xfrm>
            <a:off x="9643006" y="2609124"/>
            <a:ext cx="971042" cy="1284075"/>
            <a:chOff x="3915" y="2947"/>
            <a:chExt cx="456" cy="603"/>
          </a:xfrm>
          <a:solidFill>
            <a:schemeClr val="accent4">
              <a:lumMod val="20000"/>
              <a:lumOff val="80000"/>
            </a:schemeClr>
          </a:solidFill>
        </p:grpSpPr>
        <p:sp>
          <p:nvSpPr>
            <p:cNvPr id="1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0"/>
          <p:cNvGrpSpPr>
            <a:grpSpLocks noChangeAspect="1"/>
          </p:cNvGrpSpPr>
          <p:nvPr/>
        </p:nvGrpSpPr>
        <p:grpSpPr bwMode="auto">
          <a:xfrm>
            <a:off x="9637965" y="4019915"/>
            <a:ext cx="971042" cy="1284075"/>
            <a:chOff x="3915" y="2947"/>
            <a:chExt cx="456" cy="603"/>
          </a:xfrm>
          <a:solidFill>
            <a:schemeClr val="accent4">
              <a:lumMod val="20000"/>
              <a:lumOff val="80000"/>
            </a:schemeClr>
          </a:solidFill>
        </p:grpSpPr>
        <p:sp>
          <p:nvSpPr>
            <p:cNvPr id="2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0"/>
          <p:cNvGrpSpPr>
            <a:grpSpLocks noChangeAspect="1"/>
          </p:cNvGrpSpPr>
          <p:nvPr/>
        </p:nvGrpSpPr>
        <p:grpSpPr bwMode="auto">
          <a:xfrm>
            <a:off x="9632924" y="5430706"/>
            <a:ext cx="971042" cy="1284075"/>
            <a:chOff x="3915" y="2947"/>
            <a:chExt cx="456" cy="603"/>
          </a:xfrm>
          <a:solidFill>
            <a:schemeClr val="accent4">
              <a:lumMod val="20000"/>
              <a:lumOff val="80000"/>
            </a:schemeClr>
          </a:solidFill>
        </p:grpSpPr>
        <p:sp>
          <p:nvSpPr>
            <p:cNvPr id="2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31" name="Elbow Connector 30"/>
          <p:cNvCxnSpPr/>
          <p:nvPr/>
        </p:nvCxnSpPr>
        <p:spPr>
          <a:xfrm rot="16200000" flipH="1">
            <a:off x="8229110" y="4650969"/>
            <a:ext cx="2100545" cy="706371"/>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627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clustered table</a:t>
            </a:r>
            <a:endParaRPr lang="en-US" dirty="0"/>
          </a:p>
        </p:txBody>
      </p:sp>
    </p:spTree>
    <p:extLst>
      <p:ext uri="{BB962C8B-B14F-4D97-AF65-F5344CB8AC3E}">
        <p14:creationId xmlns:p14="http://schemas.microsoft.com/office/powerpoint/2010/main" val="2597046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Hive Indexes</a:t>
            </a:r>
            <a:endParaRPr lang="en-GB" dirty="0"/>
          </a:p>
        </p:txBody>
      </p:sp>
    </p:spTree>
    <p:extLst>
      <p:ext uri="{BB962C8B-B14F-4D97-AF65-F5344CB8AC3E}">
        <p14:creationId xmlns:p14="http://schemas.microsoft.com/office/powerpoint/2010/main" val="88833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530258"/>
            <a:ext cx="11525250" cy="4148356"/>
          </a:xfrm>
        </p:spPr>
        <p:txBody>
          <a:bodyPr/>
          <a:lstStyle/>
          <a:p>
            <a:r>
              <a:rPr lang="en-GB" dirty="0" smtClean="0"/>
              <a:t>Hive provides an extensible index handler architecture</a:t>
            </a:r>
          </a:p>
          <a:p>
            <a:r>
              <a:rPr lang="en-GB" dirty="0" smtClean="0"/>
              <a:t>Two built-in index handlers</a:t>
            </a:r>
          </a:p>
          <a:p>
            <a:pPr lvl="1"/>
            <a:r>
              <a:rPr lang="en-GB" b="1" dirty="0" smtClean="0"/>
              <a:t>Compact</a:t>
            </a:r>
            <a:r>
              <a:rPr lang="en-GB" dirty="0" smtClean="0"/>
              <a:t>: Similar to a non-clustered index in a relational database</a:t>
            </a:r>
          </a:p>
          <a:p>
            <a:pPr lvl="1"/>
            <a:r>
              <a:rPr lang="en-GB" b="1" dirty="0" smtClean="0"/>
              <a:t>Bitmap</a:t>
            </a:r>
            <a:r>
              <a:rPr lang="en-GB" dirty="0" smtClean="0"/>
              <a:t>: Optimized for columns with low cardinality</a:t>
            </a:r>
            <a:endParaRPr lang="en-US" dirty="0"/>
          </a:p>
        </p:txBody>
      </p:sp>
    </p:spTree>
    <p:extLst>
      <p:ext uri="{BB962C8B-B14F-4D97-AF65-F5344CB8AC3E}">
        <p14:creationId xmlns:p14="http://schemas.microsoft.com/office/powerpoint/2010/main" val="28681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Create an index:</a:t>
            </a:r>
          </a:p>
          <a:p>
            <a:pPr marL="856960" lvl="2" indent="0">
              <a:buNone/>
            </a:pPr>
            <a:r>
              <a:rPr lang="en-GB" dirty="0" smtClean="0">
                <a:latin typeface="Courier New" panose="02070309020205020404" pitchFamily="49" charset="0"/>
                <a:cs typeface="Courier New" panose="02070309020205020404" pitchFamily="49" charset="0"/>
              </a:rPr>
              <a:t>CREATE INDEX idx_col1 ON TABLE </a:t>
            </a:r>
            <a:r>
              <a:rPr lang="en-GB" dirty="0" err="1" smtClean="0">
                <a:latin typeface="Courier New" panose="02070309020205020404" pitchFamily="49" charset="0"/>
                <a:cs typeface="Courier New" panose="02070309020205020404" pitchFamily="49" charset="0"/>
              </a:rPr>
              <a:t>mytable</a:t>
            </a:r>
            <a:r>
              <a:rPr lang="en-GB" dirty="0" smtClean="0">
                <a:latin typeface="Courier New" panose="02070309020205020404" pitchFamily="49" charset="0"/>
                <a:cs typeface="Courier New" panose="02070309020205020404" pitchFamily="49" charset="0"/>
              </a:rPr>
              <a:t>(col1)</a:t>
            </a:r>
          </a:p>
          <a:p>
            <a:pPr marL="856960" lvl="2" indent="0">
              <a:buNone/>
            </a:pPr>
            <a:r>
              <a:rPr lang="en-GB" dirty="0" smtClean="0">
                <a:latin typeface="Courier New" panose="02070309020205020404" pitchFamily="49" charset="0"/>
                <a:cs typeface="Courier New" panose="02070309020205020404" pitchFamily="49" charset="0"/>
              </a:rPr>
              <a:t>AS 'COMPACT' WITH DEFERRED REBUILD;</a:t>
            </a:r>
            <a:endParaRPr lang="en-GB" sz="2800" dirty="0" smtClean="0"/>
          </a:p>
          <a:p>
            <a:r>
              <a:rPr lang="en-GB" dirty="0" smtClean="0"/>
              <a:t>Rebuild an index:</a:t>
            </a:r>
          </a:p>
          <a:p>
            <a:pPr marL="856960" lvl="2" indent="0">
              <a:buNone/>
            </a:pPr>
            <a:r>
              <a:rPr lang="en-GB" dirty="0" smtClean="0">
                <a:latin typeface="Courier New" panose="02070309020205020404" pitchFamily="49" charset="0"/>
                <a:cs typeface="Courier New" panose="02070309020205020404" pitchFamily="49" charset="0"/>
              </a:rPr>
              <a:t>ALTER INDEX </a:t>
            </a:r>
            <a:r>
              <a:rPr lang="en-GB" dirty="0">
                <a:latin typeface="Courier New" panose="02070309020205020404" pitchFamily="49" charset="0"/>
                <a:cs typeface="Courier New" panose="02070309020205020404" pitchFamily="49" charset="0"/>
              </a:rPr>
              <a:t>idx_col1 ON </a:t>
            </a:r>
            <a:r>
              <a:rPr lang="en-GB" dirty="0" err="1" smtClean="0">
                <a:latin typeface="Courier New" panose="02070309020205020404" pitchFamily="49" charset="0"/>
                <a:cs typeface="Courier New" panose="02070309020205020404" pitchFamily="49" charset="0"/>
              </a:rPr>
              <a:t>mytable</a:t>
            </a:r>
            <a:r>
              <a:rPr lang="en-GB" dirty="0" smtClean="0">
                <a:latin typeface="Courier New" panose="02070309020205020404" pitchFamily="49" charset="0"/>
                <a:cs typeface="Courier New" panose="02070309020205020404" pitchFamily="49" charset="0"/>
              </a:rPr>
              <a:t> REBUILD;</a:t>
            </a:r>
            <a:endParaRPr lang="en-GB" dirty="0"/>
          </a:p>
          <a:p>
            <a:r>
              <a:rPr lang="en-GB" dirty="0" smtClean="0"/>
              <a:t>Drop an index</a:t>
            </a:r>
          </a:p>
          <a:p>
            <a:pPr marL="856960" lvl="2" indent="0">
              <a:buNone/>
            </a:pPr>
            <a:r>
              <a:rPr lang="en-GB" dirty="0" smtClean="0">
                <a:solidFill>
                  <a:prstClr val="black"/>
                </a:solidFill>
                <a:latin typeface="Courier New" panose="02070309020205020404" pitchFamily="49" charset="0"/>
                <a:cs typeface="Courier New" panose="02070309020205020404" pitchFamily="49" charset="0"/>
              </a:rPr>
              <a:t>DROP INDEX </a:t>
            </a:r>
            <a:r>
              <a:rPr lang="en-GB" dirty="0">
                <a:solidFill>
                  <a:prstClr val="black"/>
                </a:solidFill>
                <a:latin typeface="Courier New" panose="02070309020205020404" pitchFamily="49" charset="0"/>
                <a:cs typeface="Courier New" panose="02070309020205020404" pitchFamily="49" charset="0"/>
              </a:rPr>
              <a:t>idx_col1 ON </a:t>
            </a:r>
            <a:r>
              <a:rPr lang="en-GB" dirty="0" err="1" smtClean="0">
                <a:solidFill>
                  <a:prstClr val="black"/>
                </a:solidFill>
                <a:latin typeface="Courier New" panose="02070309020205020404" pitchFamily="49" charset="0"/>
                <a:cs typeface="Courier New" panose="02070309020205020404" pitchFamily="49" charset="0"/>
              </a:rPr>
              <a:t>mytable</a:t>
            </a:r>
            <a:r>
              <a:rPr lang="en-GB" dirty="0" smtClean="0">
                <a:solidFill>
                  <a:prstClr val="black"/>
                </a:solidFill>
                <a:latin typeface="Courier New" panose="02070309020205020404" pitchFamily="49" charset="0"/>
                <a:cs typeface="Courier New" panose="02070309020205020404" pitchFamily="49" charset="0"/>
              </a:rPr>
              <a:t>;</a:t>
            </a:r>
            <a:endParaRPr lang="en-GB" dirty="0">
              <a:solidFill>
                <a:prstClr val="black"/>
              </a:solidFill>
            </a:endParaRPr>
          </a:p>
          <a:p>
            <a:endParaRPr lang="en-US" dirty="0"/>
          </a:p>
        </p:txBody>
      </p:sp>
    </p:spTree>
    <p:extLst>
      <p:ext uri="{BB962C8B-B14F-4D97-AF65-F5344CB8AC3E}">
        <p14:creationId xmlns:p14="http://schemas.microsoft.com/office/powerpoint/2010/main" val="184124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index</a:t>
            </a:r>
            <a:endParaRPr lang="en-US" dirty="0"/>
          </a:p>
        </p:txBody>
      </p:sp>
    </p:spTree>
    <p:extLst>
      <p:ext uri="{BB962C8B-B14F-4D97-AF65-F5344CB8AC3E}">
        <p14:creationId xmlns:p14="http://schemas.microsoft.com/office/powerpoint/2010/main" val="4048399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Tez</a:t>
            </a:r>
            <a:r>
              <a:rPr lang="en-GB" dirty="0" smtClean="0"/>
              <a:t>?</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Hive Views</a:t>
            </a:r>
            <a:endParaRPr lang="en-GB" dirty="0"/>
          </a:p>
        </p:txBody>
      </p:sp>
    </p:spTree>
    <p:extLst>
      <p:ext uri="{BB962C8B-B14F-4D97-AF65-F5344CB8AC3E}">
        <p14:creationId xmlns:p14="http://schemas.microsoft.com/office/powerpoint/2010/main" val="29998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Views are named queries that abstract underlying tables</a:t>
            </a:r>
          </a:p>
          <a:p>
            <a:endParaRPr lang="en-GB" dirty="0" smtClean="0"/>
          </a:p>
          <a:p>
            <a:pPr marL="856960" lvl="2" indent="0">
              <a:buNone/>
            </a:pPr>
            <a:r>
              <a:rPr lang="en-GB" dirty="0" smtClean="0">
                <a:latin typeface="Courier New" panose="02070309020205020404" pitchFamily="49" charset="0"/>
                <a:cs typeface="Courier New" panose="02070309020205020404" pitchFamily="49" charset="0"/>
              </a:rPr>
              <a:t>CREATE VIEW </a:t>
            </a:r>
            <a:r>
              <a:rPr lang="en-GB" dirty="0" err="1" smtClean="0">
                <a:latin typeface="Courier New" panose="02070309020205020404" pitchFamily="49" charset="0"/>
                <a:cs typeface="Courier New" panose="02070309020205020404" pitchFamily="49" charset="0"/>
              </a:rPr>
              <a:t>v_SummarizedData</a:t>
            </a:r>
            <a:endParaRPr lang="en-GB" dirty="0" smtClean="0">
              <a:latin typeface="Courier New" panose="02070309020205020404" pitchFamily="49" charset="0"/>
              <a:cs typeface="Courier New" panose="02070309020205020404" pitchFamily="49" charset="0"/>
            </a:endParaRPr>
          </a:p>
          <a:p>
            <a:pPr marL="856960" lvl="2" indent="0">
              <a:buNone/>
            </a:pPr>
            <a:r>
              <a:rPr lang="en-GB" dirty="0" smtClean="0">
                <a:latin typeface="Courier New" panose="02070309020205020404" pitchFamily="49" charset="0"/>
                <a:cs typeface="Courier New" panose="02070309020205020404" pitchFamily="49" charset="0"/>
              </a:rPr>
              <a:t>AS</a:t>
            </a:r>
          </a:p>
          <a:p>
            <a:pPr marL="856960" lvl="2" indent="0">
              <a:buNone/>
            </a:pPr>
            <a:r>
              <a:rPr lang="en-GB" dirty="0" smtClean="0">
                <a:latin typeface="Courier New" panose="02070309020205020404" pitchFamily="49" charset="0"/>
                <a:cs typeface="Courier New" panose="02070309020205020404" pitchFamily="49" charset="0"/>
              </a:rPr>
              <a:t>SELECT col1, SUM(col2) AS TotalCol2</a:t>
            </a:r>
          </a:p>
          <a:p>
            <a:pPr marL="856960" lvl="2" indent="0">
              <a:buNone/>
            </a:pPr>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mytable</a:t>
            </a:r>
            <a:endParaRPr lang="en-GB" dirty="0" smtClean="0">
              <a:latin typeface="Courier New" panose="02070309020205020404" pitchFamily="49" charset="0"/>
              <a:cs typeface="Courier New" panose="02070309020205020404" pitchFamily="49" charset="0"/>
            </a:endParaRPr>
          </a:p>
          <a:p>
            <a:pPr marL="856960" lvl="2" indent="0">
              <a:buNone/>
            </a:pPr>
            <a:r>
              <a:rPr lang="en-GB" dirty="0" smtClean="0">
                <a:latin typeface="Courier New" panose="02070309020205020404" pitchFamily="49" charset="0"/>
                <a:cs typeface="Courier New" panose="02070309020205020404" pitchFamily="49" charset="0"/>
              </a:rPr>
              <a:t>GROUP BY col1;</a:t>
            </a:r>
          </a:p>
          <a:p>
            <a:pPr marL="856960" lvl="2" indent="0">
              <a:buNone/>
            </a:pPr>
            <a:endParaRPr lang="en-GB" sz="2800" dirty="0">
              <a:latin typeface="Courier New" panose="02070309020205020404" pitchFamily="49" charset="0"/>
              <a:cs typeface="Courier New" panose="02070309020205020404" pitchFamily="49" charset="0"/>
            </a:endParaRPr>
          </a:p>
          <a:p>
            <a:pPr marL="856960" lvl="2" indent="0">
              <a:buNone/>
            </a:pPr>
            <a:r>
              <a:rPr lang="en-GB" sz="2800" dirty="0" smtClean="0">
                <a:latin typeface="Courier New" panose="02070309020205020404" pitchFamily="49" charset="0"/>
                <a:cs typeface="Courier New" panose="02070309020205020404" pitchFamily="49" charset="0"/>
              </a:rPr>
              <a:t>SELECT col1, TotalCol2</a:t>
            </a:r>
          </a:p>
          <a:p>
            <a:pPr marL="856960" lvl="2" indent="0">
              <a:buNone/>
            </a:pPr>
            <a:r>
              <a:rPr lang="en-GB" sz="2800" dirty="0" smtClean="0">
                <a:latin typeface="Courier New" panose="02070309020205020404" pitchFamily="49" charset="0"/>
                <a:cs typeface="Courier New" panose="02070309020205020404" pitchFamily="49" charset="0"/>
              </a:rPr>
              <a:t>FROM </a:t>
            </a:r>
            <a:r>
              <a:rPr lang="en-GB" sz="2800" dirty="0" err="1" smtClean="0">
                <a:latin typeface="Courier New" panose="02070309020205020404" pitchFamily="49" charset="0"/>
                <a:cs typeface="Courier New" panose="02070309020205020404" pitchFamily="49" charset="0"/>
              </a:rPr>
              <a:t>v_SummarizedData</a:t>
            </a:r>
            <a:r>
              <a:rPr lang="en-GB" sz="2800" dirty="0" smtClean="0">
                <a:latin typeface="Courier New" panose="02070309020205020404" pitchFamily="49" charset="0"/>
                <a:cs typeface="Courier New" panose="02070309020205020404" pitchFamily="49" charset="0"/>
              </a:rPr>
              <a:t>;</a:t>
            </a:r>
            <a:endParaRPr lang="en-GB" sz="2800" dirty="0" smtClean="0"/>
          </a:p>
          <a:p>
            <a:endParaRPr lang="en-US" dirty="0"/>
          </a:p>
        </p:txBody>
      </p:sp>
    </p:spTree>
    <p:extLst>
      <p:ext uri="{BB962C8B-B14F-4D97-AF65-F5344CB8AC3E}">
        <p14:creationId xmlns:p14="http://schemas.microsoft.com/office/powerpoint/2010/main" val="299038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view</a:t>
            </a:r>
            <a:endParaRPr lang="en-US" dirty="0"/>
          </a:p>
        </p:txBody>
      </p:sp>
    </p:spTree>
    <p:extLst>
      <p:ext uri="{BB962C8B-B14F-4D97-AF65-F5344CB8AC3E}">
        <p14:creationId xmlns:p14="http://schemas.microsoft.com/office/powerpoint/2010/main" val="3052179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492678"/>
            <a:ext cx="11708203" cy="4135831"/>
          </a:xfrm>
        </p:spPr>
        <p:txBody>
          <a:bodyPr/>
          <a:lstStyle/>
          <a:p>
            <a:pPr marL="0" indent="0">
              <a:buNone/>
            </a:pPr>
            <a:r>
              <a:rPr lang="en-GB" dirty="0" err="1" smtClean="0"/>
              <a:t>Tez</a:t>
            </a:r>
            <a:r>
              <a:rPr lang="en-GB" dirty="0" smtClean="0"/>
              <a:t> is a query execution engine that works natively with YARN</a:t>
            </a:r>
          </a:p>
          <a:p>
            <a:pPr lvl="1"/>
            <a:r>
              <a:rPr lang="en-GB" dirty="0" smtClean="0"/>
              <a:t>Encapsulates tasks in a single directed acyclic graph (DAG) job</a:t>
            </a:r>
          </a:p>
          <a:p>
            <a:pPr lvl="1"/>
            <a:r>
              <a:rPr lang="en-GB" dirty="0" smtClean="0"/>
              <a:t>Minimizes </a:t>
            </a:r>
            <a:r>
              <a:rPr lang="en-GB" b="1" dirty="0" smtClean="0"/>
              <a:t>map</a:t>
            </a:r>
            <a:r>
              <a:rPr lang="en-GB" dirty="0" smtClean="0"/>
              <a:t> operations (which incur I/O overhead)</a:t>
            </a:r>
          </a:p>
          <a:p>
            <a:r>
              <a:rPr lang="en-GB" dirty="0" err="1" smtClean="0"/>
              <a:t>Tez</a:t>
            </a:r>
            <a:r>
              <a:rPr lang="en-GB" dirty="0" smtClean="0"/>
              <a:t> is </a:t>
            </a:r>
            <a:r>
              <a:rPr lang="en-GB" u="sng" dirty="0" smtClean="0"/>
              <a:t>not</a:t>
            </a:r>
            <a:r>
              <a:rPr lang="en-GB" dirty="0" smtClean="0"/>
              <a:t> enabled by default in HDInsight 3.2</a:t>
            </a:r>
          </a:p>
          <a:p>
            <a:pPr lvl="1"/>
            <a:endParaRPr lang="en-GB" dirty="0" smtClean="0"/>
          </a:p>
          <a:p>
            <a:pPr lvl="1"/>
            <a:endParaRPr lang="en-US" dirty="0"/>
          </a:p>
        </p:txBody>
      </p:sp>
    </p:spTree>
    <p:extLst>
      <p:ext uri="{BB962C8B-B14F-4D97-AF65-F5344CB8AC3E}">
        <p14:creationId xmlns:p14="http://schemas.microsoft.com/office/powerpoint/2010/main" val="76727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25715" y="1789569"/>
            <a:ext cx="1091381" cy="609600"/>
            <a:chOff x="2222090" y="3460955"/>
            <a:chExt cx="1091381" cy="609600"/>
          </a:xfrm>
        </p:grpSpPr>
        <p:sp>
          <p:nvSpPr>
            <p:cNvPr id="10" name="Rectangle 9"/>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 name="Group 5"/>
            <p:cNvGrpSpPr/>
            <p:nvPr/>
          </p:nvGrpSpPr>
          <p:grpSpPr>
            <a:xfrm>
              <a:off x="2767780" y="3531213"/>
              <a:ext cx="426219" cy="469084"/>
              <a:chOff x="7094240" y="4946607"/>
              <a:chExt cx="1050039" cy="1155641"/>
            </a:xfrm>
          </p:grpSpPr>
          <p:sp>
            <p:nvSpPr>
              <p:cNvPr id="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p:cNvGrpSpPr/>
          <p:nvPr/>
        </p:nvGrpSpPr>
        <p:grpSpPr>
          <a:xfrm>
            <a:off x="7002022" y="2215930"/>
            <a:ext cx="1091381" cy="609600"/>
            <a:chOff x="2222090" y="3460955"/>
            <a:chExt cx="1091381" cy="609600"/>
          </a:xfrm>
        </p:grpSpPr>
        <p:sp>
          <p:nvSpPr>
            <p:cNvPr id="13" name="Rectangle 1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14" name="Group 13"/>
            <p:cNvGrpSpPr/>
            <p:nvPr/>
          </p:nvGrpSpPr>
          <p:grpSpPr>
            <a:xfrm>
              <a:off x="2767780" y="3531213"/>
              <a:ext cx="426219" cy="469084"/>
              <a:chOff x="7094240" y="4946607"/>
              <a:chExt cx="1050039" cy="1155641"/>
            </a:xfrm>
          </p:grpSpPr>
          <p:sp>
            <p:nvSpPr>
              <p:cNvPr id="1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 name="Group 17"/>
          <p:cNvGrpSpPr/>
          <p:nvPr/>
        </p:nvGrpSpPr>
        <p:grpSpPr>
          <a:xfrm>
            <a:off x="10767760" y="3603793"/>
            <a:ext cx="1091381" cy="609600"/>
            <a:chOff x="2222090" y="3460955"/>
            <a:chExt cx="1091381" cy="609600"/>
          </a:xfrm>
        </p:grpSpPr>
        <p:sp>
          <p:nvSpPr>
            <p:cNvPr id="19" name="Rectangle 1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20" name="Group 19"/>
            <p:cNvGrpSpPr/>
            <p:nvPr/>
          </p:nvGrpSpPr>
          <p:grpSpPr>
            <a:xfrm>
              <a:off x="2767780" y="3531213"/>
              <a:ext cx="426219" cy="469084"/>
              <a:chOff x="7094240" y="4946607"/>
              <a:chExt cx="1050039" cy="1155641"/>
            </a:xfrm>
          </p:grpSpPr>
          <p:sp>
            <p:nvSpPr>
              <p:cNvPr id="2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p:nvGrpSpPr>
        <p:grpSpPr>
          <a:xfrm>
            <a:off x="429277" y="3458603"/>
            <a:ext cx="1091381" cy="609600"/>
            <a:chOff x="2222090" y="3460955"/>
            <a:chExt cx="1091381" cy="609600"/>
          </a:xfrm>
        </p:grpSpPr>
        <p:sp>
          <p:nvSpPr>
            <p:cNvPr id="25" name="Rectangle 2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26" name="Group 25"/>
            <p:cNvGrpSpPr/>
            <p:nvPr/>
          </p:nvGrpSpPr>
          <p:grpSpPr>
            <a:xfrm>
              <a:off x="2767780" y="3531213"/>
              <a:ext cx="426219" cy="469084"/>
              <a:chOff x="7094240" y="4946607"/>
              <a:chExt cx="1050039" cy="1155641"/>
            </a:xfrm>
          </p:grpSpPr>
          <p:sp>
            <p:nvSpPr>
              <p:cNvPr id="2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p:nvGrpSpPr>
        <p:grpSpPr>
          <a:xfrm>
            <a:off x="3713429" y="2951288"/>
            <a:ext cx="1091381" cy="609600"/>
            <a:chOff x="2222090" y="3460955"/>
            <a:chExt cx="1091381" cy="609600"/>
          </a:xfrm>
        </p:grpSpPr>
        <p:sp>
          <p:nvSpPr>
            <p:cNvPr id="31" name="Rectangle 3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32" name="Group 31"/>
            <p:cNvGrpSpPr/>
            <p:nvPr/>
          </p:nvGrpSpPr>
          <p:grpSpPr>
            <a:xfrm>
              <a:off x="2767780" y="3531213"/>
              <a:ext cx="426219" cy="469084"/>
              <a:chOff x="7094240" y="4946607"/>
              <a:chExt cx="1050039" cy="1155641"/>
            </a:xfrm>
          </p:grpSpPr>
          <p:sp>
            <p:nvSpPr>
              <p:cNvPr id="3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p:cNvGrpSpPr/>
          <p:nvPr/>
        </p:nvGrpSpPr>
        <p:grpSpPr>
          <a:xfrm>
            <a:off x="1822204" y="3476209"/>
            <a:ext cx="1091381" cy="609600"/>
            <a:chOff x="2222090" y="3460955"/>
            <a:chExt cx="1091381" cy="609600"/>
          </a:xfrm>
        </p:grpSpPr>
        <p:sp>
          <p:nvSpPr>
            <p:cNvPr id="37" name="Rectangle 3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38" name="Group 37"/>
            <p:cNvGrpSpPr/>
            <p:nvPr/>
          </p:nvGrpSpPr>
          <p:grpSpPr>
            <a:xfrm>
              <a:off x="2767780" y="3531213"/>
              <a:ext cx="426219" cy="469084"/>
              <a:chOff x="7094240" y="4946607"/>
              <a:chExt cx="1050039" cy="1155641"/>
            </a:xfrm>
          </p:grpSpPr>
          <p:sp>
            <p:nvSpPr>
              <p:cNvPr id="3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p:nvGrpSpPr>
        <p:grpSpPr>
          <a:xfrm>
            <a:off x="2248422" y="1789569"/>
            <a:ext cx="1091381" cy="609600"/>
            <a:chOff x="2222090" y="3460955"/>
            <a:chExt cx="1091381" cy="609600"/>
          </a:xfrm>
        </p:grpSpPr>
        <p:sp>
          <p:nvSpPr>
            <p:cNvPr id="43" name="Rectangle 4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44" name="Group 43"/>
            <p:cNvGrpSpPr/>
            <p:nvPr/>
          </p:nvGrpSpPr>
          <p:grpSpPr>
            <a:xfrm>
              <a:off x="2767780" y="3531213"/>
              <a:ext cx="426219" cy="469084"/>
              <a:chOff x="7094240" y="4946607"/>
              <a:chExt cx="1050039" cy="1155641"/>
            </a:xfrm>
          </p:grpSpPr>
          <p:sp>
            <p:nvSpPr>
              <p:cNvPr id="4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nvGrpSpPr>
        <p:grpSpPr>
          <a:xfrm>
            <a:off x="4950554" y="2953587"/>
            <a:ext cx="1091381" cy="609600"/>
            <a:chOff x="2222090" y="3460955"/>
            <a:chExt cx="1091381" cy="609600"/>
          </a:xfrm>
        </p:grpSpPr>
        <p:sp>
          <p:nvSpPr>
            <p:cNvPr id="49" name="Rectangle 48"/>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50" name="Group 49"/>
            <p:cNvGrpSpPr/>
            <p:nvPr/>
          </p:nvGrpSpPr>
          <p:grpSpPr>
            <a:xfrm>
              <a:off x="2767780" y="3531213"/>
              <a:ext cx="426219" cy="469084"/>
              <a:chOff x="7094240" y="4946607"/>
              <a:chExt cx="1050039" cy="1155641"/>
            </a:xfrm>
          </p:grpSpPr>
          <p:sp>
            <p:nvSpPr>
              <p:cNvPr id="5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53"/>
          <p:cNvGrpSpPr/>
          <p:nvPr/>
        </p:nvGrpSpPr>
        <p:grpSpPr>
          <a:xfrm>
            <a:off x="8321474" y="2215930"/>
            <a:ext cx="1091381" cy="609600"/>
            <a:chOff x="2222090" y="3460955"/>
            <a:chExt cx="1091381" cy="609600"/>
          </a:xfrm>
        </p:grpSpPr>
        <p:sp>
          <p:nvSpPr>
            <p:cNvPr id="55" name="Rectangle 54"/>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56" name="Group 55"/>
            <p:cNvGrpSpPr/>
            <p:nvPr/>
          </p:nvGrpSpPr>
          <p:grpSpPr>
            <a:xfrm>
              <a:off x="2767780" y="3531213"/>
              <a:ext cx="426219" cy="469084"/>
              <a:chOff x="7094240" y="4946607"/>
              <a:chExt cx="1050039" cy="1155641"/>
            </a:xfrm>
          </p:grpSpPr>
          <p:sp>
            <p:nvSpPr>
              <p:cNvPr id="57"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p:cNvGrpSpPr/>
          <p:nvPr/>
        </p:nvGrpSpPr>
        <p:grpSpPr>
          <a:xfrm>
            <a:off x="9466833" y="3618351"/>
            <a:ext cx="1091381" cy="609600"/>
            <a:chOff x="2222090" y="3460955"/>
            <a:chExt cx="1091381" cy="609600"/>
          </a:xfrm>
        </p:grpSpPr>
        <p:sp>
          <p:nvSpPr>
            <p:cNvPr id="61" name="Rectangle 60"/>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2" name="Group 61"/>
            <p:cNvGrpSpPr/>
            <p:nvPr/>
          </p:nvGrpSpPr>
          <p:grpSpPr>
            <a:xfrm>
              <a:off x="2767780" y="3531213"/>
              <a:ext cx="426219" cy="469084"/>
              <a:chOff x="7094240" y="4946607"/>
              <a:chExt cx="1050039" cy="1155641"/>
            </a:xfrm>
          </p:grpSpPr>
          <p:sp>
            <p:nvSpPr>
              <p:cNvPr id="6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248422" y="5224550"/>
            <a:ext cx="1091381" cy="609600"/>
            <a:chOff x="2222090" y="3460955"/>
            <a:chExt cx="1091381" cy="609600"/>
          </a:xfrm>
        </p:grpSpPr>
        <p:sp>
          <p:nvSpPr>
            <p:cNvPr id="67" name="Rectangle 66"/>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68" name="Group 67"/>
            <p:cNvGrpSpPr/>
            <p:nvPr/>
          </p:nvGrpSpPr>
          <p:grpSpPr>
            <a:xfrm>
              <a:off x="2767780" y="3531213"/>
              <a:ext cx="426219" cy="469084"/>
              <a:chOff x="7094240" y="4946607"/>
              <a:chExt cx="1050039" cy="1155641"/>
            </a:xfrm>
          </p:grpSpPr>
          <p:sp>
            <p:nvSpPr>
              <p:cNvPr id="69"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p:cNvGrpSpPr/>
          <p:nvPr/>
        </p:nvGrpSpPr>
        <p:grpSpPr>
          <a:xfrm>
            <a:off x="3531376" y="5224550"/>
            <a:ext cx="1091381" cy="609600"/>
            <a:chOff x="2222090" y="3460955"/>
            <a:chExt cx="1091381" cy="609600"/>
          </a:xfrm>
        </p:grpSpPr>
        <p:sp>
          <p:nvSpPr>
            <p:cNvPr id="73" name="Rectangle 72"/>
            <p:cNvSpPr/>
            <p:nvPr/>
          </p:nvSpPr>
          <p:spPr>
            <a:xfrm>
              <a:off x="2222090" y="3460955"/>
              <a:ext cx="1091381"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smtClean="0"/>
                <a:t>Map</a:t>
              </a:r>
              <a:endParaRPr lang="en-US" dirty="0"/>
            </a:p>
          </p:txBody>
        </p:sp>
        <p:grpSp>
          <p:nvGrpSpPr>
            <p:cNvPr id="74" name="Group 73"/>
            <p:cNvGrpSpPr/>
            <p:nvPr/>
          </p:nvGrpSpPr>
          <p:grpSpPr>
            <a:xfrm>
              <a:off x="2767780" y="3531213"/>
              <a:ext cx="426219" cy="469084"/>
              <a:chOff x="7094240" y="4946607"/>
              <a:chExt cx="1050039" cy="1155641"/>
            </a:xfrm>
          </p:grpSpPr>
          <p:sp>
            <p:nvSpPr>
              <p:cNvPr id="7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Group 83"/>
          <p:cNvGrpSpPr/>
          <p:nvPr/>
        </p:nvGrpSpPr>
        <p:grpSpPr>
          <a:xfrm>
            <a:off x="2913585" y="6081469"/>
            <a:ext cx="1109557" cy="609600"/>
            <a:chOff x="6653347" y="6458498"/>
            <a:chExt cx="1109557" cy="609600"/>
          </a:xfrm>
        </p:grpSpPr>
        <p:sp>
          <p:nvSpPr>
            <p:cNvPr id="79" name="Rectangle 7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80" name="Group 79"/>
            <p:cNvGrpSpPr/>
            <p:nvPr/>
          </p:nvGrpSpPr>
          <p:grpSpPr>
            <a:xfrm>
              <a:off x="7336685" y="6528756"/>
              <a:ext cx="426219" cy="469084"/>
              <a:chOff x="7094240" y="4946607"/>
              <a:chExt cx="1050039" cy="1155641"/>
            </a:xfrm>
          </p:grpSpPr>
          <p:sp>
            <p:nvSpPr>
              <p:cNvPr id="8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5" name="Group 84"/>
          <p:cNvGrpSpPr/>
          <p:nvPr/>
        </p:nvGrpSpPr>
        <p:grpSpPr>
          <a:xfrm>
            <a:off x="1075431" y="4262120"/>
            <a:ext cx="1109557" cy="609600"/>
            <a:chOff x="6653347" y="6458498"/>
            <a:chExt cx="1109557" cy="609600"/>
          </a:xfrm>
        </p:grpSpPr>
        <p:sp>
          <p:nvSpPr>
            <p:cNvPr id="86" name="Rectangle 8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87" name="Group 86"/>
            <p:cNvGrpSpPr/>
            <p:nvPr/>
          </p:nvGrpSpPr>
          <p:grpSpPr>
            <a:xfrm>
              <a:off x="7336685" y="6528756"/>
              <a:ext cx="426219" cy="469084"/>
              <a:chOff x="7094240" y="4946607"/>
              <a:chExt cx="1050039" cy="1155641"/>
            </a:xfrm>
          </p:grpSpPr>
          <p:sp>
            <p:nvSpPr>
              <p:cNvPr id="8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2108230" y="2641989"/>
            <a:ext cx="1109557" cy="609600"/>
            <a:chOff x="6653347" y="6458498"/>
            <a:chExt cx="1109557" cy="609600"/>
          </a:xfrm>
        </p:grpSpPr>
        <p:sp>
          <p:nvSpPr>
            <p:cNvPr id="92" name="Rectangle 9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93" name="Group 92"/>
            <p:cNvGrpSpPr/>
            <p:nvPr/>
          </p:nvGrpSpPr>
          <p:grpSpPr>
            <a:xfrm>
              <a:off x="7336685" y="6528756"/>
              <a:ext cx="426219" cy="469084"/>
              <a:chOff x="7094240" y="4946607"/>
              <a:chExt cx="1050039" cy="1155641"/>
            </a:xfrm>
          </p:grpSpPr>
          <p:sp>
            <p:nvSpPr>
              <p:cNvPr id="9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7" name="Group 96"/>
          <p:cNvGrpSpPr/>
          <p:nvPr/>
        </p:nvGrpSpPr>
        <p:grpSpPr>
          <a:xfrm>
            <a:off x="4275485" y="3777764"/>
            <a:ext cx="1109557" cy="609600"/>
            <a:chOff x="6653347" y="6458498"/>
            <a:chExt cx="1109557" cy="609600"/>
          </a:xfrm>
        </p:grpSpPr>
        <p:sp>
          <p:nvSpPr>
            <p:cNvPr id="98" name="Rectangle 97"/>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99" name="Group 98"/>
            <p:cNvGrpSpPr/>
            <p:nvPr/>
          </p:nvGrpSpPr>
          <p:grpSpPr>
            <a:xfrm>
              <a:off x="7336685" y="6528756"/>
              <a:ext cx="426219" cy="469084"/>
              <a:chOff x="7094240" y="4946607"/>
              <a:chExt cx="1050039" cy="1155641"/>
            </a:xfrm>
          </p:grpSpPr>
          <p:sp>
            <p:nvSpPr>
              <p:cNvPr id="100"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3" name="Group 102"/>
          <p:cNvGrpSpPr/>
          <p:nvPr/>
        </p:nvGrpSpPr>
        <p:grpSpPr>
          <a:xfrm>
            <a:off x="7052838" y="3208991"/>
            <a:ext cx="1109557" cy="609600"/>
            <a:chOff x="6653347" y="6458498"/>
            <a:chExt cx="1109557" cy="609600"/>
          </a:xfrm>
        </p:grpSpPr>
        <p:sp>
          <p:nvSpPr>
            <p:cNvPr id="104" name="Rectangle 103"/>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05" name="Group 104"/>
            <p:cNvGrpSpPr/>
            <p:nvPr/>
          </p:nvGrpSpPr>
          <p:grpSpPr>
            <a:xfrm>
              <a:off x="7336685" y="6528756"/>
              <a:ext cx="426219" cy="469084"/>
              <a:chOff x="7094240" y="4946607"/>
              <a:chExt cx="1050039" cy="1155641"/>
            </a:xfrm>
          </p:grpSpPr>
          <p:sp>
            <p:nvSpPr>
              <p:cNvPr id="106"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9" name="Group 108"/>
          <p:cNvGrpSpPr/>
          <p:nvPr/>
        </p:nvGrpSpPr>
        <p:grpSpPr>
          <a:xfrm>
            <a:off x="10117950" y="4500724"/>
            <a:ext cx="1109557" cy="609600"/>
            <a:chOff x="6653347" y="6458498"/>
            <a:chExt cx="1109557" cy="609600"/>
          </a:xfrm>
        </p:grpSpPr>
        <p:sp>
          <p:nvSpPr>
            <p:cNvPr id="110" name="Rectangle 109"/>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11" name="Group 110"/>
            <p:cNvGrpSpPr/>
            <p:nvPr/>
          </p:nvGrpSpPr>
          <p:grpSpPr>
            <a:xfrm>
              <a:off x="7336685" y="6528756"/>
              <a:ext cx="426219" cy="469084"/>
              <a:chOff x="7094240" y="4946607"/>
              <a:chExt cx="1050039" cy="1155641"/>
            </a:xfrm>
          </p:grpSpPr>
          <p:sp>
            <p:nvSpPr>
              <p:cNvPr id="112"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5" name="Group 114"/>
          <p:cNvGrpSpPr/>
          <p:nvPr/>
        </p:nvGrpSpPr>
        <p:grpSpPr>
          <a:xfrm>
            <a:off x="8738604" y="6081469"/>
            <a:ext cx="1109557" cy="609600"/>
            <a:chOff x="6653347" y="6458498"/>
            <a:chExt cx="1109557" cy="609600"/>
          </a:xfrm>
        </p:grpSpPr>
        <p:sp>
          <p:nvSpPr>
            <p:cNvPr id="116" name="Rectangle 115"/>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17" name="Group 116"/>
            <p:cNvGrpSpPr/>
            <p:nvPr/>
          </p:nvGrpSpPr>
          <p:grpSpPr>
            <a:xfrm>
              <a:off x="7336685" y="6528756"/>
              <a:ext cx="426219" cy="469084"/>
              <a:chOff x="7094240" y="4946607"/>
              <a:chExt cx="1050039" cy="1155641"/>
            </a:xfrm>
          </p:grpSpPr>
          <p:sp>
            <p:nvSpPr>
              <p:cNvPr id="118"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1" name="Group 120"/>
          <p:cNvGrpSpPr/>
          <p:nvPr/>
        </p:nvGrpSpPr>
        <p:grpSpPr>
          <a:xfrm>
            <a:off x="7798306" y="4528140"/>
            <a:ext cx="1109557" cy="609600"/>
            <a:chOff x="6653347" y="6458498"/>
            <a:chExt cx="1109557" cy="609600"/>
          </a:xfrm>
        </p:grpSpPr>
        <p:sp>
          <p:nvSpPr>
            <p:cNvPr id="122" name="Rectangle 121"/>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23" name="Group 122"/>
            <p:cNvGrpSpPr/>
            <p:nvPr/>
          </p:nvGrpSpPr>
          <p:grpSpPr>
            <a:xfrm>
              <a:off x="7336685" y="6528756"/>
              <a:ext cx="426219" cy="469084"/>
              <a:chOff x="7094240" y="4946607"/>
              <a:chExt cx="1050039" cy="1155641"/>
            </a:xfrm>
          </p:grpSpPr>
          <p:sp>
            <p:nvSpPr>
              <p:cNvPr id="124"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28" name="Straight Arrow Connector 127"/>
          <p:cNvCxnSpPr>
            <a:stCxn id="10" idx="2"/>
            <a:endCxn id="92" idx="0"/>
          </p:cNvCxnSpPr>
          <p:nvPr/>
        </p:nvCxnSpPr>
        <p:spPr>
          <a:xfrm>
            <a:off x="1371406" y="2399169"/>
            <a:ext cx="1282515"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p:cNvCxnSpPr>
            <a:stCxn id="43" idx="2"/>
            <a:endCxn id="92" idx="0"/>
          </p:cNvCxnSpPr>
          <p:nvPr/>
        </p:nvCxnSpPr>
        <p:spPr>
          <a:xfrm flipH="1">
            <a:off x="2653921" y="2399169"/>
            <a:ext cx="140192" cy="242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2" name="Group 131"/>
          <p:cNvGrpSpPr/>
          <p:nvPr/>
        </p:nvGrpSpPr>
        <p:grpSpPr>
          <a:xfrm>
            <a:off x="8228686" y="3202706"/>
            <a:ext cx="1109557" cy="609600"/>
            <a:chOff x="6653347" y="6458498"/>
            <a:chExt cx="1109557" cy="609600"/>
          </a:xfrm>
        </p:grpSpPr>
        <p:sp>
          <p:nvSpPr>
            <p:cNvPr id="133" name="Rectangle 132"/>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34" name="Group 133"/>
            <p:cNvGrpSpPr/>
            <p:nvPr/>
          </p:nvGrpSpPr>
          <p:grpSpPr>
            <a:xfrm>
              <a:off x="7336685" y="6528756"/>
              <a:ext cx="426219" cy="469084"/>
              <a:chOff x="7094240" y="4946607"/>
              <a:chExt cx="1050039" cy="1155641"/>
            </a:xfrm>
          </p:grpSpPr>
          <p:sp>
            <p:nvSpPr>
              <p:cNvPr id="135"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8" name="Group 137"/>
          <p:cNvGrpSpPr/>
          <p:nvPr/>
        </p:nvGrpSpPr>
        <p:grpSpPr>
          <a:xfrm>
            <a:off x="952977" y="2639023"/>
            <a:ext cx="1109557" cy="609600"/>
            <a:chOff x="6653347" y="6458498"/>
            <a:chExt cx="1109557" cy="609600"/>
          </a:xfrm>
        </p:grpSpPr>
        <p:sp>
          <p:nvSpPr>
            <p:cNvPr id="139" name="Rectangle 138"/>
            <p:cNvSpPr/>
            <p:nvPr/>
          </p:nvSpPr>
          <p:spPr>
            <a:xfrm>
              <a:off x="6653347" y="6458498"/>
              <a:ext cx="1091381" cy="609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dirty="0" smtClean="0"/>
                <a:t>Reduce</a:t>
              </a:r>
              <a:endParaRPr lang="en-US" dirty="0"/>
            </a:p>
          </p:txBody>
        </p:sp>
        <p:grpSp>
          <p:nvGrpSpPr>
            <p:cNvPr id="140" name="Group 139"/>
            <p:cNvGrpSpPr/>
            <p:nvPr/>
          </p:nvGrpSpPr>
          <p:grpSpPr>
            <a:xfrm>
              <a:off x="7336685" y="6528756"/>
              <a:ext cx="426219" cy="469084"/>
              <a:chOff x="7094240" y="4946607"/>
              <a:chExt cx="1050039" cy="1155641"/>
            </a:xfrm>
          </p:grpSpPr>
          <p:sp>
            <p:nvSpPr>
              <p:cNvPr id="141"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4" name="Straight Arrow Connector 143"/>
          <p:cNvCxnSpPr>
            <a:stCxn id="43" idx="2"/>
            <a:endCxn id="139" idx="0"/>
          </p:cNvCxnSpPr>
          <p:nvPr/>
        </p:nvCxnSpPr>
        <p:spPr>
          <a:xfrm flipH="1">
            <a:off x="1498668" y="2399169"/>
            <a:ext cx="1295445"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a:stCxn id="10" idx="2"/>
            <a:endCxn id="139" idx="0"/>
          </p:cNvCxnSpPr>
          <p:nvPr/>
        </p:nvCxnSpPr>
        <p:spPr>
          <a:xfrm>
            <a:off x="1371406" y="2399169"/>
            <a:ext cx="127262" cy="239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39" idx="2"/>
            <a:endCxn id="25" idx="0"/>
          </p:cNvCxnSpPr>
          <p:nvPr/>
        </p:nvCxnSpPr>
        <p:spPr>
          <a:xfrm flipH="1">
            <a:off x="974968" y="3248623"/>
            <a:ext cx="523700" cy="209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92" idx="2"/>
            <a:endCxn id="37" idx="0"/>
          </p:cNvCxnSpPr>
          <p:nvPr/>
        </p:nvCxnSpPr>
        <p:spPr>
          <a:xfrm flipH="1">
            <a:off x="2367895" y="3251589"/>
            <a:ext cx="286026" cy="224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p:cNvCxnSpPr>
            <a:stCxn id="25" idx="2"/>
            <a:endCxn id="86" idx="0"/>
          </p:cNvCxnSpPr>
          <p:nvPr/>
        </p:nvCxnSpPr>
        <p:spPr>
          <a:xfrm>
            <a:off x="974968" y="4068203"/>
            <a:ext cx="646154" cy="193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37" idx="2"/>
            <a:endCxn id="86" idx="0"/>
          </p:cNvCxnSpPr>
          <p:nvPr/>
        </p:nvCxnSpPr>
        <p:spPr>
          <a:xfrm flipH="1">
            <a:off x="1621122" y="4085809"/>
            <a:ext cx="746773" cy="176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86" idx="2"/>
            <a:endCxn id="67" idx="0"/>
          </p:cNvCxnSpPr>
          <p:nvPr/>
        </p:nvCxnSpPr>
        <p:spPr>
          <a:xfrm>
            <a:off x="1621122" y="4871720"/>
            <a:ext cx="1172991" cy="35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98" idx="2"/>
            <a:endCxn id="73" idx="0"/>
          </p:cNvCxnSpPr>
          <p:nvPr/>
        </p:nvCxnSpPr>
        <p:spPr>
          <a:xfrm flipH="1">
            <a:off x="4077067" y="4387364"/>
            <a:ext cx="744109" cy="83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a:stCxn id="73" idx="2"/>
            <a:endCxn id="79" idx="0"/>
          </p:cNvCxnSpPr>
          <p:nvPr/>
        </p:nvCxnSpPr>
        <p:spPr>
          <a:xfrm flipH="1">
            <a:off x="3459276" y="5834150"/>
            <a:ext cx="617791"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67" idx="2"/>
            <a:endCxn id="79" idx="0"/>
          </p:cNvCxnSpPr>
          <p:nvPr/>
        </p:nvCxnSpPr>
        <p:spPr>
          <a:xfrm>
            <a:off x="2794113" y="5834150"/>
            <a:ext cx="665163" cy="247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31" idx="2"/>
            <a:endCxn id="98" idx="0"/>
          </p:cNvCxnSpPr>
          <p:nvPr/>
        </p:nvCxnSpPr>
        <p:spPr>
          <a:xfrm>
            <a:off x="4259120" y="3560888"/>
            <a:ext cx="562056" cy="216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49" idx="2"/>
            <a:endCxn id="98" idx="0"/>
          </p:cNvCxnSpPr>
          <p:nvPr/>
        </p:nvCxnSpPr>
        <p:spPr>
          <a:xfrm flipH="1">
            <a:off x="4821176" y="3563187"/>
            <a:ext cx="675069" cy="214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p:cNvCxnSpPr>
            <a:stCxn id="13" idx="2"/>
            <a:endCxn id="104" idx="0"/>
          </p:cNvCxnSpPr>
          <p:nvPr/>
        </p:nvCxnSpPr>
        <p:spPr>
          <a:xfrm>
            <a:off x="7547713" y="2825530"/>
            <a:ext cx="5081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p:cNvCxnSpPr>
            <a:stCxn id="13" idx="2"/>
            <a:endCxn id="133" idx="0"/>
          </p:cNvCxnSpPr>
          <p:nvPr/>
        </p:nvCxnSpPr>
        <p:spPr>
          <a:xfrm>
            <a:off x="7547713" y="2825530"/>
            <a:ext cx="1226664"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55" idx="2"/>
            <a:endCxn id="104" idx="0"/>
          </p:cNvCxnSpPr>
          <p:nvPr/>
        </p:nvCxnSpPr>
        <p:spPr>
          <a:xfrm flipH="1">
            <a:off x="7598529" y="2825530"/>
            <a:ext cx="1268636" cy="38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55" idx="2"/>
            <a:endCxn id="133" idx="0"/>
          </p:cNvCxnSpPr>
          <p:nvPr/>
        </p:nvCxnSpPr>
        <p:spPr>
          <a:xfrm flipH="1">
            <a:off x="8774377" y="2825530"/>
            <a:ext cx="92788" cy="37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04" idx="2"/>
            <a:endCxn id="122" idx="0"/>
          </p:cNvCxnSpPr>
          <p:nvPr/>
        </p:nvCxnSpPr>
        <p:spPr>
          <a:xfrm>
            <a:off x="7598529" y="3818591"/>
            <a:ext cx="745468" cy="709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33" idx="2"/>
            <a:endCxn id="122" idx="0"/>
          </p:cNvCxnSpPr>
          <p:nvPr/>
        </p:nvCxnSpPr>
        <p:spPr>
          <a:xfrm flipH="1">
            <a:off x="8343997" y="3812306"/>
            <a:ext cx="430380" cy="715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a:stCxn id="122" idx="2"/>
            <a:endCxn id="116" idx="0"/>
          </p:cNvCxnSpPr>
          <p:nvPr/>
        </p:nvCxnSpPr>
        <p:spPr>
          <a:xfrm>
            <a:off x="8343997" y="5137740"/>
            <a:ext cx="940298" cy="94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Straight Arrow Connector 200"/>
          <p:cNvCxnSpPr>
            <a:stCxn id="110" idx="2"/>
            <a:endCxn id="116" idx="0"/>
          </p:cNvCxnSpPr>
          <p:nvPr/>
        </p:nvCxnSpPr>
        <p:spPr>
          <a:xfrm flipH="1">
            <a:off x="9284295" y="5110324"/>
            <a:ext cx="1379346" cy="971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a:stCxn id="19" idx="2"/>
            <a:endCxn id="110" idx="0"/>
          </p:cNvCxnSpPr>
          <p:nvPr/>
        </p:nvCxnSpPr>
        <p:spPr>
          <a:xfrm flipH="1">
            <a:off x="10663641" y="4213393"/>
            <a:ext cx="649810" cy="287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61" idx="2"/>
            <a:endCxn id="110" idx="0"/>
          </p:cNvCxnSpPr>
          <p:nvPr/>
        </p:nvCxnSpPr>
        <p:spPr>
          <a:xfrm>
            <a:off x="10012524" y="4227951"/>
            <a:ext cx="651117" cy="27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0" name="TextBox 209"/>
          <p:cNvSpPr txBox="1"/>
          <p:nvPr/>
        </p:nvSpPr>
        <p:spPr>
          <a:xfrm>
            <a:off x="2343666" y="1084659"/>
            <a:ext cx="1261884" cy="400110"/>
          </a:xfrm>
          <a:prstGeom prst="rect">
            <a:avLst/>
          </a:prstGeom>
          <a:noFill/>
        </p:spPr>
        <p:txBody>
          <a:bodyPr wrap="none" rtlCol="0">
            <a:spAutoFit/>
          </a:bodyPr>
          <a:lstStyle/>
          <a:p>
            <a:r>
              <a:rPr lang="en-GB" sz="2000" dirty="0" smtClean="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
        <p:nvSpPr>
          <p:cNvPr id="211" name="TextBox 210"/>
          <p:cNvSpPr txBox="1"/>
          <p:nvPr/>
        </p:nvSpPr>
        <p:spPr>
          <a:xfrm>
            <a:off x="6664655" y="777807"/>
            <a:ext cx="4801314" cy="707886"/>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set </a:t>
            </a:r>
            <a:r>
              <a:rPr lang="en-GB" sz="2000" dirty="0" err="1">
                <a:latin typeface="Courier New" panose="02070309020205020404" pitchFamily="49" charset="0"/>
                <a:cs typeface="Courier New" panose="02070309020205020404" pitchFamily="49" charset="0"/>
              </a:rPr>
              <a:t>hive.execution.engine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tez</a:t>
            </a:r>
            <a:r>
              <a:rPr lang="en-GB" sz="2000" dirty="0" smtClean="0">
                <a:latin typeface="Courier New" panose="02070309020205020404" pitchFamily="49" charset="0"/>
                <a:cs typeface="Courier New" panose="02070309020205020404" pitchFamily="49" charset="0"/>
              </a:rPr>
              <a:t>;</a:t>
            </a:r>
          </a:p>
          <a:p>
            <a:r>
              <a:rPr lang="en-GB" sz="2000" dirty="0" smtClean="0">
                <a:latin typeface="Courier New" panose="02070309020205020404" pitchFamily="49" charset="0"/>
                <a:cs typeface="Courier New" panose="02070309020205020404" pitchFamily="49" charset="0"/>
              </a:rPr>
              <a:t>SELECT…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191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up)">
                                      <p:cBhvr>
                                        <p:cTn id="21" dur="500"/>
                                        <p:tgtEl>
                                          <p:spTgt spid="128"/>
                                        </p:tgtEl>
                                      </p:cBhvr>
                                    </p:animEffect>
                                  </p:childTnLst>
                                </p:cTn>
                              </p:par>
                              <p:par>
                                <p:cTn id="22" presetID="22" presetClass="entr" presetSubtype="1"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wipe(up)">
                                      <p:cBhvr>
                                        <p:cTn id="24" dur="500"/>
                                        <p:tgtEl>
                                          <p:spTgt spid="129"/>
                                        </p:tgtEl>
                                      </p:cBhvr>
                                    </p:animEffect>
                                  </p:childTnLst>
                                </p:cTn>
                              </p:par>
                              <p:par>
                                <p:cTn id="25" presetID="22" presetClass="entr" presetSubtype="1" fill="hold" nodeType="with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wipe(up)">
                                      <p:cBhvr>
                                        <p:cTn id="27" dur="500"/>
                                        <p:tgtEl>
                                          <p:spTgt spid="144"/>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150"/>
                                        </p:tgtEl>
                                        <p:attrNameLst>
                                          <p:attrName>style.visibility</p:attrName>
                                        </p:attrNameLst>
                                      </p:cBhvr>
                                      <p:to>
                                        <p:strVal val="visible"/>
                                      </p:to>
                                    </p:set>
                                    <p:animEffect transition="in" filter="wipe(up)">
                                      <p:cBhvr>
                                        <p:cTn id="38" dur="500"/>
                                        <p:tgtEl>
                                          <p:spTgt spid="150"/>
                                        </p:tgtEl>
                                      </p:cBhvr>
                                    </p:animEffect>
                                  </p:childTnLst>
                                </p:cTn>
                              </p:par>
                              <p:par>
                                <p:cTn id="39" presetID="22" presetClass="entr" presetSubtype="1" fill="hold" nodeType="with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wipe(up)">
                                      <p:cBhvr>
                                        <p:cTn id="41" dur="500"/>
                                        <p:tgtEl>
                                          <p:spTgt spid="153"/>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2500"/>
                            </p:stCondLst>
                            <p:childTnLst>
                              <p:par>
                                <p:cTn id="50" presetID="22" presetClass="entr" presetSubtype="1" fill="hold" nodeType="afterEffect">
                                  <p:stCondLst>
                                    <p:cond delay="0"/>
                                  </p:stCondLst>
                                  <p:childTnLst>
                                    <p:set>
                                      <p:cBhvr>
                                        <p:cTn id="51" dur="1" fill="hold">
                                          <p:stCondLst>
                                            <p:cond delay="0"/>
                                          </p:stCondLst>
                                        </p:cTn>
                                        <p:tgtEl>
                                          <p:spTgt spid="159"/>
                                        </p:tgtEl>
                                        <p:attrNameLst>
                                          <p:attrName>style.visibility</p:attrName>
                                        </p:attrNameLst>
                                      </p:cBhvr>
                                      <p:to>
                                        <p:strVal val="visible"/>
                                      </p:to>
                                    </p:set>
                                    <p:animEffect transition="in" filter="wipe(up)">
                                      <p:cBhvr>
                                        <p:cTn id="52" dur="500"/>
                                        <p:tgtEl>
                                          <p:spTgt spid="159"/>
                                        </p:tgtEl>
                                      </p:cBhvr>
                                    </p:animEffect>
                                  </p:childTnLst>
                                </p:cTn>
                              </p:par>
                              <p:par>
                                <p:cTn id="53" presetID="22" presetClass="entr" presetSubtype="1"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wipe(up)">
                                      <p:cBhvr>
                                        <p:cTn id="55" dur="500"/>
                                        <p:tgtEl>
                                          <p:spTgt spid="156"/>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3500"/>
                            </p:stCondLst>
                            <p:childTnLst>
                              <p:par>
                                <p:cTn id="67" presetID="22" presetClass="entr" presetSubtype="1" fill="hold" nodeType="afterEffect">
                                  <p:stCondLst>
                                    <p:cond delay="0"/>
                                  </p:stCondLst>
                                  <p:childTnLst>
                                    <p:set>
                                      <p:cBhvr>
                                        <p:cTn id="68" dur="1" fill="hold">
                                          <p:stCondLst>
                                            <p:cond delay="0"/>
                                          </p:stCondLst>
                                        </p:cTn>
                                        <p:tgtEl>
                                          <p:spTgt spid="174"/>
                                        </p:tgtEl>
                                        <p:attrNameLst>
                                          <p:attrName>style.visibility</p:attrName>
                                        </p:attrNameLst>
                                      </p:cBhvr>
                                      <p:to>
                                        <p:strVal val="visible"/>
                                      </p:to>
                                    </p:set>
                                    <p:animEffect transition="in" filter="wipe(up)">
                                      <p:cBhvr>
                                        <p:cTn id="69" dur="500"/>
                                        <p:tgtEl>
                                          <p:spTgt spid="174"/>
                                        </p:tgtEl>
                                      </p:cBhvr>
                                    </p:animEffect>
                                  </p:childTnLst>
                                </p:cTn>
                              </p:par>
                              <p:par>
                                <p:cTn id="70" presetID="22" presetClass="entr" presetSubtype="1" fill="hold" nodeType="with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par>
                          <p:cTn id="73" fill="hold">
                            <p:stCondLst>
                              <p:cond delay="4000"/>
                            </p:stCondLst>
                            <p:childTnLst>
                              <p:par>
                                <p:cTn id="74" presetID="22" presetClass="entr" presetSubtype="1" fill="hold" nodeType="afterEffect">
                                  <p:stCondLst>
                                    <p:cond delay="0"/>
                                  </p:stCondLst>
                                  <p:childTnLst>
                                    <p:set>
                                      <p:cBhvr>
                                        <p:cTn id="75" dur="1" fill="hold">
                                          <p:stCondLst>
                                            <p:cond delay="0"/>
                                          </p:stCondLst>
                                        </p:cTn>
                                        <p:tgtEl>
                                          <p:spTgt spid="162"/>
                                        </p:tgtEl>
                                        <p:attrNameLst>
                                          <p:attrName>style.visibility</p:attrName>
                                        </p:attrNameLst>
                                      </p:cBhvr>
                                      <p:to>
                                        <p:strVal val="visible"/>
                                      </p:to>
                                    </p:set>
                                    <p:animEffect transition="in" filter="wipe(up)">
                                      <p:cBhvr>
                                        <p:cTn id="76" dur="500"/>
                                        <p:tgtEl>
                                          <p:spTgt spid="162"/>
                                        </p:tgtEl>
                                      </p:cBhvr>
                                    </p:animEffect>
                                  </p:childTnLst>
                                </p:cTn>
                              </p:par>
                              <p:par>
                                <p:cTn id="77" presetID="10"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4500"/>
                            </p:stCondLst>
                            <p:childTnLst>
                              <p:par>
                                <p:cTn id="81" presetID="22" presetClass="entr" presetSubtype="1" fill="hold" nodeType="afterEffect">
                                  <p:stCondLst>
                                    <p:cond delay="0"/>
                                  </p:stCondLst>
                                  <p:childTnLst>
                                    <p:set>
                                      <p:cBhvr>
                                        <p:cTn id="82" dur="1" fill="hold">
                                          <p:stCondLst>
                                            <p:cond delay="0"/>
                                          </p:stCondLst>
                                        </p:cTn>
                                        <p:tgtEl>
                                          <p:spTgt spid="165"/>
                                        </p:tgtEl>
                                        <p:attrNameLst>
                                          <p:attrName>style.visibility</p:attrName>
                                        </p:attrNameLst>
                                      </p:cBhvr>
                                      <p:to>
                                        <p:strVal val="visible"/>
                                      </p:to>
                                    </p:set>
                                    <p:animEffect transition="in" filter="wipe(up)">
                                      <p:cBhvr>
                                        <p:cTn id="83" dur="500"/>
                                        <p:tgtEl>
                                          <p:spTgt spid="165"/>
                                        </p:tgtEl>
                                      </p:cBhvr>
                                    </p:animEffect>
                                  </p:childTnLst>
                                </p:cTn>
                              </p:par>
                            </p:childTnLst>
                          </p:cTn>
                        </p:par>
                        <p:par>
                          <p:cTn id="84" fill="hold">
                            <p:stCondLst>
                              <p:cond delay="5000"/>
                            </p:stCondLst>
                            <p:childTnLst>
                              <p:par>
                                <p:cTn id="85" presetID="10" presetClass="entr" presetSubtype="0" fill="hold"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childTnLst>
                          </p:cTn>
                        </p:par>
                        <p:par>
                          <p:cTn id="91" fill="hold">
                            <p:stCondLst>
                              <p:cond delay="5500"/>
                            </p:stCondLst>
                            <p:childTnLst>
                              <p:par>
                                <p:cTn id="92" presetID="22" presetClass="entr" presetSubtype="1" fill="hold" nodeType="afterEffect">
                                  <p:stCondLst>
                                    <p:cond delay="0"/>
                                  </p:stCondLst>
                                  <p:childTnLst>
                                    <p:set>
                                      <p:cBhvr>
                                        <p:cTn id="93" dur="1" fill="hold">
                                          <p:stCondLst>
                                            <p:cond delay="0"/>
                                          </p:stCondLst>
                                        </p:cTn>
                                        <p:tgtEl>
                                          <p:spTgt spid="171"/>
                                        </p:tgtEl>
                                        <p:attrNameLst>
                                          <p:attrName>style.visibility</p:attrName>
                                        </p:attrNameLst>
                                      </p:cBhvr>
                                      <p:to>
                                        <p:strVal val="visible"/>
                                      </p:to>
                                    </p:set>
                                    <p:animEffect transition="in" filter="wipe(up)">
                                      <p:cBhvr>
                                        <p:cTn id="94" dur="500"/>
                                        <p:tgtEl>
                                          <p:spTgt spid="171"/>
                                        </p:tgtEl>
                                      </p:cBhvr>
                                    </p:animEffect>
                                  </p:childTnLst>
                                </p:cTn>
                              </p:par>
                              <p:par>
                                <p:cTn id="95" presetID="22" presetClass="entr" presetSubtype="1"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up)">
                                      <p:cBhvr>
                                        <p:cTn id="97" dur="500"/>
                                        <p:tgtEl>
                                          <p:spTgt spid="168"/>
                                        </p:tgtEl>
                                      </p:cBhvr>
                                    </p:animEffect>
                                  </p:childTnLst>
                                </p:cTn>
                              </p:par>
                            </p:childTnLst>
                          </p:cTn>
                        </p:par>
                        <p:par>
                          <p:cTn id="98" fill="hold">
                            <p:stCondLst>
                              <p:cond delay="6000"/>
                            </p:stCondLst>
                            <p:childTnLst>
                              <p:par>
                                <p:cTn id="99" presetID="10" presetClass="entr" presetSubtype="0" fill="hold" nodeType="after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1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par>
                                <p:cTn id="111" presetID="10" presetClass="entr" presetSubtype="0" fill="hold"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500"/>
                                        <p:tgtEl>
                                          <p:spTgt spid="54"/>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180"/>
                                        </p:tgtEl>
                                        <p:attrNameLst>
                                          <p:attrName>style.visibility</p:attrName>
                                        </p:attrNameLst>
                                      </p:cBhvr>
                                      <p:to>
                                        <p:strVal val="visible"/>
                                      </p:to>
                                    </p:set>
                                    <p:animEffect transition="in" filter="wipe(up)">
                                      <p:cBhvr>
                                        <p:cTn id="117" dur="500"/>
                                        <p:tgtEl>
                                          <p:spTgt spid="180"/>
                                        </p:tgtEl>
                                      </p:cBhvr>
                                    </p:animEffect>
                                  </p:childTnLst>
                                </p:cTn>
                              </p:par>
                              <p:par>
                                <p:cTn id="118" presetID="22" presetClass="entr" presetSubtype="1" fill="hold" nodeType="withEffect">
                                  <p:stCondLst>
                                    <p:cond delay="0"/>
                                  </p:stCondLst>
                                  <p:childTnLst>
                                    <p:set>
                                      <p:cBhvr>
                                        <p:cTn id="119" dur="1" fill="hold">
                                          <p:stCondLst>
                                            <p:cond delay="0"/>
                                          </p:stCondLst>
                                        </p:cTn>
                                        <p:tgtEl>
                                          <p:spTgt spid="183"/>
                                        </p:tgtEl>
                                        <p:attrNameLst>
                                          <p:attrName>style.visibility</p:attrName>
                                        </p:attrNameLst>
                                      </p:cBhvr>
                                      <p:to>
                                        <p:strVal val="visible"/>
                                      </p:to>
                                    </p:set>
                                    <p:animEffect transition="in" filter="wipe(up)">
                                      <p:cBhvr>
                                        <p:cTn id="120" dur="500"/>
                                        <p:tgtEl>
                                          <p:spTgt spid="183"/>
                                        </p:tgtEl>
                                      </p:cBhvr>
                                    </p:animEffect>
                                  </p:childTnLst>
                                </p:cTn>
                              </p:par>
                              <p:par>
                                <p:cTn id="121" presetID="22" presetClass="entr" presetSubtype="1" fill="hold" nodeType="withEffect">
                                  <p:stCondLst>
                                    <p:cond delay="0"/>
                                  </p:stCondLst>
                                  <p:childTnLst>
                                    <p:set>
                                      <p:cBhvr>
                                        <p:cTn id="122" dur="1" fill="hold">
                                          <p:stCondLst>
                                            <p:cond delay="0"/>
                                          </p:stCondLst>
                                        </p:cTn>
                                        <p:tgtEl>
                                          <p:spTgt spid="186"/>
                                        </p:tgtEl>
                                        <p:attrNameLst>
                                          <p:attrName>style.visibility</p:attrName>
                                        </p:attrNameLst>
                                      </p:cBhvr>
                                      <p:to>
                                        <p:strVal val="visible"/>
                                      </p:to>
                                    </p:set>
                                    <p:animEffect transition="in" filter="wipe(up)">
                                      <p:cBhvr>
                                        <p:cTn id="123" dur="500"/>
                                        <p:tgtEl>
                                          <p:spTgt spid="186"/>
                                        </p:tgtEl>
                                      </p:cBhvr>
                                    </p:animEffect>
                                  </p:childTnLst>
                                </p:cTn>
                              </p:par>
                              <p:par>
                                <p:cTn id="124" presetID="22" presetClass="entr" presetSubtype="1" fill="hold" nodeType="withEffect">
                                  <p:stCondLst>
                                    <p:cond delay="0"/>
                                  </p:stCondLst>
                                  <p:childTnLst>
                                    <p:set>
                                      <p:cBhvr>
                                        <p:cTn id="125" dur="1" fill="hold">
                                          <p:stCondLst>
                                            <p:cond delay="0"/>
                                          </p:stCondLst>
                                        </p:cTn>
                                        <p:tgtEl>
                                          <p:spTgt spid="189"/>
                                        </p:tgtEl>
                                        <p:attrNameLst>
                                          <p:attrName>style.visibility</p:attrName>
                                        </p:attrNameLst>
                                      </p:cBhvr>
                                      <p:to>
                                        <p:strVal val="visible"/>
                                      </p:to>
                                    </p:set>
                                    <p:animEffect transition="in" filter="wipe(up)">
                                      <p:cBhvr>
                                        <p:cTn id="126" dur="500"/>
                                        <p:tgtEl>
                                          <p:spTgt spid="189"/>
                                        </p:tgtEl>
                                      </p:cBhvr>
                                    </p:animEffect>
                                  </p:childTnLst>
                                </p:cTn>
                              </p:par>
                            </p:childTnLst>
                          </p:cTn>
                        </p:par>
                        <p:par>
                          <p:cTn id="127" fill="hold">
                            <p:stCondLst>
                              <p:cond delay="1000"/>
                            </p:stCondLst>
                            <p:childTnLst>
                              <p:par>
                                <p:cTn id="128" presetID="10" presetClass="entr" presetSubtype="0" fill="hold" nodeType="after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132"/>
                                        </p:tgtEl>
                                        <p:attrNameLst>
                                          <p:attrName>style.visibility</p:attrName>
                                        </p:attrNameLst>
                                      </p:cBhvr>
                                      <p:to>
                                        <p:strVal val="visible"/>
                                      </p:to>
                                    </p:set>
                                    <p:animEffect transition="in" filter="fade">
                                      <p:cBhvr>
                                        <p:cTn id="133" dur="500"/>
                                        <p:tgtEl>
                                          <p:spTgt spid="132"/>
                                        </p:tgtEl>
                                      </p:cBhvr>
                                    </p:animEffect>
                                  </p:childTnLst>
                                </p:cTn>
                              </p:par>
                            </p:childTnLst>
                          </p:cTn>
                        </p:par>
                        <p:par>
                          <p:cTn id="134" fill="hold">
                            <p:stCondLst>
                              <p:cond delay="1500"/>
                            </p:stCondLst>
                            <p:childTnLst>
                              <p:par>
                                <p:cTn id="135" presetID="22" presetClass="entr" presetSubtype="1" fill="hold" nodeType="afterEffect">
                                  <p:stCondLst>
                                    <p:cond delay="0"/>
                                  </p:stCondLst>
                                  <p:childTnLst>
                                    <p:set>
                                      <p:cBhvr>
                                        <p:cTn id="136" dur="1" fill="hold">
                                          <p:stCondLst>
                                            <p:cond delay="0"/>
                                          </p:stCondLst>
                                        </p:cTn>
                                        <p:tgtEl>
                                          <p:spTgt spid="192"/>
                                        </p:tgtEl>
                                        <p:attrNameLst>
                                          <p:attrName>style.visibility</p:attrName>
                                        </p:attrNameLst>
                                      </p:cBhvr>
                                      <p:to>
                                        <p:strVal val="visible"/>
                                      </p:to>
                                    </p:set>
                                    <p:animEffect transition="in" filter="wipe(up)">
                                      <p:cBhvr>
                                        <p:cTn id="137" dur="500"/>
                                        <p:tgtEl>
                                          <p:spTgt spid="192"/>
                                        </p:tgtEl>
                                      </p:cBhvr>
                                    </p:animEffect>
                                  </p:childTnLst>
                                </p:cTn>
                              </p:par>
                              <p:par>
                                <p:cTn id="138" presetID="22" presetClass="entr" presetSubtype="1" fill="hold" nodeType="withEffect">
                                  <p:stCondLst>
                                    <p:cond delay="0"/>
                                  </p:stCondLst>
                                  <p:childTnLst>
                                    <p:set>
                                      <p:cBhvr>
                                        <p:cTn id="139" dur="1" fill="hold">
                                          <p:stCondLst>
                                            <p:cond delay="0"/>
                                          </p:stCondLst>
                                        </p:cTn>
                                        <p:tgtEl>
                                          <p:spTgt spid="195"/>
                                        </p:tgtEl>
                                        <p:attrNameLst>
                                          <p:attrName>style.visibility</p:attrName>
                                        </p:attrNameLst>
                                      </p:cBhvr>
                                      <p:to>
                                        <p:strVal val="visible"/>
                                      </p:to>
                                    </p:set>
                                    <p:animEffect transition="in" filter="wipe(up)">
                                      <p:cBhvr>
                                        <p:cTn id="140" dur="500"/>
                                        <p:tgtEl>
                                          <p:spTgt spid="195"/>
                                        </p:tgtEl>
                                      </p:cBhvr>
                                    </p:animEffect>
                                  </p:childTnLst>
                                </p:cTn>
                              </p:par>
                              <p:par>
                                <p:cTn id="141" presetID="10"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fade">
                                      <p:cBhvr>
                                        <p:cTn id="143" dur="500"/>
                                        <p:tgtEl>
                                          <p:spTgt spid="60"/>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childTnLst>
                          </p:cTn>
                        </p:par>
                        <p:par>
                          <p:cTn id="147" fill="hold">
                            <p:stCondLst>
                              <p:cond delay="2000"/>
                            </p:stCondLst>
                            <p:childTnLst>
                              <p:par>
                                <p:cTn id="148" presetID="10" presetClass="entr" presetSubtype="0" fill="hold" nodeType="afterEffect">
                                  <p:stCondLst>
                                    <p:cond delay="0"/>
                                  </p:stCondLst>
                                  <p:childTnLst>
                                    <p:set>
                                      <p:cBhvr>
                                        <p:cTn id="149" dur="1" fill="hold">
                                          <p:stCondLst>
                                            <p:cond delay="0"/>
                                          </p:stCondLst>
                                        </p:cTn>
                                        <p:tgtEl>
                                          <p:spTgt spid="121"/>
                                        </p:tgtEl>
                                        <p:attrNameLst>
                                          <p:attrName>style.visibility</p:attrName>
                                        </p:attrNameLst>
                                      </p:cBhvr>
                                      <p:to>
                                        <p:strVal val="visible"/>
                                      </p:to>
                                    </p:set>
                                    <p:animEffect transition="in" filter="fade">
                                      <p:cBhvr>
                                        <p:cTn id="150" dur="500"/>
                                        <p:tgtEl>
                                          <p:spTgt spid="121"/>
                                        </p:tgtEl>
                                      </p:cBhvr>
                                    </p:animEffect>
                                  </p:childTnLst>
                                </p:cTn>
                              </p:par>
                              <p:par>
                                <p:cTn id="151" presetID="22" presetClass="entr" presetSubtype="1" fill="hold" nodeType="withEffect">
                                  <p:stCondLst>
                                    <p:cond delay="0"/>
                                  </p:stCondLst>
                                  <p:childTnLst>
                                    <p:set>
                                      <p:cBhvr>
                                        <p:cTn id="152" dur="1" fill="hold">
                                          <p:stCondLst>
                                            <p:cond delay="0"/>
                                          </p:stCondLst>
                                        </p:cTn>
                                        <p:tgtEl>
                                          <p:spTgt spid="204"/>
                                        </p:tgtEl>
                                        <p:attrNameLst>
                                          <p:attrName>style.visibility</p:attrName>
                                        </p:attrNameLst>
                                      </p:cBhvr>
                                      <p:to>
                                        <p:strVal val="visible"/>
                                      </p:to>
                                    </p:set>
                                    <p:animEffect transition="in" filter="wipe(up)">
                                      <p:cBhvr>
                                        <p:cTn id="153" dur="500"/>
                                        <p:tgtEl>
                                          <p:spTgt spid="204"/>
                                        </p:tgtEl>
                                      </p:cBhvr>
                                    </p:animEffect>
                                  </p:childTnLst>
                                </p:cTn>
                              </p:par>
                              <p:par>
                                <p:cTn id="154" presetID="22" presetClass="entr" presetSubtype="1" fill="hold" nodeType="withEffect">
                                  <p:stCondLst>
                                    <p:cond delay="0"/>
                                  </p:stCondLst>
                                  <p:childTnLst>
                                    <p:set>
                                      <p:cBhvr>
                                        <p:cTn id="155" dur="1" fill="hold">
                                          <p:stCondLst>
                                            <p:cond delay="0"/>
                                          </p:stCondLst>
                                        </p:cTn>
                                        <p:tgtEl>
                                          <p:spTgt spid="207"/>
                                        </p:tgtEl>
                                        <p:attrNameLst>
                                          <p:attrName>style.visibility</p:attrName>
                                        </p:attrNameLst>
                                      </p:cBhvr>
                                      <p:to>
                                        <p:strVal val="visible"/>
                                      </p:to>
                                    </p:set>
                                    <p:animEffect transition="in" filter="wipe(up)">
                                      <p:cBhvr>
                                        <p:cTn id="156" dur="500"/>
                                        <p:tgtEl>
                                          <p:spTgt spid="207"/>
                                        </p:tgtEl>
                                      </p:cBhvr>
                                    </p:animEffect>
                                  </p:childTnLst>
                                </p:cTn>
                              </p:par>
                            </p:childTnLst>
                          </p:cTn>
                        </p:par>
                        <p:par>
                          <p:cTn id="157" fill="hold">
                            <p:stCondLst>
                              <p:cond delay="2500"/>
                            </p:stCondLst>
                            <p:childTnLst>
                              <p:par>
                                <p:cTn id="158" presetID="10" presetClass="entr" presetSubtype="0" fill="hold" nodeType="afterEffect">
                                  <p:stCondLst>
                                    <p:cond delay="0"/>
                                  </p:stCondLst>
                                  <p:childTnLst>
                                    <p:set>
                                      <p:cBhvr>
                                        <p:cTn id="159" dur="1" fill="hold">
                                          <p:stCondLst>
                                            <p:cond delay="0"/>
                                          </p:stCondLst>
                                        </p:cTn>
                                        <p:tgtEl>
                                          <p:spTgt spid="109"/>
                                        </p:tgtEl>
                                        <p:attrNameLst>
                                          <p:attrName>style.visibility</p:attrName>
                                        </p:attrNameLst>
                                      </p:cBhvr>
                                      <p:to>
                                        <p:strVal val="visible"/>
                                      </p:to>
                                    </p:set>
                                    <p:animEffect transition="in" filter="fade">
                                      <p:cBhvr>
                                        <p:cTn id="160" dur="500"/>
                                        <p:tgtEl>
                                          <p:spTgt spid="109"/>
                                        </p:tgtEl>
                                      </p:cBhvr>
                                    </p:animEffect>
                                  </p:childTnLst>
                                </p:cTn>
                              </p:par>
                            </p:childTnLst>
                          </p:cTn>
                        </p:par>
                        <p:par>
                          <p:cTn id="161" fill="hold">
                            <p:stCondLst>
                              <p:cond delay="3000"/>
                            </p:stCondLst>
                            <p:childTnLst>
                              <p:par>
                                <p:cTn id="162" presetID="22" presetClass="entr" presetSubtype="1" fill="hold" nodeType="afterEffect">
                                  <p:stCondLst>
                                    <p:cond delay="0"/>
                                  </p:stCondLst>
                                  <p:childTnLst>
                                    <p:set>
                                      <p:cBhvr>
                                        <p:cTn id="163" dur="1" fill="hold">
                                          <p:stCondLst>
                                            <p:cond delay="0"/>
                                          </p:stCondLst>
                                        </p:cTn>
                                        <p:tgtEl>
                                          <p:spTgt spid="198"/>
                                        </p:tgtEl>
                                        <p:attrNameLst>
                                          <p:attrName>style.visibility</p:attrName>
                                        </p:attrNameLst>
                                      </p:cBhvr>
                                      <p:to>
                                        <p:strVal val="visible"/>
                                      </p:to>
                                    </p:set>
                                    <p:animEffect transition="in" filter="wipe(up)">
                                      <p:cBhvr>
                                        <p:cTn id="164" dur="500"/>
                                        <p:tgtEl>
                                          <p:spTgt spid="198"/>
                                        </p:tgtEl>
                                      </p:cBhvr>
                                    </p:animEffect>
                                  </p:childTnLst>
                                </p:cTn>
                              </p:par>
                              <p:par>
                                <p:cTn id="165" presetID="22" presetClass="entr" presetSubtype="1" fill="hold" nodeType="withEffect">
                                  <p:stCondLst>
                                    <p:cond delay="0"/>
                                  </p:stCondLst>
                                  <p:childTnLst>
                                    <p:set>
                                      <p:cBhvr>
                                        <p:cTn id="166" dur="1" fill="hold">
                                          <p:stCondLst>
                                            <p:cond delay="0"/>
                                          </p:stCondLst>
                                        </p:cTn>
                                        <p:tgtEl>
                                          <p:spTgt spid="201"/>
                                        </p:tgtEl>
                                        <p:attrNameLst>
                                          <p:attrName>style.visibility</p:attrName>
                                        </p:attrNameLst>
                                      </p:cBhvr>
                                      <p:to>
                                        <p:strVal val="visible"/>
                                      </p:to>
                                    </p:set>
                                    <p:animEffect transition="in" filter="wipe(up)">
                                      <p:cBhvr>
                                        <p:cTn id="167" dur="500"/>
                                        <p:tgtEl>
                                          <p:spTgt spid="201"/>
                                        </p:tgtEl>
                                      </p:cBhvr>
                                    </p:animEffect>
                                  </p:childTnLst>
                                </p:cTn>
                              </p:par>
                            </p:childTnLst>
                          </p:cTn>
                        </p:par>
                        <p:par>
                          <p:cTn id="168" fill="hold">
                            <p:stCondLst>
                              <p:cond delay="3500"/>
                            </p:stCondLst>
                            <p:childTnLst>
                              <p:par>
                                <p:cTn id="169" presetID="10" presetClass="entr" presetSubtype="0" fill="hold" nodeType="after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t>
            </a:r>
            <a:r>
              <a:rPr lang="en-GB" dirty="0" err="1" smtClean="0"/>
              <a:t>Tez</a:t>
            </a:r>
            <a:endParaRPr lang="en-US" dirty="0"/>
          </a:p>
        </p:txBody>
      </p:sp>
    </p:spTree>
    <p:extLst>
      <p:ext uri="{BB962C8B-B14F-4D97-AF65-F5344CB8AC3E}">
        <p14:creationId xmlns:p14="http://schemas.microsoft.com/office/powerpoint/2010/main" val="1220391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Partitioning, Skewing, and Clustering Tables</a:t>
            </a:r>
            <a:endParaRPr lang="en-GB" dirty="0"/>
          </a:p>
        </p:txBody>
      </p:sp>
    </p:spTree>
    <p:extLst>
      <p:ext uri="{BB962C8B-B14F-4D97-AF65-F5344CB8AC3E}">
        <p14:creationId xmlns:p14="http://schemas.microsoft.com/office/powerpoint/2010/main" val="9993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834" y="2718148"/>
            <a:ext cx="11708203" cy="3910361"/>
          </a:xfrm>
        </p:spPr>
        <p:txBody>
          <a:bodyPr/>
          <a:lstStyle/>
          <a:p>
            <a:pPr marL="0" indent="0">
              <a:buNone/>
            </a:pPr>
            <a:r>
              <a:rPr lang="en-GB" dirty="0" smtClean="0"/>
              <a:t>Partitioned tables distribute data based on column values</a:t>
            </a:r>
          </a:p>
          <a:p>
            <a:pPr lvl="1"/>
            <a:r>
              <a:rPr lang="en-GB" dirty="0" smtClean="0"/>
              <a:t>Improves performance when queries filter on partitioned columns</a:t>
            </a:r>
          </a:p>
          <a:p>
            <a:pPr lvl="1"/>
            <a:endParaRPr lang="en-US" dirty="0"/>
          </a:p>
        </p:txBody>
      </p:sp>
    </p:spTree>
    <p:extLst>
      <p:ext uri="{BB962C8B-B14F-4D97-AF65-F5344CB8AC3E}">
        <p14:creationId xmlns:p14="http://schemas.microsoft.com/office/powerpoint/2010/main" val="245280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03" y="1316031"/>
            <a:ext cx="4182555" cy="1200329"/>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CREATE TABLE </a:t>
            </a:r>
            <a:r>
              <a:rPr lang="en-GB" dirty="0" err="1" smtClean="0">
                <a:latin typeface="Courier New" panose="02070309020205020404" pitchFamily="49" charset="0"/>
                <a:cs typeface="Courier New" panose="02070309020205020404" pitchFamily="49" charset="0"/>
              </a:rPr>
              <a:t>part_table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(col1 INT,</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col2 STRING)</a:t>
            </a:r>
          </a:p>
          <a:p>
            <a:r>
              <a:rPr lang="en-GB" dirty="0" smtClean="0">
                <a:latin typeface="Courier New" panose="02070309020205020404" pitchFamily="49" charset="0"/>
                <a:cs typeface="Courier New" panose="02070309020205020404" pitchFamily="49" charset="0"/>
              </a:rPr>
              <a:t>PARTITIONED BY (col3 STRING);</a:t>
            </a:r>
          </a:p>
        </p:txBody>
      </p:sp>
      <p:grpSp>
        <p:nvGrpSpPr>
          <p:cNvPr id="8" name="Group 7"/>
          <p:cNvGrpSpPr/>
          <p:nvPr/>
        </p:nvGrpSpPr>
        <p:grpSpPr>
          <a:xfrm>
            <a:off x="8146491" y="1316031"/>
            <a:ext cx="1590313" cy="1245377"/>
            <a:chOff x="7803404" y="1628384"/>
            <a:chExt cx="1590313" cy="1245377"/>
          </a:xfrm>
        </p:grpSpPr>
        <p:grpSp>
          <p:nvGrpSpPr>
            <p:cNvPr id="3" name="Group 10"/>
            <p:cNvGrpSpPr>
              <a:grpSpLocks noChangeAspect="1"/>
            </p:cNvGrpSpPr>
            <p:nvPr/>
          </p:nvGrpSpPr>
          <p:grpSpPr bwMode="auto">
            <a:xfrm rot="16200000">
              <a:off x="7975872" y="1455916"/>
              <a:ext cx="1245377" cy="1590313"/>
              <a:chOff x="1805" y="2643"/>
              <a:chExt cx="621" cy="793"/>
            </a:xfrm>
          </p:grpSpPr>
          <p:sp>
            <p:nvSpPr>
              <p:cNvPr id="4"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030417" y="2206787"/>
              <a:ext cx="1156342" cy="369332"/>
            </a:xfrm>
            <a:prstGeom prst="rect">
              <a:avLst/>
            </a:prstGeom>
            <a:noFill/>
          </p:spPr>
          <p:txBody>
            <a:bodyPr wrap="none" rtlCol="0">
              <a:spAutoFit/>
            </a:bodyPr>
            <a:lstStyle/>
            <a:p>
              <a:r>
                <a:rPr lang="en-GB" dirty="0" err="1" smtClean="0"/>
                <a:t>part_table</a:t>
              </a:r>
              <a:endParaRPr lang="en-US" dirty="0"/>
            </a:p>
          </p:txBody>
        </p:sp>
      </p:grpSp>
      <p:sp>
        <p:nvSpPr>
          <p:cNvPr id="9" name="TextBox 8"/>
          <p:cNvSpPr txBox="1"/>
          <p:nvPr/>
        </p:nvSpPr>
        <p:spPr>
          <a:xfrm>
            <a:off x="449003" y="2828712"/>
            <a:ext cx="6801862" cy="1200329"/>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part_table</a:t>
            </a:r>
            <a:r>
              <a:rPr lang="en-GB" dirty="0" smtClean="0">
                <a:latin typeface="Courier New" panose="02070309020205020404" pitchFamily="49" charset="0"/>
                <a:cs typeface="Courier New" panose="02070309020205020404" pitchFamily="49" charset="0"/>
              </a:rPr>
              <a:t> PARTITION(col3='A')</a:t>
            </a:r>
          </a:p>
          <a:p>
            <a:r>
              <a:rPr lang="en-GB" dirty="0" smtClean="0">
                <a:latin typeface="Courier New" panose="02070309020205020404" pitchFamily="49" charset="0"/>
                <a:cs typeface="Courier New" panose="02070309020205020404" pitchFamily="49" charset="0"/>
              </a:rPr>
              <a:t>SELECT col1, col2</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WHERE col3 = 'A';</a:t>
            </a:r>
          </a:p>
        </p:txBody>
      </p:sp>
      <p:grpSp>
        <p:nvGrpSpPr>
          <p:cNvPr id="12" name="Group 11"/>
          <p:cNvGrpSpPr/>
          <p:nvPr/>
        </p:nvGrpSpPr>
        <p:grpSpPr>
          <a:xfrm>
            <a:off x="9626569" y="2665974"/>
            <a:ext cx="1615016" cy="1265825"/>
            <a:chOff x="7283488" y="3629879"/>
            <a:chExt cx="1615016" cy="1265825"/>
          </a:xfrm>
        </p:grpSpPr>
        <p:pic>
          <p:nvPicPr>
            <p:cNvPr id="10" name="Picture 9"/>
            <p:cNvPicPr>
              <a:picLocks noChangeAspect="1"/>
            </p:cNvPicPr>
            <p:nvPr/>
          </p:nvPicPr>
          <p:blipFill>
            <a:blip r:embed="rId2"/>
            <a:stretch>
              <a:fillRect/>
            </a:stretch>
          </p:blipFill>
          <p:spPr>
            <a:xfrm rot="16200000">
              <a:off x="7458083" y="3455284"/>
              <a:ext cx="1265825" cy="1615016"/>
            </a:xfrm>
            <a:prstGeom prst="rect">
              <a:avLst/>
            </a:prstGeom>
          </p:spPr>
        </p:pic>
        <p:sp>
          <p:nvSpPr>
            <p:cNvPr id="11" name="TextBox 10"/>
            <p:cNvSpPr txBox="1"/>
            <p:nvPr/>
          </p:nvSpPr>
          <p:spPr>
            <a:xfrm>
              <a:off x="7629330" y="4215112"/>
              <a:ext cx="923330" cy="369332"/>
            </a:xfrm>
            <a:prstGeom prst="rect">
              <a:avLst/>
            </a:prstGeom>
            <a:noFill/>
          </p:spPr>
          <p:txBody>
            <a:bodyPr wrap="none" rtlCol="0">
              <a:spAutoFit/>
            </a:bodyPr>
            <a:lstStyle/>
            <a:p>
              <a:r>
                <a:rPr lang="en-GB" dirty="0" smtClean="0"/>
                <a:t>col3='A'</a:t>
              </a:r>
              <a:endParaRPr lang="en-US" dirty="0"/>
            </a:p>
          </p:txBody>
        </p:sp>
      </p:grpSp>
      <p:sp>
        <p:nvSpPr>
          <p:cNvPr id="13" name="TextBox 12"/>
          <p:cNvSpPr txBox="1"/>
          <p:nvPr/>
        </p:nvSpPr>
        <p:spPr>
          <a:xfrm>
            <a:off x="449003" y="4341393"/>
            <a:ext cx="6664004" cy="1754326"/>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SET </a:t>
            </a:r>
            <a:r>
              <a:rPr lang="en-GB" dirty="0" err="1">
                <a:latin typeface="Courier New" panose="02070309020205020404" pitchFamily="49" charset="0"/>
                <a:cs typeface="Courier New" panose="02070309020205020404" pitchFamily="49" charset="0"/>
              </a:rPr>
              <a:t>hive.exec.dynamic.partition</a:t>
            </a:r>
            <a:r>
              <a:rPr lang="en-GB" dirty="0">
                <a:latin typeface="Courier New" panose="02070309020205020404" pitchFamily="49" charset="0"/>
                <a:cs typeface="Courier New" panose="02070309020205020404" pitchFamily="49" charset="0"/>
              </a:rPr>
              <a:t> = true;</a:t>
            </a:r>
          </a:p>
          <a:p>
            <a:r>
              <a:rPr lang="en-GB" dirty="0" smtClean="0">
                <a:latin typeface="Courier New" panose="02070309020205020404" pitchFamily="49" charset="0"/>
                <a:cs typeface="Courier New" panose="02070309020205020404" pitchFamily="49" charset="0"/>
              </a:rPr>
              <a:t>SET </a:t>
            </a:r>
            <a:r>
              <a:rPr lang="en-GB" dirty="0" err="1">
                <a:latin typeface="Courier New" panose="02070309020205020404" pitchFamily="49" charset="0"/>
                <a:cs typeface="Courier New" panose="02070309020205020404" pitchFamily="49" charset="0"/>
              </a:rPr>
              <a:t>hive.exec.dynamic.partition.mode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nonstrict</a:t>
            </a:r>
            <a:r>
              <a:rPr lang="en-GB" dirty="0">
                <a:latin typeface="Courier New" panose="02070309020205020404" pitchFamily="49" charset="0"/>
                <a:cs typeface="Courier New" panose="02070309020205020404" pitchFamily="49" charset="0"/>
              </a:rPr>
              <a:t>;</a:t>
            </a:r>
          </a:p>
          <a:p>
            <a:endParaRPr lang="en-GB"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INSERT INTO TABLE </a:t>
            </a:r>
            <a:r>
              <a:rPr lang="en-GB" dirty="0" err="1" smtClean="0">
                <a:latin typeface="Courier New" panose="02070309020205020404" pitchFamily="49" charset="0"/>
                <a:cs typeface="Courier New" panose="02070309020205020404" pitchFamily="49" charset="0"/>
              </a:rPr>
              <a:t>part_table</a:t>
            </a:r>
            <a:r>
              <a:rPr lang="en-GB" dirty="0" smtClean="0">
                <a:latin typeface="Courier New" panose="02070309020205020404" pitchFamily="49" charset="0"/>
                <a:cs typeface="Courier New" panose="02070309020205020404" pitchFamily="49" charset="0"/>
              </a:rPr>
              <a:t> PARTITION(col3)</a:t>
            </a:r>
          </a:p>
          <a:p>
            <a:r>
              <a:rPr lang="en-GB" dirty="0" smtClean="0">
                <a:latin typeface="Courier New" panose="02070309020205020404" pitchFamily="49" charset="0"/>
                <a:cs typeface="Courier New" panose="02070309020205020404" pitchFamily="49" charset="0"/>
              </a:rPr>
              <a:t>SELECT col1, col2</a:t>
            </a:r>
          </a:p>
          <a:p>
            <a:r>
              <a:rPr lang="en-GB" dirty="0" smtClean="0">
                <a:latin typeface="Courier New" panose="02070309020205020404" pitchFamily="49" charset="0"/>
                <a:cs typeface="Courier New" panose="02070309020205020404" pitchFamily="49" charset="0"/>
              </a:rPr>
              <a:t>FROM </a:t>
            </a:r>
            <a:r>
              <a:rPr lang="en-GB" dirty="0" err="1" smtClean="0">
                <a:latin typeface="Courier New" panose="02070309020205020404" pitchFamily="49" charset="0"/>
                <a:cs typeface="Courier New" panose="02070309020205020404" pitchFamily="49" charset="0"/>
              </a:rPr>
              <a:t>stg_table</a:t>
            </a:r>
            <a:r>
              <a:rPr lang="en-GB" dirty="0" smtClean="0">
                <a:latin typeface="Courier New" panose="02070309020205020404" pitchFamily="49" charset="0"/>
                <a:cs typeface="Courier New" panose="02070309020205020404" pitchFamily="49" charset="0"/>
              </a:rPr>
              <a:t>;</a:t>
            </a:r>
          </a:p>
        </p:txBody>
      </p:sp>
      <p:grpSp>
        <p:nvGrpSpPr>
          <p:cNvPr id="14" name="Group 13"/>
          <p:cNvGrpSpPr/>
          <p:nvPr/>
        </p:nvGrpSpPr>
        <p:grpSpPr>
          <a:xfrm>
            <a:off x="9643006" y="4029041"/>
            <a:ext cx="1615016" cy="1265825"/>
            <a:chOff x="7283488" y="3629879"/>
            <a:chExt cx="1615016" cy="1265825"/>
          </a:xfrm>
        </p:grpSpPr>
        <p:pic>
          <p:nvPicPr>
            <p:cNvPr id="15" name="Picture 14"/>
            <p:cNvPicPr>
              <a:picLocks noChangeAspect="1"/>
            </p:cNvPicPr>
            <p:nvPr/>
          </p:nvPicPr>
          <p:blipFill>
            <a:blip r:embed="rId2"/>
            <a:stretch>
              <a:fillRect/>
            </a:stretch>
          </p:blipFill>
          <p:spPr>
            <a:xfrm rot="16200000">
              <a:off x="7458083" y="3455284"/>
              <a:ext cx="1265825" cy="1615016"/>
            </a:xfrm>
            <a:prstGeom prst="rect">
              <a:avLst/>
            </a:prstGeom>
          </p:spPr>
        </p:pic>
        <p:sp>
          <p:nvSpPr>
            <p:cNvPr id="16" name="TextBox 15"/>
            <p:cNvSpPr txBox="1"/>
            <p:nvPr/>
          </p:nvSpPr>
          <p:spPr>
            <a:xfrm>
              <a:off x="7629330" y="4215112"/>
              <a:ext cx="915315" cy="369332"/>
            </a:xfrm>
            <a:prstGeom prst="rect">
              <a:avLst/>
            </a:prstGeom>
            <a:noFill/>
          </p:spPr>
          <p:txBody>
            <a:bodyPr wrap="none" rtlCol="0">
              <a:spAutoFit/>
            </a:bodyPr>
            <a:lstStyle/>
            <a:p>
              <a:r>
                <a:rPr lang="en-GB" dirty="0" smtClean="0"/>
                <a:t>col3='B'</a:t>
              </a:r>
              <a:endParaRPr lang="en-US" dirty="0"/>
            </a:p>
          </p:txBody>
        </p:sp>
      </p:grpSp>
      <p:grpSp>
        <p:nvGrpSpPr>
          <p:cNvPr id="17" name="Group 16"/>
          <p:cNvGrpSpPr/>
          <p:nvPr/>
        </p:nvGrpSpPr>
        <p:grpSpPr>
          <a:xfrm>
            <a:off x="9643006" y="5392108"/>
            <a:ext cx="1615016" cy="1265825"/>
            <a:chOff x="7283488" y="3629879"/>
            <a:chExt cx="1615016" cy="1265825"/>
          </a:xfrm>
        </p:grpSpPr>
        <p:pic>
          <p:nvPicPr>
            <p:cNvPr id="18" name="Picture 17"/>
            <p:cNvPicPr>
              <a:picLocks noChangeAspect="1"/>
            </p:cNvPicPr>
            <p:nvPr/>
          </p:nvPicPr>
          <p:blipFill>
            <a:blip r:embed="rId2"/>
            <a:stretch>
              <a:fillRect/>
            </a:stretch>
          </p:blipFill>
          <p:spPr>
            <a:xfrm rot="16200000">
              <a:off x="7458083" y="3455284"/>
              <a:ext cx="1265825" cy="1615016"/>
            </a:xfrm>
            <a:prstGeom prst="rect">
              <a:avLst/>
            </a:prstGeom>
          </p:spPr>
        </p:pic>
        <p:sp>
          <p:nvSpPr>
            <p:cNvPr id="19" name="TextBox 18"/>
            <p:cNvSpPr txBox="1"/>
            <p:nvPr/>
          </p:nvSpPr>
          <p:spPr>
            <a:xfrm>
              <a:off x="7629330" y="4215112"/>
              <a:ext cx="913712" cy="369332"/>
            </a:xfrm>
            <a:prstGeom prst="rect">
              <a:avLst/>
            </a:prstGeom>
            <a:noFill/>
          </p:spPr>
          <p:txBody>
            <a:bodyPr wrap="none" rtlCol="0">
              <a:spAutoFit/>
            </a:bodyPr>
            <a:lstStyle/>
            <a:p>
              <a:r>
                <a:rPr lang="en-GB" dirty="0" smtClean="0"/>
                <a:t>col3='C'</a:t>
              </a:r>
              <a:endParaRPr lang="en-US" dirty="0"/>
            </a:p>
          </p:txBody>
        </p:sp>
      </p:grpSp>
      <p:cxnSp>
        <p:nvCxnSpPr>
          <p:cNvPr id="21" name="Elbow Connector 20"/>
          <p:cNvCxnSpPr>
            <a:stCxn id="4" idx="1"/>
            <a:endCxn id="10" idx="0"/>
          </p:cNvCxnSpPr>
          <p:nvPr/>
        </p:nvCxnSpPr>
        <p:spPr>
          <a:xfrm rot="16200000" flipH="1">
            <a:off x="8912863" y="2585181"/>
            <a:ext cx="737478" cy="689934"/>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4" idx="1"/>
            <a:endCxn id="15" idx="0"/>
          </p:cNvCxnSpPr>
          <p:nvPr/>
        </p:nvCxnSpPr>
        <p:spPr>
          <a:xfrm rot="16200000" flipH="1">
            <a:off x="8239548" y="3258495"/>
            <a:ext cx="2100545" cy="706371"/>
          </a:xfrm>
          <a:prstGeom prst="bentConnector2">
            <a:avLst/>
          </a:prstGeom>
        </p:spPr>
        <p:style>
          <a:lnRef idx="2">
            <a:schemeClr val="dk1"/>
          </a:lnRef>
          <a:fillRef idx="0">
            <a:schemeClr val="dk1"/>
          </a:fillRef>
          <a:effectRef idx="1">
            <a:schemeClr val="dk1"/>
          </a:effectRef>
          <a:fontRef idx="minor">
            <a:schemeClr val="tx1"/>
          </a:fontRef>
        </p:style>
      </p:cxnSp>
      <p:cxnSp>
        <p:nvCxnSpPr>
          <p:cNvPr id="25" name="Elbow Connector 24"/>
          <p:cNvCxnSpPr>
            <a:endCxn id="18" idx="0"/>
          </p:cNvCxnSpPr>
          <p:nvPr/>
        </p:nvCxnSpPr>
        <p:spPr>
          <a:xfrm rot="16200000" flipH="1">
            <a:off x="7535492" y="3917506"/>
            <a:ext cx="3508659" cy="706370"/>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7851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partitioned table</a:t>
            </a:r>
            <a:endParaRPr lang="en-US" dirty="0"/>
          </a:p>
        </p:txBody>
      </p:sp>
    </p:spTree>
    <p:extLst>
      <p:ext uri="{BB962C8B-B14F-4D97-AF65-F5344CB8AC3E}">
        <p14:creationId xmlns:p14="http://schemas.microsoft.com/office/powerpoint/2010/main" val="334819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3706</TotalTime>
  <Words>415</Words>
  <Application>Microsoft Office PowerPoint</Application>
  <PresentationFormat>Widescreen</PresentationFormat>
  <Paragraphs>106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Using Tez</vt:lpstr>
      <vt:lpstr>PowerPoint Presentation</vt:lpstr>
      <vt:lpstr>PowerPoint Presentation</vt:lpstr>
      <vt:lpstr>PowerPoint Presentation</vt:lpstr>
      <vt:lpstr>Creating a partitioned table</vt:lpstr>
      <vt:lpstr>PowerPoint Presentation</vt:lpstr>
      <vt:lpstr>PowerPoint Presentation</vt:lpstr>
      <vt:lpstr>Creating a skewed table</vt:lpstr>
      <vt:lpstr>PowerPoint Presentation</vt:lpstr>
      <vt:lpstr>PowerPoint Presentation</vt:lpstr>
      <vt:lpstr>Creating a clustered table</vt:lpstr>
      <vt:lpstr>PowerPoint Presentation</vt:lpstr>
      <vt:lpstr>PowerPoint Presentation</vt:lpstr>
      <vt:lpstr>PowerPoint Presentation</vt:lpstr>
      <vt:lpstr>Creating an index</vt:lpstr>
      <vt:lpstr>PowerPoint Presentation</vt:lpstr>
      <vt:lpstr>PowerPoint Presentation</vt:lpstr>
      <vt:lpstr>Creating a 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125</cp:revision>
  <dcterms:created xsi:type="dcterms:W3CDTF">2013-02-15T23:12:42Z</dcterms:created>
  <dcterms:modified xsi:type="dcterms:W3CDTF">2015-06-22T10:13:50Z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