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83" r:id="rId5"/>
    <p:sldId id="274" r:id="rId6"/>
    <p:sldId id="275" r:id="rId7"/>
    <p:sldId id="284" r:id="rId8"/>
    <p:sldId id="28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47116" autoAdjust="0"/>
  </p:normalViewPr>
  <p:slideViewPr>
    <p:cSldViewPr snapToGrid="0">
      <p:cViewPr varScale="1">
        <p:scale>
          <a:sx n="36" d="100"/>
          <a:sy n="36" d="100"/>
        </p:scale>
        <p:origin x="1176" y="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Graeme Malcolm | Senior Content Developer, Microsoft</a:t>
            </a:r>
            <a:endParaRPr lang="en-US" dirty="0"/>
          </a:p>
        </p:txBody>
      </p:sp>
      <p:sp>
        <p:nvSpPr>
          <p:cNvPr id="3" name="Title 2"/>
          <p:cNvSpPr>
            <a:spLocks noGrp="1"/>
          </p:cNvSpPr>
          <p:nvPr>
            <p:ph type="ctrTitle"/>
          </p:nvPr>
        </p:nvSpPr>
        <p:spPr/>
        <p:txBody>
          <a:bodyPr/>
          <a:lstStyle/>
          <a:p>
            <a:r>
              <a:rPr lang="en-US" dirty="0"/>
              <a:t>Processing Big Data with </a:t>
            </a:r>
            <a:r>
              <a:rPr lang="en-US" dirty="0" smtClean="0"/>
              <a:t>Microsoft Azure </a:t>
            </a:r>
            <a:r>
              <a:rPr lang="en-US" dirty="0"/>
              <a:t>HDInsight</a:t>
            </a:r>
          </a:p>
        </p:txBody>
      </p:sp>
    </p:spTree>
    <p:extLst>
      <p:ext uri="{BB962C8B-B14F-4D97-AF65-F5344CB8AC3E}">
        <p14:creationId xmlns:p14="http://schemas.microsoft.com/office/powerpoint/2010/main" val="2762337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117629245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11525250">
                  <a:extLst>
                    <a:ext uri="{9D8B030D-6E8A-4147-A177-3AD203B41FA5}">
                      <a16:colId xmlns:a16="http://schemas.microsoft.com/office/drawing/2014/main" xmlns="" val="1632794655"/>
                    </a:ext>
                  </a:extLst>
                </a:gridCol>
              </a:tblGrid>
              <a:tr h="767632">
                <a:tc>
                  <a:txBody>
                    <a:bodyPr/>
                    <a:lstStyle/>
                    <a:p>
                      <a:r>
                        <a:rPr lang="en-US" sz="3600" dirty="0" smtClean="0">
                          <a:latin typeface="Segoe UI Light" panose="020B0502040204020203" pitchFamily="34" charset="0"/>
                          <a:cs typeface="Segoe UI Light" panose="020B0502040204020203" pitchFamily="34" charset="0"/>
                        </a:rPr>
                        <a:t>Course Outline</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 with HDInsight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Processing Big Data with Hive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Going Beyond Hive with Pig and Python</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Building</a:t>
                      </a:r>
                      <a:r>
                        <a:rPr lang="en-US" sz="2400" baseline="0" dirty="0" smtClean="0">
                          <a:latin typeface="Segoe UI Light" panose="020B0502040204020203" pitchFamily="34" charset="0"/>
                          <a:cs typeface="Segoe UI Light" panose="020B0502040204020203" pitchFamily="34" charset="0"/>
                        </a:rPr>
                        <a:t> a Big Data Workflow</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Course Exam</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Database / BI Professionals</a:t>
            </a:r>
          </a:p>
          <a:p>
            <a:pPr lvl="1"/>
            <a:r>
              <a:rPr lang="en-US" dirty="0"/>
              <a:t>Data </a:t>
            </a:r>
            <a:r>
              <a:rPr lang="en-US"/>
              <a:t>Scientists </a:t>
            </a:r>
            <a:r>
              <a:rPr lang="en-US" smtClean="0"/>
              <a:t>/ Analysts </a:t>
            </a:r>
            <a:r>
              <a:rPr lang="en-US" dirty="0"/>
              <a:t>with some technical experience</a:t>
            </a:r>
            <a:endParaRPr lang="en-US" dirty="0" smtClean="0"/>
          </a:p>
          <a:p>
            <a:r>
              <a:rPr lang="en-US" dirty="0" smtClean="0"/>
              <a:t>Prerequisites:</a:t>
            </a:r>
          </a:p>
          <a:p>
            <a:pPr lvl="1"/>
            <a:r>
              <a:rPr lang="en-US" dirty="0" smtClean="0"/>
              <a:t>Familiarity </a:t>
            </a:r>
            <a:r>
              <a:rPr lang="en-US" dirty="0"/>
              <a:t>with database concepts and basic SQL query </a:t>
            </a:r>
            <a:r>
              <a:rPr lang="en-US" dirty="0" smtClean="0"/>
              <a:t>syntax</a:t>
            </a:r>
            <a:endParaRPr lang="en-US" sz="3600" dirty="0"/>
          </a:p>
          <a:p>
            <a:pPr lvl="1"/>
            <a:r>
              <a:rPr lang="en-US" dirty="0"/>
              <a:t>Familiarity with programming </a:t>
            </a:r>
            <a:r>
              <a:rPr lang="en-US" dirty="0" smtClean="0"/>
              <a:t>fundamentals</a:t>
            </a:r>
          </a:p>
          <a:p>
            <a:pPr lvl="1"/>
            <a:r>
              <a:rPr lang="en-US" dirty="0" smtClean="0"/>
              <a:t>Experience </a:t>
            </a:r>
            <a:r>
              <a:rPr lang="en-US" dirty="0"/>
              <a:t>with Microsoft </a:t>
            </a:r>
            <a:r>
              <a:rPr lang="en-US" dirty="0" smtClean="0"/>
              <a:t>Windows</a:t>
            </a:r>
          </a:p>
          <a:p>
            <a:pPr lvl="2"/>
            <a:r>
              <a:rPr lang="en-US" dirty="0" smtClean="0"/>
              <a:t>Experience </a:t>
            </a:r>
            <a:r>
              <a:rPr lang="en-US" dirty="0"/>
              <a:t>with Visual Studio, and Azure is preferable; but not </a:t>
            </a:r>
            <a:r>
              <a:rPr lang="en-US" dirty="0" smtClean="0"/>
              <a:t>required</a:t>
            </a:r>
            <a:endParaRPr lang="en-US" sz="3200" dirty="0"/>
          </a:p>
          <a:p>
            <a:pPr lvl="1"/>
            <a:r>
              <a:rPr lang="en-US" dirty="0"/>
              <a:t>A willingness to learn actively and persevere when troubleshooting technical problems is essential.</a:t>
            </a:r>
            <a:endParaRPr lang="en-US" sz="4000"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Environment</a:t>
            </a:r>
            <a:endParaRPr lang="en-US" dirty="0"/>
          </a:p>
        </p:txBody>
      </p:sp>
      <p:sp>
        <p:nvSpPr>
          <p:cNvPr id="3" name="Content Placeholder 2"/>
          <p:cNvSpPr>
            <a:spLocks noGrp="1"/>
          </p:cNvSpPr>
          <p:nvPr>
            <p:ph sz="quarter" idx="10"/>
          </p:nvPr>
        </p:nvSpPr>
        <p:spPr/>
        <p:txBody>
          <a:bodyPr/>
          <a:lstStyle/>
          <a:p>
            <a:r>
              <a:rPr lang="en-GB" dirty="0" smtClean="0"/>
              <a:t>Microsoft Azure Subscription</a:t>
            </a:r>
          </a:p>
          <a:p>
            <a:pPr lvl="1"/>
            <a:r>
              <a:rPr lang="en-GB" dirty="0" smtClean="0"/>
              <a:t>Free trial available in some regions</a:t>
            </a:r>
          </a:p>
          <a:p>
            <a:r>
              <a:rPr lang="en-GB" dirty="0" smtClean="0"/>
              <a:t>Windows client computer</a:t>
            </a:r>
          </a:p>
          <a:p>
            <a:pPr lvl="1"/>
            <a:r>
              <a:rPr lang="en-GB" dirty="0" smtClean="0"/>
              <a:t>Azure PowerShell</a:t>
            </a:r>
          </a:p>
          <a:p>
            <a:pPr lvl="1"/>
            <a:r>
              <a:rPr lang="en-GB" dirty="0" smtClean="0"/>
              <a:t>Visual </a:t>
            </a:r>
            <a:r>
              <a:rPr lang="en-GB" dirty="0" smtClean="0"/>
              <a:t>Studio </a:t>
            </a:r>
            <a:r>
              <a:rPr lang="en-GB" dirty="0" smtClean="0"/>
              <a:t>and Azure SDK</a:t>
            </a:r>
          </a:p>
          <a:p>
            <a:pPr lvl="1"/>
            <a:r>
              <a:rPr lang="en-GB" dirty="0" smtClean="0"/>
              <a:t>Power BI </a:t>
            </a:r>
            <a:r>
              <a:rPr lang="en-GB" dirty="0" smtClean="0"/>
              <a:t>Desktop</a:t>
            </a:r>
            <a:endParaRPr lang="en-US" dirty="0"/>
          </a:p>
        </p:txBody>
      </p:sp>
      <p:grpSp>
        <p:nvGrpSpPr>
          <p:cNvPr id="6" name="Group 5"/>
          <p:cNvGrpSpPr/>
          <p:nvPr/>
        </p:nvGrpSpPr>
        <p:grpSpPr>
          <a:xfrm>
            <a:off x="8119060" y="1086632"/>
            <a:ext cx="2856005" cy="1669094"/>
            <a:chOff x="7755806" y="1099158"/>
            <a:chExt cx="2856005" cy="1669094"/>
          </a:xfrm>
        </p:grpSpPr>
        <p:pic>
          <p:nvPicPr>
            <p:cNvPr id="4" name="Picture 3"/>
            <p:cNvPicPr>
              <a:picLocks noChangeAspect="1"/>
            </p:cNvPicPr>
            <p:nvPr/>
          </p:nvPicPr>
          <p:blipFill>
            <a:blip r:embed="rId2"/>
            <a:stretch>
              <a:fillRect/>
            </a:stretch>
          </p:blipFill>
          <p:spPr>
            <a:xfrm>
              <a:off x="7755806" y="1099158"/>
              <a:ext cx="2856005" cy="1669094"/>
            </a:xfrm>
            <a:prstGeom prst="rect">
              <a:avLst/>
            </a:prstGeom>
          </p:spPr>
        </p:pic>
        <p:pic>
          <p:nvPicPr>
            <p:cNvPr id="5" name="Picture 4"/>
            <p:cNvPicPr>
              <a:picLocks noChangeAspect="1"/>
            </p:cNvPicPr>
            <p:nvPr/>
          </p:nvPicPr>
          <p:blipFill>
            <a:blip r:embed="rId3"/>
            <a:stretch>
              <a:fillRect/>
            </a:stretch>
          </p:blipFill>
          <p:spPr>
            <a:xfrm>
              <a:off x="8053851" y="1749338"/>
              <a:ext cx="2259913" cy="826613"/>
            </a:xfrm>
            <a:prstGeom prst="rect">
              <a:avLst/>
            </a:prstGeom>
          </p:spPr>
        </p:pic>
      </p:grpSp>
      <p:grpSp>
        <p:nvGrpSpPr>
          <p:cNvPr id="58" name="Group 57"/>
          <p:cNvGrpSpPr/>
          <p:nvPr/>
        </p:nvGrpSpPr>
        <p:grpSpPr>
          <a:xfrm>
            <a:off x="7189462" y="2563425"/>
            <a:ext cx="2421735" cy="1728920"/>
            <a:chOff x="7189462" y="2563425"/>
            <a:chExt cx="2421735" cy="1728920"/>
          </a:xfrm>
        </p:grpSpPr>
        <p:grpSp>
          <p:nvGrpSpPr>
            <p:cNvPr id="7" name="Group 6"/>
            <p:cNvGrpSpPr>
              <a:grpSpLocks noChangeAspect="1"/>
            </p:cNvGrpSpPr>
            <p:nvPr/>
          </p:nvGrpSpPr>
          <p:grpSpPr>
            <a:xfrm>
              <a:off x="7189462" y="2563425"/>
              <a:ext cx="2421735" cy="1728920"/>
              <a:chOff x="3410187" y="4340003"/>
              <a:chExt cx="1707683" cy="1219146"/>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9" name="Rectangle 8"/>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7514298" y="2662264"/>
              <a:ext cx="876017" cy="724140"/>
              <a:chOff x="6639572" y="1907217"/>
              <a:chExt cx="3200400" cy="2645540"/>
            </a:xfrm>
          </p:grpSpPr>
          <p:grpSp>
            <p:nvGrpSpPr>
              <p:cNvPr id="11" name="Group 10"/>
              <p:cNvGrpSpPr>
                <a:grpSpLocks noChangeAspect="1"/>
              </p:cNvGrpSpPr>
              <p:nvPr/>
            </p:nvGrpSpPr>
            <p:grpSpPr>
              <a:xfrm>
                <a:off x="6639572" y="1907217"/>
                <a:ext cx="3200400" cy="2645540"/>
                <a:chOff x="6219422" y="1886308"/>
                <a:chExt cx="3657600" cy="2752244"/>
              </a:xfrm>
            </p:grpSpPr>
            <p:grpSp>
              <p:nvGrpSpPr>
                <p:cNvPr id="13" name="Group 12"/>
                <p:cNvGrpSpPr/>
                <p:nvPr/>
              </p:nvGrpSpPr>
              <p:grpSpPr>
                <a:xfrm>
                  <a:off x="6219422" y="1886308"/>
                  <a:ext cx="3657600" cy="2752244"/>
                  <a:chOff x="6219421" y="1886308"/>
                  <a:chExt cx="3657600" cy="2752244"/>
                </a:xfrm>
              </p:grpSpPr>
              <p:sp>
                <p:nvSpPr>
                  <p:cNvPr id="15" name="Rectangle 1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8580436" y="1996036"/>
                    <a:ext cx="731520" cy="237744"/>
                    <a:chOff x="8580436" y="1996036"/>
                    <a:chExt cx="731520" cy="237744"/>
                  </a:xfrm>
                </p:grpSpPr>
                <p:sp>
                  <p:nvSpPr>
                    <p:cNvPr id="18" name="Rectangle 1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a:grpSpLocks noChangeAspect="1"/>
            </p:cNvGrpSpPr>
            <p:nvPr/>
          </p:nvGrpSpPr>
          <p:grpSpPr>
            <a:xfrm>
              <a:off x="7549990" y="3118515"/>
              <a:ext cx="648037" cy="612540"/>
              <a:chOff x="3989331" y="4906506"/>
              <a:chExt cx="1752600" cy="1656599"/>
            </a:xfrm>
          </p:grpSpPr>
          <p:grpSp>
            <p:nvGrpSpPr>
              <p:cNvPr id="29" name="Group 4"/>
              <p:cNvGrpSpPr>
                <a:grpSpLocks noChangeAspect="1"/>
              </p:cNvGrpSpPr>
              <p:nvPr/>
            </p:nvGrpSpPr>
            <p:grpSpPr bwMode="auto">
              <a:xfrm flipH="1">
                <a:off x="3989331" y="4906506"/>
                <a:ext cx="1752600" cy="1656599"/>
                <a:chOff x="645" y="1325"/>
                <a:chExt cx="1104" cy="1003"/>
              </a:xfrm>
            </p:grpSpPr>
            <p:sp>
              <p:nvSpPr>
                <p:cNvPr id="3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7" name="Group 56"/>
            <p:cNvGrpSpPr/>
            <p:nvPr/>
          </p:nvGrpSpPr>
          <p:grpSpPr>
            <a:xfrm>
              <a:off x="8308898" y="2947084"/>
              <a:ext cx="944784" cy="737010"/>
              <a:chOff x="8975830" y="5139906"/>
              <a:chExt cx="1519884" cy="1185636"/>
            </a:xfrm>
          </p:grpSpPr>
          <p:grpSp>
            <p:nvGrpSpPr>
              <p:cNvPr id="20" name="Group 19"/>
              <p:cNvGrpSpPr>
                <a:grpSpLocks noChangeAspect="1"/>
              </p:cNvGrpSpPr>
              <p:nvPr/>
            </p:nvGrpSpPr>
            <p:grpSpPr>
              <a:xfrm>
                <a:off x="8975830" y="5139906"/>
                <a:ext cx="1519884" cy="1185636"/>
                <a:chOff x="1507436" y="1799127"/>
                <a:chExt cx="3681068" cy="2752580"/>
              </a:xfrm>
            </p:grpSpPr>
            <p:sp>
              <p:nvSpPr>
                <p:cNvPr id="21" name="Rectangle 20"/>
                <p:cNvSpPr/>
                <p:nvPr/>
              </p:nvSpPr>
              <p:spPr bwMode="auto">
                <a:xfrm>
                  <a:off x="1507436" y="1808507"/>
                  <a:ext cx="3657600" cy="2743200"/>
                </a:xfrm>
                <a:prstGeom prst="rect">
                  <a:avLst/>
                </a:prstGeom>
                <a:solidFill>
                  <a:schemeClr val="bg1"/>
                </a:solidFill>
                <a:ln w="19050">
                  <a:solidFill>
                    <a:srgbClr val="82BF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07436" y="1799127"/>
                  <a:ext cx="3681068" cy="457200"/>
                </a:xfrm>
                <a:prstGeom prst="rect">
                  <a:avLst/>
                </a:prstGeom>
                <a:solidFill>
                  <a:srgbClr val="82BF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Isosceles Triangle 2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5-Point Star 2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8" name="Picture 37"/>
              <p:cNvPicPr>
                <a:picLocks noChangeAspect="1"/>
              </p:cNvPicPr>
              <p:nvPr/>
            </p:nvPicPr>
            <p:blipFill>
              <a:blip r:embed="rId6"/>
              <a:stretch>
                <a:fillRect/>
              </a:stretch>
            </p:blipFill>
            <p:spPr>
              <a:xfrm>
                <a:off x="9691394" y="5405722"/>
                <a:ext cx="730904" cy="730904"/>
              </a:xfrm>
              <a:prstGeom prst="rect">
                <a:avLst/>
              </a:prstGeom>
            </p:spPr>
          </p:pic>
          <p:grpSp>
            <p:nvGrpSpPr>
              <p:cNvPr id="56" name="Group 55"/>
              <p:cNvGrpSpPr/>
              <p:nvPr/>
            </p:nvGrpSpPr>
            <p:grpSpPr>
              <a:xfrm>
                <a:off x="9027353" y="5282642"/>
                <a:ext cx="639209" cy="605806"/>
                <a:chOff x="3889073" y="5475607"/>
                <a:chExt cx="1336675" cy="1266825"/>
              </a:xfrm>
            </p:grpSpPr>
            <p:sp>
              <p:nvSpPr>
                <p:cNvPr id="40" name="AutoShape 3"/>
                <p:cNvSpPr>
                  <a:spLocks noChangeAspect="1" noChangeArrowheads="1" noTextEdit="1"/>
                </p:cNvSpPr>
                <p:nvPr/>
              </p:nvSpPr>
              <p:spPr bwMode="auto">
                <a:xfrm>
                  <a:off x="3889073" y="5475607"/>
                  <a:ext cx="13366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16"/>
                <p:cNvSpPr>
                  <a:spLocks noChangeShapeType="1"/>
                </p:cNvSpPr>
                <p:nvPr/>
              </p:nvSpPr>
              <p:spPr bwMode="auto">
                <a:xfrm>
                  <a:off x="3960511" y="616775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7"/>
                <p:cNvSpPr>
                  <a:spLocks noChangeShapeType="1"/>
                </p:cNvSpPr>
                <p:nvPr/>
              </p:nvSpPr>
              <p:spPr bwMode="auto">
                <a:xfrm flipH="1">
                  <a:off x="3960511" y="6410645"/>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8"/>
                <p:cNvSpPr>
                  <a:spLocks noChangeShapeType="1"/>
                </p:cNvSpPr>
                <p:nvPr/>
              </p:nvSpPr>
              <p:spPr bwMode="auto">
                <a:xfrm>
                  <a:off x="4760611"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
                <p:cNvSpPr>
                  <a:spLocks noChangeShapeType="1"/>
                </p:cNvSpPr>
                <p:nvPr/>
              </p:nvSpPr>
              <p:spPr bwMode="auto">
                <a:xfrm flipV="1">
                  <a:off x="4358973"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06703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Setting up the Lab Environment</a:t>
            </a:r>
            <a:endParaRPr lang="en-US" dirty="0"/>
          </a:p>
        </p:txBody>
      </p:sp>
    </p:spTree>
    <p:extLst>
      <p:ext uri="{BB962C8B-B14F-4D97-AF65-F5344CB8AC3E}">
        <p14:creationId xmlns:p14="http://schemas.microsoft.com/office/powerpoint/2010/main" val="4125259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3267</TotalTime>
  <Words>144</Words>
  <Application>Microsoft Office PowerPoint</Application>
  <PresentationFormat>Widescreen</PresentationFormat>
  <Paragraphs>28</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1_Office Theme</vt:lpstr>
      <vt:lpstr>Processing Big Data with Microsoft Azure HDInsight</vt:lpstr>
      <vt:lpstr>PowerPoint Presentation</vt:lpstr>
      <vt:lpstr>Setting Expectations</vt:lpstr>
      <vt:lpstr>Lab Environment</vt:lpstr>
      <vt:lpstr>Setting up the Lab Environment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66</cp:revision>
  <dcterms:created xsi:type="dcterms:W3CDTF">2013-02-15T23:12:42Z</dcterms:created>
  <dcterms:modified xsi:type="dcterms:W3CDTF">2015-08-06T08:04:49Z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