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77" r:id="rId5"/>
    <p:sldId id="282" r:id="rId6"/>
    <p:sldId id="278" r:id="rId7"/>
    <p:sldId id="283" r:id="rId8"/>
    <p:sldId id="284" r:id="rId9"/>
    <p:sldId id="279" r:id="rId10"/>
    <p:sldId id="280" r:id="rId11"/>
    <p:sldId id="281" r:id="rId12"/>
    <p:sldId id="285" r:id="rId13"/>
    <p:sldId id="286" r:id="rId14"/>
    <p:sldId id="287" r:id="rId15"/>
    <p:sldId id="288" r:id="rId16"/>
    <p:sldId id="289" r:id="rId17"/>
    <p:sldId id="290" r:id="rId18"/>
    <p:sldId id="291" r:id="rId19"/>
    <p:sldId id="292" r:id="rId20"/>
    <p:sldId id="293" r:id="rId21"/>
    <p:sldId id="294"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75" d="100"/>
          <a:sy n="75" d="100"/>
        </p:scale>
        <p:origin x="76" y="58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Organizations, individuals, services, and devices generate an ever increasing volume of data at an ever increasing rate. The growth of trends like social media, the use of digital devices for photography and video capture, and the use of profile data to personalize user experiences and content has led to a massive expansion of data processing requirements for business organizations and Internet services.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term “Big Data” is used to describe data that is too large or complex to manage and process in a traditional relational database or data warehouse. While database systems such as Microsoft SQL Server 2014 are designed to handle terabytes of data that can be normalized into a relational schema, many organizations find themselves needing to process petabytes of data in multiple, non-relational formats.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Big Data is typified by the so-called “three V’s” definition, in which a data processing problem is defined as a Big Data scenario if the data meets one or more of the following classifications:</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Volume</a:t>
            </a:r>
            <a:r>
              <a:rPr lang="en-US" sz="1200" kern="1200" dirty="0" smtClean="0">
                <a:solidFill>
                  <a:schemeClr val="tx1"/>
                </a:solidFill>
                <a:effectLst/>
                <a:latin typeface="+mn-lt"/>
                <a:ea typeface="+mn-ea"/>
                <a:cs typeface="+mn-cs"/>
              </a:rPr>
              <a:t>. A huge volume of data must be processed, typically hundreds of terabytes or more.</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Variety</a:t>
            </a:r>
            <a:r>
              <a:rPr lang="en-US" sz="1200" kern="1200" dirty="0" smtClean="0">
                <a:solidFill>
                  <a:schemeClr val="tx1"/>
                </a:solidFill>
                <a:effectLst/>
                <a:latin typeface="+mn-lt"/>
                <a:ea typeface="+mn-ea"/>
                <a:cs typeface="+mn-cs"/>
              </a:rPr>
              <a:t>. The data is unstructured, or consists of a mix of structured and unstructured data in many formats.</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Velocity</a:t>
            </a:r>
            <a:r>
              <a:rPr lang="en-US" sz="1200" kern="1200" dirty="0" smtClean="0">
                <a:solidFill>
                  <a:schemeClr val="tx1"/>
                </a:solidFill>
                <a:effectLst/>
                <a:latin typeface="+mn-lt"/>
                <a:ea typeface="+mn-ea"/>
                <a:cs typeface="+mn-cs"/>
              </a:rPr>
              <a:t>. New data is generated at frequent intervals, often as a constant stream of data values. These values can be captured in real-time using a technology such as Microsoft SQL Server </a:t>
            </a:r>
            <a:r>
              <a:rPr lang="en-US" sz="1200" kern="1200" dirty="0" err="1" smtClean="0">
                <a:solidFill>
                  <a:schemeClr val="tx1"/>
                </a:solidFill>
                <a:effectLst/>
                <a:latin typeface="+mn-lt"/>
                <a:ea typeface="+mn-ea"/>
                <a:cs typeface="+mn-cs"/>
              </a:rPr>
              <a:t>StreamInsight</a:t>
            </a:r>
            <a:r>
              <a:rPr lang="en-US" sz="1200" kern="1200" dirty="0" smtClean="0">
                <a:solidFill>
                  <a:schemeClr val="tx1"/>
                </a:solidFill>
                <a:effectLst/>
                <a:latin typeface="+mn-lt"/>
                <a:ea typeface="+mn-ea"/>
                <a:cs typeface="+mn-cs"/>
              </a:rPr>
              <a:t>, and then analyzed.</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examples of typical Big Data problems include:</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Analyzing web server logs for high-traffic web sites.</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Extracting data from social media streams to enable sentiment analysis.</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Processing high volumes of data generated by sensors or devices to detect anomalies.</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58045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Hadoop is an open source solution for processing Big Data in a distributed cluster of servers. The Hadoop project is maintained by Apache, and there are numerous distributions of Hadoop available from multiple vendors.</a:t>
            </a:r>
          </a:p>
          <a:p>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Hadoop Clusters</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its core, Hadoop consists of a cluster of servers that store data in a distributed file system named the Hadoop Distributed File System (HDFS). Each cluster has a </a:t>
            </a:r>
            <a:r>
              <a:rPr lang="en-US" sz="1200" i="1" kern="1200" dirty="0" smtClean="0">
                <a:solidFill>
                  <a:schemeClr val="tx1"/>
                </a:solidFill>
                <a:effectLst/>
                <a:latin typeface="+mn-lt"/>
                <a:ea typeface="+mn-ea"/>
                <a:cs typeface="+mn-cs"/>
              </a:rPr>
              <a:t>name node</a:t>
            </a:r>
            <a:r>
              <a:rPr lang="en-US" sz="1200" kern="1200" dirty="0" smtClean="0">
                <a:solidFill>
                  <a:schemeClr val="tx1"/>
                </a:solidFill>
                <a:effectLst/>
                <a:latin typeface="+mn-lt"/>
                <a:ea typeface="+mn-ea"/>
                <a:cs typeface="+mn-cs"/>
              </a:rPr>
              <a:t> that receives incoming requests and coordinates data processing, and one or more </a:t>
            </a:r>
            <a:r>
              <a:rPr lang="en-US" sz="1200" i="1" kern="1200" dirty="0" smtClean="0">
                <a:solidFill>
                  <a:schemeClr val="tx1"/>
                </a:solidFill>
                <a:effectLst/>
                <a:latin typeface="+mn-lt"/>
                <a:ea typeface="+mn-ea"/>
                <a:cs typeface="+mn-cs"/>
              </a:rPr>
              <a:t>data nodes</a:t>
            </a:r>
            <a:r>
              <a:rPr lang="en-US" sz="1200" kern="1200" dirty="0" smtClean="0">
                <a:solidFill>
                  <a:schemeClr val="tx1"/>
                </a:solidFill>
                <a:effectLst/>
                <a:latin typeface="+mn-lt"/>
                <a:ea typeface="+mn-ea"/>
                <a:cs typeface="+mn-cs"/>
              </a:rPr>
              <a:t> that process data files stored in HDFS. Data is processed using a technique called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which each data node initially processes a subset of the data to summarize it (the “map” phase), and then the output from each node is collated and aggregated to generate a single result (the “reduce” phase”).</a:t>
            </a:r>
          </a:p>
          <a:p>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Related Projects</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Hadoop has become a de-facto standard solution for Big Data processing, many related projects have been started to develop technologies that build on Hadoop and solve specific Big Data processing problems. Some commonly used Hadoop-related projects include:</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Hive</a:t>
            </a:r>
            <a:r>
              <a:rPr lang="en-US" sz="1200" kern="1200" dirty="0" smtClean="0">
                <a:solidFill>
                  <a:schemeClr val="tx1"/>
                </a:solidFill>
                <a:effectLst/>
                <a:latin typeface="+mn-lt"/>
                <a:ea typeface="+mn-ea"/>
                <a:cs typeface="+mn-cs"/>
              </a:rPr>
              <a:t>: A technology that enables you to create tabular abstractions over data in HDFS and submit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processing requests to Hadoop using a SQL-like language named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err="1" smtClean="0">
                <a:solidFill>
                  <a:schemeClr val="tx1"/>
                </a:solidFill>
                <a:effectLst/>
                <a:latin typeface="+mn-lt"/>
                <a:ea typeface="+mn-ea"/>
                <a:cs typeface="+mn-cs"/>
              </a:rPr>
              <a:t>HCatalog</a:t>
            </a:r>
            <a:r>
              <a:rPr lang="en-US" sz="1200" kern="1200" dirty="0" smtClean="0">
                <a:solidFill>
                  <a:schemeClr val="tx1"/>
                </a:solidFill>
                <a:effectLst/>
                <a:latin typeface="+mn-lt"/>
                <a:ea typeface="+mn-ea"/>
                <a:cs typeface="+mn-cs"/>
              </a:rPr>
              <a:t>: A technology used to abstract Hive tables from the HDFS locations where their underlying data is stored.</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Pig</a:t>
            </a:r>
            <a:r>
              <a:rPr lang="en-US" sz="1200" kern="1200" dirty="0" smtClean="0">
                <a:solidFill>
                  <a:schemeClr val="tx1"/>
                </a:solidFill>
                <a:effectLst/>
                <a:latin typeface="+mn-lt"/>
                <a:ea typeface="+mn-ea"/>
                <a:cs typeface="+mn-cs"/>
              </a:rPr>
              <a:t>: A processing engine that enables you to express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processing instructions as a sequence of steps in a procedural language named Pig Latin.</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err="1" smtClean="0">
                <a:solidFill>
                  <a:schemeClr val="tx1"/>
                </a:solidFill>
                <a:effectLst/>
                <a:latin typeface="+mn-lt"/>
                <a:ea typeface="+mn-ea"/>
                <a:cs typeface="+mn-cs"/>
              </a:rPr>
              <a:t>Oozie</a:t>
            </a:r>
            <a:r>
              <a:rPr lang="en-US" sz="1200" kern="1200" dirty="0" smtClean="0">
                <a:solidFill>
                  <a:schemeClr val="tx1"/>
                </a:solidFill>
                <a:effectLst/>
                <a:latin typeface="+mn-lt"/>
                <a:ea typeface="+mn-ea"/>
                <a:cs typeface="+mn-cs"/>
              </a:rPr>
              <a:t>: A framework for creating automated jobs that coordinate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processing tasks.</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Mahout</a:t>
            </a:r>
            <a:r>
              <a:rPr lang="en-US" sz="1200" kern="1200" dirty="0" smtClean="0">
                <a:solidFill>
                  <a:schemeClr val="tx1"/>
                </a:solidFill>
                <a:effectLst/>
                <a:latin typeface="+mn-lt"/>
                <a:ea typeface="+mn-ea"/>
                <a:cs typeface="+mn-cs"/>
              </a:rPr>
              <a:t>: A machine learning engine for performing data mining against data in HDFS.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Hadoop and related technologies are in constant development, and new projects may supersede the projects listed here.</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00833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 distributed processing technique in which the source data to be processed is divided among multiple data nodes (known as </a:t>
            </a:r>
            <a:r>
              <a:rPr lang="en-US" sz="1200" i="1" kern="1200" dirty="0" smtClean="0">
                <a:solidFill>
                  <a:schemeClr val="tx1"/>
                </a:solidFill>
                <a:effectLst/>
                <a:latin typeface="+mn-lt"/>
                <a:ea typeface="+mn-ea"/>
                <a:cs typeface="+mn-cs"/>
              </a:rPr>
              <a:t>mappers</a:t>
            </a:r>
            <a:r>
              <a:rPr lang="en-US" sz="1200" kern="1200" dirty="0" smtClean="0">
                <a:solidFill>
                  <a:schemeClr val="tx1"/>
                </a:solidFill>
                <a:effectLst/>
                <a:latin typeface="+mn-lt"/>
                <a:ea typeface="+mn-ea"/>
                <a:cs typeface="+mn-cs"/>
              </a:rPr>
              <a:t>), each processing a subset of the data in a “map” procedure that generates and output of key/value pairs. This output is then collated and processed (usually by a single node known as the </a:t>
            </a:r>
            <a:r>
              <a:rPr lang="en-US" sz="1200" i="1" kern="1200" dirty="0" smtClean="0">
                <a:solidFill>
                  <a:schemeClr val="tx1"/>
                </a:solidFill>
                <a:effectLst/>
                <a:latin typeface="+mn-lt"/>
                <a:ea typeface="+mn-ea"/>
                <a:cs typeface="+mn-cs"/>
              </a:rPr>
              <a:t>reducer</a:t>
            </a:r>
            <a:r>
              <a:rPr lang="en-US" sz="1200" kern="1200" dirty="0" smtClean="0">
                <a:solidFill>
                  <a:schemeClr val="tx1"/>
                </a:solidFill>
                <a:effectLst/>
                <a:latin typeface="+mn-lt"/>
                <a:ea typeface="+mn-ea"/>
                <a:cs typeface="+mn-cs"/>
              </a:rPr>
              <a:t>), to produce an aggregated result.</a:t>
            </a:r>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Word Count Example</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commonly used example to demonstrate how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processing works is a task in which the individual words in a body of text are tabulated and counted to determine the frequency of each word in the source text. For example, consider the following (meaningless) text: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Lorem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ipsum</a:t>
            </a:r>
            <a:r>
              <a:rPr lang="en-GB" sz="1200" kern="1200" dirty="0" smtClean="0">
                <a:solidFill>
                  <a:schemeClr val="tx1"/>
                </a:solidFill>
                <a:effectLst/>
                <a:latin typeface="+mn-lt"/>
                <a:ea typeface="+mn-ea"/>
                <a:cs typeface="+mn-cs"/>
              </a:rPr>
              <a:t> sit </a:t>
            </a:r>
            <a:r>
              <a:rPr lang="en-GB" sz="1200" kern="1200" dirty="0" err="1" smtClean="0">
                <a:solidFill>
                  <a:schemeClr val="tx1"/>
                </a:solidFill>
                <a:effectLst/>
                <a:latin typeface="+mn-lt"/>
                <a:ea typeface="+mn-ea"/>
                <a:cs typeface="+mn-cs"/>
              </a:rPr>
              <a:t>amet</a:t>
            </a:r>
            <a:r>
              <a:rPr lang="en-GB" sz="1200" kern="1200" dirty="0" smtClean="0">
                <a:solidFill>
                  <a:schemeClr val="tx1"/>
                </a:solidFill>
                <a:effectLst/>
                <a:latin typeface="+mn-lt"/>
                <a:ea typeface="+mn-ea"/>
                <a:cs typeface="+mn-cs"/>
              </a:rPr>
              <a:t> magma sit </a:t>
            </a:r>
            <a:r>
              <a:rPr lang="en-GB" sz="1200" kern="1200" dirty="0" err="1" smtClean="0">
                <a:solidFill>
                  <a:schemeClr val="tx1"/>
                </a:solidFill>
                <a:effectLst/>
                <a:latin typeface="+mn-lt"/>
                <a:ea typeface="+mn-ea"/>
                <a:cs typeface="+mn-cs"/>
              </a:rPr>
              <a:t>elit</a:t>
            </a:r>
            <a:endParaRPr lang="en-GB"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Fusce</a:t>
            </a:r>
            <a:r>
              <a:rPr lang="en-GB" sz="1200" kern="1200" dirty="0" smtClean="0">
                <a:solidFill>
                  <a:schemeClr val="tx1"/>
                </a:solidFill>
                <a:effectLst/>
                <a:latin typeface="+mn-lt"/>
                <a:ea typeface="+mn-ea"/>
                <a:cs typeface="+mn-cs"/>
              </a:rPr>
              <a:t> magna </a:t>
            </a:r>
            <a:r>
              <a:rPr lang="en-GB" sz="1200" kern="1200" dirty="0" err="1" smtClean="0">
                <a:solidFill>
                  <a:schemeClr val="tx1"/>
                </a:solidFill>
                <a:effectLst/>
                <a:latin typeface="+mn-lt"/>
                <a:ea typeface="+mn-ea"/>
                <a:cs typeface="+mn-cs"/>
              </a:rPr>
              <a:t>sed</a:t>
            </a:r>
            <a:r>
              <a:rPr lang="en-GB" sz="1200" kern="1200" dirty="0" smtClean="0">
                <a:solidFill>
                  <a:schemeClr val="tx1"/>
                </a:solidFill>
                <a:effectLst/>
                <a:latin typeface="+mn-lt"/>
                <a:ea typeface="+mn-ea"/>
                <a:cs typeface="+mn-cs"/>
              </a:rPr>
              <a:t> sit </a:t>
            </a:r>
            <a:r>
              <a:rPr lang="en-GB" sz="1200" kern="1200" dirty="0" err="1" smtClean="0">
                <a:solidFill>
                  <a:schemeClr val="tx1"/>
                </a:solidFill>
                <a:effectLst/>
                <a:latin typeface="+mn-lt"/>
                <a:ea typeface="+mn-ea"/>
                <a:cs typeface="+mn-cs"/>
              </a:rPr>
              <a:t>amet</a:t>
            </a:r>
            <a:r>
              <a:rPr lang="en-GB" sz="1200" kern="1200" dirty="0" smtClean="0">
                <a:solidFill>
                  <a:schemeClr val="tx1"/>
                </a:solidFill>
                <a:effectLst/>
                <a:latin typeface="+mn-lt"/>
                <a:ea typeface="+mn-ea"/>
                <a:cs typeface="+mn-cs"/>
              </a:rPr>
              <a:t> magna</a:t>
            </a: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job to process this text could be created by using the following JavaScript code, which comprises a </a:t>
            </a:r>
            <a:r>
              <a:rPr lang="en-US" sz="1200" b="1" kern="1200" dirty="0" smtClean="0">
                <a:solidFill>
                  <a:schemeClr val="tx1"/>
                </a:solidFill>
                <a:effectLst/>
                <a:latin typeface="+mn-lt"/>
                <a:ea typeface="+mn-ea"/>
                <a:cs typeface="+mn-cs"/>
              </a:rPr>
              <a:t>map</a:t>
            </a:r>
            <a:r>
              <a:rPr lang="en-US" sz="1200" kern="1200" dirty="0" smtClean="0">
                <a:solidFill>
                  <a:schemeClr val="tx1"/>
                </a:solidFill>
                <a:effectLst/>
                <a:latin typeface="+mn-lt"/>
                <a:ea typeface="+mn-ea"/>
                <a:cs typeface="+mn-cs"/>
              </a:rPr>
              <a:t> function and a </a:t>
            </a:r>
            <a:r>
              <a:rPr lang="en-US" sz="1200" b="1" kern="1200" dirty="0" smtClean="0">
                <a:solidFill>
                  <a:schemeClr val="tx1"/>
                </a:solidFill>
                <a:effectLst/>
                <a:latin typeface="+mn-lt"/>
                <a:ea typeface="+mn-ea"/>
                <a:cs typeface="+mn-cs"/>
              </a:rPr>
              <a:t>reduce</a:t>
            </a:r>
            <a:r>
              <a:rPr lang="en-US" sz="1200" kern="1200" dirty="0" smtClean="0">
                <a:solidFill>
                  <a:schemeClr val="tx1"/>
                </a:solidFill>
                <a:effectLst/>
                <a:latin typeface="+mn-lt"/>
                <a:ea typeface="+mn-ea"/>
                <a:cs typeface="+mn-cs"/>
              </a:rPr>
              <a:t> Function.</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map = function (key, value, context)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words = </a:t>
            </a:r>
            <a:r>
              <a:rPr lang="en-US" sz="1200" kern="1200" dirty="0" err="1" smtClean="0">
                <a:solidFill>
                  <a:schemeClr val="tx1"/>
                </a:solidFill>
                <a:effectLst/>
                <a:latin typeface="+mn-lt"/>
                <a:ea typeface="+mn-ea"/>
                <a:cs typeface="+mn-cs"/>
              </a:rPr>
              <a:t>value.split</a:t>
            </a:r>
            <a:r>
              <a:rPr lang="en-US" sz="1200" kern="1200" dirty="0" smtClean="0">
                <a:solidFill>
                  <a:schemeClr val="tx1"/>
                </a:solidFill>
                <a:effectLst/>
                <a:latin typeface="+mn-lt"/>
                <a:ea typeface="+mn-ea"/>
                <a:cs typeface="+mn-cs"/>
              </a:rPr>
              <a:t>(/[^a-</a:t>
            </a:r>
            <a:r>
              <a:rPr lang="en-US" sz="1200" kern="1200" dirty="0" err="1" smtClean="0">
                <a:solidFill>
                  <a:schemeClr val="tx1"/>
                </a:solidFill>
                <a:effectLst/>
                <a:latin typeface="+mn-lt"/>
                <a:ea typeface="+mn-ea"/>
                <a:cs typeface="+mn-cs"/>
              </a:rPr>
              <a:t>zA</a:t>
            </a:r>
            <a:r>
              <a:rPr lang="en-US" sz="1200" kern="1200" dirty="0" smtClean="0">
                <a:solidFill>
                  <a:schemeClr val="tx1"/>
                </a:solidFill>
                <a:effectLst/>
                <a:latin typeface="+mn-lt"/>
                <a:ea typeface="+mn-ea"/>
                <a:cs typeface="+mn-cs"/>
              </a:rPr>
              <a:t>-Z]/);</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for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0;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&lt; </a:t>
            </a:r>
            <a:r>
              <a:rPr lang="en-US" sz="1200" kern="1200" dirty="0" err="1" smtClean="0">
                <a:solidFill>
                  <a:schemeClr val="tx1"/>
                </a:solidFill>
                <a:effectLst/>
                <a:latin typeface="+mn-lt"/>
                <a:ea typeface="+mn-ea"/>
                <a:cs typeface="+mn-cs"/>
              </a:rPr>
              <a:t>words.length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if (words[</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context.write</a:t>
            </a:r>
            <a:r>
              <a:rPr lang="en-US" sz="1200" kern="1200" dirty="0" smtClean="0">
                <a:solidFill>
                  <a:schemeClr val="tx1"/>
                </a:solidFill>
                <a:effectLst/>
                <a:latin typeface="+mn-lt"/>
                <a:ea typeface="+mn-ea"/>
                <a:cs typeface="+mn-cs"/>
              </a:rPr>
              <a:t>(words[</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toLowerCase</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reduce = function (key, values, context)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sum = 0;</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while (</a:t>
            </a:r>
            <a:r>
              <a:rPr lang="en-US" sz="1200" kern="1200" dirty="0" err="1" smtClean="0">
                <a:solidFill>
                  <a:schemeClr val="tx1"/>
                </a:solidFill>
                <a:effectLst/>
                <a:latin typeface="+mn-lt"/>
                <a:ea typeface="+mn-ea"/>
                <a:cs typeface="+mn-cs"/>
              </a:rPr>
              <a:t>values.hasNext</a:t>
            </a:r>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sum += </a:t>
            </a:r>
            <a:r>
              <a:rPr lang="en-US" sz="1200" kern="1200" dirty="0" err="1" smtClean="0">
                <a:solidFill>
                  <a:schemeClr val="tx1"/>
                </a:solidFill>
                <a:effectLst/>
                <a:latin typeface="+mn-lt"/>
                <a:ea typeface="+mn-ea"/>
                <a:cs typeface="+mn-cs"/>
              </a:rPr>
              <a:t>parseInt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values.next</a:t>
            </a:r>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context.write</a:t>
            </a:r>
            <a:r>
              <a:rPr lang="en-US" sz="1200" kern="1200" dirty="0" smtClean="0">
                <a:solidFill>
                  <a:schemeClr val="tx1"/>
                </a:solidFill>
                <a:effectLst/>
                <a:latin typeface="+mn-lt"/>
                <a:ea typeface="+mn-ea"/>
                <a:cs typeface="+mn-cs"/>
              </a:rPr>
              <a:t>(key, sum);</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map</a:t>
            </a:r>
            <a:r>
              <a:rPr lang="en-US" sz="1200" kern="1200" dirty="0" smtClean="0">
                <a:solidFill>
                  <a:schemeClr val="tx1"/>
                </a:solidFill>
                <a:effectLst/>
                <a:latin typeface="+mn-lt"/>
                <a:ea typeface="+mn-ea"/>
                <a:cs typeface="+mn-cs"/>
              </a:rPr>
              <a:t> function is run on each data node against a subset of the data (which is passed to the function as a single </a:t>
            </a:r>
            <a:r>
              <a:rPr lang="en-US" sz="1200" b="1" kern="1200" dirty="0" smtClean="0">
                <a:solidFill>
                  <a:schemeClr val="tx1"/>
                </a:solidFill>
                <a:effectLst/>
                <a:latin typeface="+mn-lt"/>
                <a:ea typeface="+mn-ea"/>
                <a:cs typeface="+mn-cs"/>
              </a:rPr>
              <a:t>value</a:t>
            </a:r>
            <a:r>
              <a:rPr lang="en-US" sz="1200" kern="1200" dirty="0" smtClean="0">
                <a:solidFill>
                  <a:schemeClr val="tx1"/>
                </a:solidFill>
                <a:effectLst/>
                <a:latin typeface="+mn-lt"/>
                <a:ea typeface="+mn-ea"/>
                <a:cs typeface="+mn-cs"/>
              </a:rPr>
              <a:t> parameter). In this example, we shall assume that there are two data nodes, each processing a single line of the source text (in reality, the source data would be much larger and potentially split across multiple files, and each data node would process a large subset of the text). Each node uses the function to split the text into an array of individual words, and for each non-blank word in the array, a key/value pair is constructed with the word as the key and the number 1 as the value. The output from the two mappers is shown in the following table.</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Output from Mapper 1	Output from Mapper 2</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Lorem</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Fusce</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ipsum</a:t>
            </a:r>
            <a:r>
              <a:rPr lang="en-US" sz="1200" kern="1200" dirty="0" smtClean="0">
                <a:solidFill>
                  <a:schemeClr val="tx1"/>
                </a:solidFill>
                <a:effectLst/>
                <a:latin typeface="+mn-lt"/>
                <a:ea typeface="+mn-ea"/>
                <a:cs typeface="+mn-cs"/>
              </a:rPr>
              <a:t>	1	magma	1</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sit	1	</a:t>
            </a:r>
            <a:r>
              <a:rPr lang="en-US" sz="1200" kern="1200" dirty="0" err="1" smtClean="0">
                <a:solidFill>
                  <a:schemeClr val="tx1"/>
                </a:solidFill>
                <a:effectLst/>
                <a:latin typeface="+mn-lt"/>
                <a:ea typeface="+mn-ea"/>
                <a:cs typeface="+mn-cs"/>
              </a:rPr>
              <a:t>sed</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Amet</a:t>
            </a:r>
            <a:r>
              <a:rPr lang="en-US" sz="1200" kern="1200" dirty="0" smtClean="0">
                <a:solidFill>
                  <a:schemeClr val="tx1"/>
                </a:solidFill>
                <a:effectLst/>
                <a:latin typeface="+mn-lt"/>
                <a:ea typeface="+mn-ea"/>
                <a:cs typeface="+mn-cs"/>
              </a:rPr>
              <a:t>	1	sit	1</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magma	1	</a:t>
            </a:r>
            <a:r>
              <a:rPr lang="en-US" sz="1200" kern="1200" dirty="0" err="1" smtClean="0">
                <a:solidFill>
                  <a:schemeClr val="tx1"/>
                </a:solidFill>
                <a:effectLst/>
                <a:latin typeface="+mn-lt"/>
                <a:ea typeface="+mn-ea"/>
                <a:cs typeface="+mn-cs"/>
              </a:rPr>
              <a:t>amet</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sit	1	magma	1</a:t>
            </a:r>
          </a:p>
          <a:p>
            <a:r>
              <a:rPr lang="en-US" sz="1200" kern="1200" dirty="0" err="1" smtClean="0">
                <a:solidFill>
                  <a:schemeClr val="tx1"/>
                </a:solidFill>
                <a:effectLst/>
                <a:latin typeface="+mn-lt"/>
                <a:ea typeface="+mn-ea"/>
                <a:cs typeface="+mn-cs"/>
              </a:rPr>
              <a:t>elit</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key/value pair output from the mappers is then combined and the values for each key are passed to the </a:t>
            </a:r>
            <a:r>
              <a:rPr lang="en-US" sz="1200" b="1" kern="1200" dirty="0" smtClean="0">
                <a:solidFill>
                  <a:schemeClr val="tx1"/>
                </a:solidFill>
                <a:effectLst/>
                <a:latin typeface="+mn-lt"/>
                <a:ea typeface="+mn-ea"/>
                <a:cs typeface="+mn-cs"/>
              </a:rPr>
              <a:t>reducer</a:t>
            </a:r>
            <a:r>
              <a:rPr lang="en-US" sz="1200" kern="1200" dirty="0" smtClean="0">
                <a:solidFill>
                  <a:schemeClr val="tx1"/>
                </a:solidFill>
                <a:effectLst/>
                <a:latin typeface="+mn-lt"/>
                <a:ea typeface="+mn-ea"/>
                <a:cs typeface="+mn-cs"/>
              </a:rPr>
              <a:t> function, which adds them together to produce a total count for each key as shown in the following table.</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Lorem</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ipsum</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sit 	3</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amet</a:t>
            </a:r>
            <a:r>
              <a:rPr lang="en-US" sz="1200" kern="1200" dirty="0" smtClean="0">
                <a:solidFill>
                  <a:schemeClr val="tx1"/>
                </a:solidFill>
                <a:effectLst/>
                <a:latin typeface="+mn-lt"/>
                <a:ea typeface="+mn-ea"/>
                <a:cs typeface="+mn-cs"/>
              </a:rPr>
              <a:t>	2</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magma	3</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elit</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Fusce</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sed</a:t>
            </a:r>
            <a:r>
              <a:rPr lang="en-US" sz="1200" kern="1200" dirty="0" smtClean="0">
                <a:solidFill>
                  <a:schemeClr val="tx1"/>
                </a:solidFill>
                <a:effectLst/>
                <a:latin typeface="+mn-lt"/>
                <a:ea typeface="+mn-ea"/>
                <a:cs typeface="+mn-cs"/>
              </a:rPr>
              <a:t>	1</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jobs can be implemented in many programming languages, including JavaScript, Java, Python, and Microsoft C#; and can include much more sophisticated processing than shown in this example. However, the basic principle of dividing the initial processing across multiple nodes during the map phase, and combining the results in one or more reduce phases is the foundation for distributed data processing with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090643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699739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HDFS is a distributed file system in which source data can be uploaded to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for processing, and data processing results can be saved. </a:t>
            </a:r>
          </a:p>
          <a:p>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Hosting HDFS in Windows Azure Storage</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cluster requires at least one Windows Azure Storage account, which hosts a blob container that is used as the default HDFS store for the cluster. You can associate additional Windows Azure Storage accounts to an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cluster, enabling it to process data in multiple storage locations.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specified an existing Windows Azure Storage account when creating the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cluster, the data files used and generated by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can be retained even when the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cluster is deleted. This enables you to persist data in Windows Azure Storage while only paying for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cluster services when you actually use them.</a:t>
            </a:r>
          </a:p>
          <a:p>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Navigating HDFS</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upload and retrieve data from Windows Azure Storage using any tool or API that supports blob access for Windows Azure. However, most Hadoop client applications use HDFS-specific commands to navigate HDFS, and these commands are supported by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Folder and file paths in HDFS can be referenced using Azure Storage Volume (ASV) protocol URLs or UNIX-like file system paths.</a:t>
            </a:r>
          </a:p>
          <a:p>
            <a:endParaRPr lang="en-GB" sz="1200"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Azure Storage Volume URLs</a:t>
            </a:r>
            <a:endParaRPr lang="en-GB" sz="1200" b="1" i="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Azure storage volume URLs indicate a specific item in a Windows Azure Storage blob container. All URLs are prefixed with the </a:t>
            </a:r>
            <a:r>
              <a:rPr lang="en-US" sz="1200" i="1" kern="1200" dirty="0" smtClean="0">
                <a:solidFill>
                  <a:schemeClr val="tx1"/>
                </a:solidFill>
                <a:effectLst/>
                <a:latin typeface="+mn-lt"/>
                <a:ea typeface="+mn-ea"/>
                <a:cs typeface="+mn-cs"/>
              </a:rPr>
              <a:t>wasb://</a:t>
            </a:r>
            <a:r>
              <a:rPr lang="en-US" sz="1200" kern="1200" dirty="0" smtClean="0">
                <a:solidFill>
                  <a:schemeClr val="tx1"/>
                </a:solidFill>
                <a:effectLst/>
                <a:latin typeface="+mn-lt"/>
                <a:ea typeface="+mn-ea"/>
                <a:cs typeface="+mn-cs"/>
              </a:rPr>
              <a:t> protocol. The advantage of using the WASB addressing scheme is that you can easily reference folders or files that are stored in Windows Azure Storage accounts and containers other than the default HDFS store. For example, the location </a:t>
            </a:r>
            <a:r>
              <a:rPr lang="en-US" sz="1200" b="1" kern="1200" dirty="0" smtClean="0">
                <a:solidFill>
                  <a:schemeClr val="tx1"/>
                </a:solidFill>
                <a:effectLst/>
                <a:latin typeface="+mn-lt"/>
                <a:ea typeface="+mn-ea"/>
                <a:cs typeface="+mn-cs"/>
              </a:rPr>
              <a:t>wasb://data@myaccount.blob.core.windows.net/logs/06-06-2013.txt</a:t>
            </a:r>
            <a:r>
              <a:rPr lang="en-US" sz="1200" kern="1200" dirty="0" smtClean="0">
                <a:solidFill>
                  <a:schemeClr val="tx1"/>
                </a:solidFill>
                <a:effectLst/>
                <a:latin typeface="+mn-lt"/>
                <a:ea typeface="+mn-ea"/>
                <a:cs typeface="+mn-cs"/>
              </a:rPr>
              <a:t> references a file named </a:t>
            </a:r>
            <a:r>
              <a:rPr lang="en-US" sz="1200" b="1" kern="1200" dirty="0" smtClean="0">
                <a:solidFill>
                  <a:schemeClr val="tx1"/>
                </a:solidFill>
                <a:effectLst/>
                <a:latin typeface="+mn-lt"/>
                <a:ea typeface="+mn-ea"/>
                <a:cs typeface="+mn-cs"/>
              </a:rPr>
              <a:t>06-06-2013.txt</a:t>
            </a:r>
            <a:r>
              <a:rPr lang="en-US" sz="1200" kern="1200" dirty="0" smtClean="0">
                <a:solidFill>
                  <a:schemeClr val="tx1"/>
                </a:solidFill>
                <a:effectLst/>
                <a:latin typeface="+mn-lt"/>
                <a:ea typeface="+mn-ea"/>
                <a:cs typeface="+mn-cs"/>
              </a:rPr>
              <a:t> in the </a:t>
            </a:r>
            <a:r>
              <a:rPr lang="en-US" sz="1200" b="1" kern="1200" dirty="0" smtClean="0">
                <a:solidFill>
                  <a:schemeClr val="tx1"/>
                </a:solidFill>
                <a:effectLst/>
                <a:latin typeface="+mn-lt"/>
                <a:ea typeface="+mn-ea"/>
                <a:cs typeface="+mn-cs"/>
              </a:rPr>
              <a:t>logs</a:t>
            </a:r>
            <a:r>
              <a:rPr lang="en-US" sz="1200" kern="1200" dirty="0" smtClean="0">
                <a:solidFill>
                  <a:schemeClr val="tx1"/>
                </a:solidFill>
                <a:effectLst/>
                <a:latin typeface="+mn-lt"/>
                <a:ea typeface="+mn-ea"/>
                <a:cs typeface="+mn-cs"/>
              </a:rPr>
              <a:t> subfolder of the </a:t>
            </a:r>
            <a:r>
              <a:rPr lang="en-US" sz="1200" b="1" kern="1200" dirty="0" smtClean="0">
                <a:solidFill>
                  <a:schemeClr val="tx1"/>
                </a:solidFill>
                <a:effectLst/>
                <a:latin typeface="+mn-lt"/>
                <a:ea typeface="+mn-ea"/>
                <a:cs typeface="+mn-cs"/>
              </a:rPr>
              <a:t>data</a:t>
            </a:r>
            <a:r>
              <a:rPr lang="en-US" sz="1200" kern="1200" dirty="0" smtClean="0">
                <a:solidFill>
                  <a:schemeClr val="tx1"/>
                </a:solidFill>
                <a:effectLst/>
                <a:latin typeface="+mn-lt"/>
                <a:ea typeface="+mn-ea"/>
                <a:cs typeface="+mn-cs"/>
              </a:rPr>
              <a:t> container in the </a:t>
            </a:r>
            <a:r>
              <a:rPr lang="en-US" sz="1200" b="1" kern="1200" dirty="0" err="1" smtClean="0">
                <a:solidFill>
                  <a:schemeClr val="tx1"/>
                </a:solidFill>
                <a:effectLst/>
                <a:latin typeface="+mn-lt"/>
                <a:ea typeface="+mn-ea"/>
                <a:cs typeface="+mn-cs"/>
              </a:rPr>
              <a:t>myaccount</a:t>
            </a:r>
            <a:r>
              <a:rPr lang="en-US" sz="1200" kern="1200" dirty="0" smtClean="0">
                <a:solidFill>
                  <a:schemeClr val="tx1"/>
                </a:solidFill>
                <a:effectLst/>
                <a:latin typeface="+mn-lt"/>
                <a:ea typeface="+mn-ea"/>
                <a:cs typeface="+mn-cs"/>
              </a:rPr>
              <a:t> storage account. If the </a:t>
            </a:r>
            <a:r>
              <a:rPr lang="en-US" sz="1200" b="1" kern="1200" dirty="0" smtClean="0">
                <a:solidFill>
                  <a:schemeClr val="tx1"/>
                </a:solidFill>
                <a:effectLst/>
                <a:latin typeface="+mn-lt"/>
                <a:ea typeface="+mn-ea"/>
                <a:cs typeface="+mn-cs"/>
              </a:rPr>
              <a:t>logs</a:t>
            </a:r>
            <a:r>
              <a:rPr lang="en-US" sz="1200" kern="1200" dirty="0" smtClean="0">
                <a:solidFill>
                  <a:schemeClr val="tx1"/>
                </a:solidFill>
                <a:effectLst/>
                <a:latin typeface="+mn-lt"/>
                <a:ea typeface="+mn-ea"/>
                <a:cs typeface="+mn-cs"/>
              </a:rPr>
              <a:t> folder you want to specify is in the default account and container, you can abbreviate the syntax to </a:t>
            </a:r>
            <a:r>
              <a:rPr lang="en-US" sz="1200" b="1" kern="1200" dirty="0" smtClean="0">
                <a:solidFill>
                  <a:schemeClr val="tx1"/>
                </a:solidFill>
                <a:effectLst/>
                <a:latin typeface="+mn-lt"/>
                <a:ea typeface="+mn-ea"/>
                <a:cs typeface="+mn-cs"/>
              </a:rPr>
              <a:t>wasb:///logs/06-06-2013.txt</a:t>
            </a:r>
            <a:r>
              <a:rPr lang="en-US" sz="1200" kern="1200" dirty="0" smtClean="0">
                <a:solidFill>
                  <a:schemeClr val="tx1"/>
                </a:solidFill>
                <a:effectLst/>
                <a:latin typeface="+mn-lt"/>
                <a:ea typeface="+mn-ea"/>
                <a:cs typeface="+mn-cs"/>
              </a:rPr>
              <a:t>.</a:t>
            </a:r>
          </a:p>
          <a:p>
            <a:endParaRPr lang="en-GB" sz="1200"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HDFS Paths</a:t>
            </a:r>
            <a:endParaRPr lang="en-GB" sz="1200" b="1" i="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working with files in the default HDFS store, you can use UNIX-like HDFS paths to reference files and folders. For example, the path </a:t>
            </a:r>
            <a:r>
              <a:rPr lang="en-US" sz="1200" b="1" kern="1200" dirty="0" smtClean="0">
                <a:solidFill>
                  <a:schemeClr val="tx1"/>
                </a:solidFill>
                <a:effectLst/>
                <a:latin typeface="+mn-lt"/>
                <a:ea typeface="+mn-ea"/>
                <a:cs typeface="+mn-cs"/>
              </a:rPr>
              <a:t>/logs/06-06-2103.txt</a:t>
            </a:r>
            <a:r>
              <a:rPr lang="en-US" sz="1200" kern="1200" dirty="0" smtClean="0">
                <a:solidFill>
                  <a:schemeClr val="tx1"/>
                </a:solidFill>
                <a:effectLst/>
                <a:latin typeface="+mn-lt"/>
                <a:ea typeface="+mn-ea"/>
                <a:cs typeface="+mn-cs"/>
              </a:rPr>
              <a:t> references a file named </a:t>
            </a:r>
            <a:r>
              <a:rPr lang="en-US" sz="1200" b="1" kern="1200" dirty="0" smtClean="0">
                <a:solidFill>
                  <a:schemeClr val="tx1"/>
                </a:solidFill>
                <a:effectLst/>
                <a:latin typeface="+mn-lt"/>
                <a:ea typeface="+mn-ea"/>
                <a:cs typeface="+mn-cs"/>
              </a:rPr>
              <a:t>06-06-2013.txt</a:t>
            </a:r>
            <a:r>
              <a:rPr lang="en-US" sz="1200" kern="1200" dirty="0" smtClean="0">
                <a:solidFill>
                  <a:schemeClr val="tx1"/>
                </a:solidFill>
                <a:effectLst/>
                <a:latin typeface="+mn-lt"/>
                <a:ea typeface="+mn-ea"/>
                <a:cs typeface="+mn-cs"/>
              </a:rPr>
              <a:t> in the </a:t>
            </a:r>
            <a:r>
              <a:rPr lang="en-US" sz="1200" b="1" kern="1200" dirty="0" smtClean="0">
                <a:solidFill>
                  <a:schemeClr val="tx1"/>
                </a:solidFill>
                <a:effectLst/>
                <a:latin typeface="+mn-lt"/>
                <a:ea typeface="+mn-ea"/>
                <a:cs typeface="+mn-cs"/>
              </a:rPr>
              <a:t>logs</a:t>
            </a:r>
            <a:r>
              <a:rPr lang="en-US" sz="1200" kern="1200" dirty="0" smtClean="0">
                <a:solidFill>
                  <a:schemeClr val="tx1"/>
                </a:solidFill>
                <a:effectLst/>
                <a:latin typeface="+mn-lt"/>
                <a:ea typeface="+mn-ea"/>
                <a:cs typeface="+mn-cs"/>
              </a:rPr>
              <a:t> folder, which is located in the root of the HDFS file system. HDFS paths are context-sensitive, so you can use relative paths such as </a:t>
            </a:r>
            <a:r>
              <a:rPr lang="en-US" sz="1200" b="1" kern="1200" dirty="0" smtClean="0">
                <a:solidFill>
                  <a:schemeClr val="tx1"/>
                </a:solidFill>
                <a:effectLst/>
                <a:latin typeface="+mn-lt"/>
                <a:ea typeface="+mn-ea"/>
                <a:cs typeface="+mn-cs"/>
              </a:rPr>
              <a:t>output/results.txt</a:t>
            </a:r>
            <a:r>
              <a:rPr lang="en-US" sz="1200" kern="1200" dirty="0" smtClean="0">
                <a:solidFill>
                  <a:schemeClr val="tx1"/>
                </a:solidFill>
                <a:effectLst/>
                <a:latin typeface="+mn-lt"/>
                <a:ea typeface="+mn-ea"/>
                <a:cs typeface="+mn-cs"/>
              </a:rPr>
              <a:t>, which references a file named </a:t>
            </a:r>
            <a:r>
              <a:rPr lang="en-US" sz="1200" b="1" kern="1200" dirty="0" smtClean="0">
                <a:solidFill>
                  <a:schemeClr val="tx1"/>
                </a:solidFill>
                <a:effectLst/>
                <a:latin typeface="+mn-lt"/>
                <a:ea typeface="+mn-ea"/>
                <a:cs typeface="+mn-cs"/>
              </a:rPr>
              <a:t>results.txt</a:t>
            </a:r>
            <a:r>
              <a:rPr lang="en-US" sz="1200" kern="1200" dirty="0" smtClean="0">
                <a:solidFill>
                  <a:schemeClr val="tx1"/>
                </a:solidFill>
                <a:effectLst/>
                <a:latin typeface="+mn-lt"/>
                <a:ea typeface="+mn-ea"/>
                <a:cs typeface="+mn-cs"/>
              </a:rPr>
              <a:t> in the </a:t>
            </a:r>
            <a:r>
              <a:rPr lang="en-US" sz="1200" b="1" kern="1200" dirty="0" smtClean="0">
                <a:solidFill>
                  <a:schemeClr val="tx1"/>
                </a:solidFill>
                <a:effectLst/>
                <a:latin typeface="+mn-lt"/>
                <a:ea typeface="+mn-ea"/>
                <a:cs typeface="+mn-cs"/>
              </a:rPr>
              <a:t>output</a:t>
            </a:r>
            <a:r>
              <a:rPr lang="en-US" sz="1200" kern="1200" dirty="0" smtClean="0">
                <a:solidFill>
                  <a:schemeClr val="tx1"/>
                </a:solidFill>
                <a:effectLst/>
                <a:latin typeface="+mn-lt"/>
                <a:ea typeface="+mn-ea"/>
                <a:cs typeface="+mn-cs"/>
              </a:rPr>
              <a:t> folder, which is a subfolder of the current folder.</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Every user in an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cluster has a home folder, which by default is located at </a:t>
            </a:r>
            <a:r>
              <a:rPr lang="en-US" sz="1200" b="1" kern="1200" dirty="0" smtClean="0">
                <a:solidFill>
                  <a:schemeClr val="tx1"/>
                </a:solidFill>
                <a:effectLst/>
                <a:latin typeface="+mn-lt"/>
                <a:ea typeface="+mn-ea"/>
                <a:cs typeface="+mn-cs"/>
              </a:rPr>
              <a:t>/user/&lt;</a:t>
            </a:r>
            <a:r>
              <a:rPr lang="en-US" sz="1200" b="1" i="1" kern="1200" dirty="0" err="1" smtClean="0">
                <a:solidFill>
                  <a:schemeClr val="tx1"/>
                </a:solidFill>
                <a:effectLst/>
                <a:latin typeface="+mn-lt"/>
                <a:ea typeface="+mn-ea"/>
                <a:cs typeface="+mn-cs"/>
              </a:rPr>
              <a:t>user_name</a:t>
            </a:r>
            <a:r>
              <a:rPr lang="en-US" sz="1200" b="1" kern="1200" dirty="0" smtClean="0">
                <a:solidFill>
                  <a:schemeClr val="tx1"/>
                </a:solidFill>
                <a:effectLst/>
                <a:latin typeface="+mn-lt"/>
                <a:ea typeface="+mn-ea"/>
                <a:cs typeface="+mn-cs"/>
              </a:rPr>
              <a:t>&gt;</a:t>
            </a:r>
            <a:r>
              <a:rPr lang="en-US" sz="1200" kern="1200" dirty="0" smtClean="0">
                <a:solidFill>
                  <a:schemeClr val="tx1"/>
                </a:solidFill>
                <a:effectLst/>
                <a:latin typeface="+mn-lt"/>
                <a:ea typeface="+mn-ea"/>
                <a:cs typeface="+mn-cs"/>
              </a:rPr>
              <a:t>. You can refer to this folder using a period, so the path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myfiles</a:t>
            </a:r>
            <a:r>
              <a:rPr lang="en-US" sz="1200" kern="1200" dirty="0" smtClean="0">
                <a:solidFill>
                  <a:schemeClr val="tx1"/>
                </a:solidFill>
                <a:effectLst/>
                <a:latin typeface="+mn-lt"/>
                <a:ea typeface="+mn-ea"/>
                <a:cs typeface="+mn-cs"/>
              </a:rPr>
              <a:t> refers to the </a:t>
            </a:r>
            <a:r>
              <a:rPr lang="en-US" sz="1200" b="1" kern="1200" dirty="0" err="1" smtClean="0">
                <a:solidFill>
                  <a:schemeClr val="tx1"/>
                </a:solidFill>
                <a:effectLst/>
                <a:latin typeface="+mn-lt"/>
                <a:ea typeface="+mn-ea"/>
                <a:cs typeface="+mn-cs"/>
              </a:rPr>
              <a:t>myfiles</a:t>
            </a:r>
            <a:r>
              <a:rPr lang="en-US" sz="1200" kern="1200" dirty="0" smtClean="0">
                <a:solidFill>
                  <a:schemeClr val="tx1"/>
                </a:solidFill>
                <a:effectLst/>
                <a:latin typeface="+mn-lt"/>
                <a:ea typeface="+mn-ea"/>
                <a:cs typeface="+mn-cs"/>
              </a:rPr>
              <a:t> subfolder of the current user’s home folder.</a:t>
            </a:r>
          </a:p>
          <a:p>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HDFS Shell Commands</a:t>
            </a:r>
            <a:endParaRPr lang="en-GB"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working with the HDFS file system, you can use the following commands to navigate and manipulate folders and files:</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err="1" smtClean="0">
                <a:solidFill>
                  <a:schemeClr val="tx1"/>
                </a:solidFill>
                <a:effectLst/>
                <a:latin typeface="+mn-lt"/>
                <a:ea typeface="+mn-ea"/>
                <a:cs typeface="+mn-cs"/>
              </a:rPr>
              <a:t>ls</a:t>
            </a:r>
            <a:r>
              <a:rPr lang="en-US" sz="1200" kern="1200" dirty="0" smtClean="0">
                <a:solidFill>
                  <a:schemeClr val="tx1"/>
                </a:solidFill>
                <a:effectLst/>
                <a:latin typeface="+mn-lt"/>
                <a:ea typeface="+mn-ea"/>
                <a:cs typeface="+mn-cs"/>
              </a:rPr>
              <a:t>. This command displays the contents of the specified folder. If not folder is specified, it displays the contents of the current folder. You can also use </a:t>
            </a:r>
            <a:r>
              <a:rPr lang="en-US" sz="1200" b="1" kern="1200" dirty="0" err="1" smtClean="0">
                <a:solidFill>
                  <a:schemeClr val="tx1"/>
                </a:solidFill>
                <a:effectLst/>
                <a:latin typeface="+mn-lt"/>
                <a:ea typeface="+mn-ea"/>
                <a:cs typeface="+mn-cs"/>
              </a:rPr>
              <a:t>lsr</a:t>
            </a:r>
            <a:r>
              <a:rPr lang="en-US" sz="1200" kern="1200" dirty="0" smtClean="0">
                <a:solidFill>
                  <a:schemeClr val="tx1"/>
                </a:solidFill>
                <a:effectLst/>
                <a:latin typeface="+mn-lt"/>
                <a:ea typeface="+mn-ea"/>
                <a:cs typeface="+mn-cs"/>
              </a:rPr>
              <a:t> to recursively list the contents of a folder and its subfolders.</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cp</a:t>
            </a:r>
            <a:r>
              <a:rPr lang="en-US" sz="1200" kern="1200" dirty="0" smtClean="0">
                <a:solidFill>
                  <a:schemeClr val="tx1"/>
                </a:solidFill>
                <a:effectLst/>
                <a:latin typeface="+mn-lt"/>
                <a:ea typeface="+mn-ea"/>
                <a:cs typeface="+mn-cs"/>
              </a:rPr>
              <a:t>. This command copies an item from the specified source location to the specified destination location. Both locations must be in the HDFS store. You can use </a:t>
            </a:r>
            <a:r>
              <a:rPr lang="en-US" sz="1200" b="1" kern="1200" dirty="0" err="1" smtClean="0">
                <a:solidFill>
                  <a:schemeClr val="tx1"/>
                </a:solidFill>
                <a:effectLst/>
                <a:latin typeface="+mn-lt"/>
                <a:ea typeface="+mn-ea"/>
                <a:cs typeface="+mn-cs"/>
              </a:rPr>
              <a:t>copyToLocal</a:t>
            </a:r>
            <a:r>
              <a:rPr lang="en-US" sz="1200" kern="1200" dirty="0" smtClean="0">
                <a:solidFill>
                  <a:schemeClr val="tx1"/>
                </a:solidFill>
                <a:effectLst/>
                <a:latin typeface="+mn-lt"/>
                <a:ea typeface="+mn-ea"/>
                <a:cs typeface="+mn-cs"/>
              </a:rPr>
              <a:t> and </a:t>
            </a:r>
            <a:r>
              <a:rPr lang="en-US" sz="1200" b="1" kern="1200" dirty="0" err="1" smtClean="0">
                <a:solidFill>
                  <a:schemeClr val="tx1"/>
                </a:solidFill>
                <a:effectLst/>
                <a:latin typeface="+mn-lt"/>
                <a:ea typeface="+mn-ea"/>
                <a:cs typeface="+mn-cs"/>
              </a:rPr>
              <a:t>copyFromLocal</a:t>
            </a:r>
            <a:r>
              <a:rPr lang="en-US" sz="1200" kern="1200" dirty="0" smtClean="0">
                <a:solidFill>
                  <a:schemeClr val="tx1"/>
                </a:solidFill>
                <a:effectLst/>
                <a:latin typeface="+mn-lt"/>
                <a:ea typeface="+mn-ea"/>
                <a:cs typeface="+mn-cs"/>
              </a:rPr>
              <a:t> to transfer files between HDFS and the local computer file system of the cluster head node.</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mv</a:t>
            </a:r>
            <a:r>
              <a:rPr lang="en-US" sz="1200" kern="1200" dirty="0" smtClean="0">
                <a:solidFill>
                  <a:schemeClr val="tx1"/>
                </a:solidFill>
                <a:effectLst/>
                <a:latin typeface="+mn-lt"/>
                <a:ea typeface="+mn-ea"/>
                <a:cs typeface="+mn-cs"/>
              </a:rPr>
              <a:t>. This command moves an item from the specified source location to the specified destination location. Both locations must be in the HDFS store. You can use </a:t>
            </a:r>
            <a:r>
              <a:rPr lang="en-US" sz="1200" b="1" kern="1200" dirty="0" err="1" smtClean="0">
                <a:solidFill>
                  <a:schemeClr val="tx1"/>
                </a:solidFill>
                <a:effectLst/>
                <a:latin typeface="+mn-lt"/>
                <a:ea typeface="+mn-ea"/>
                <a:cs typeface="+mn-cs"/>
              </a:rPr>
              <a:t>moveToLocal</a:t>
            </a:r>
            <a:r>
              <a:rPr lang="en-US" sz="1200" kern="1200" dirty="0" smtClean="0">
                <a:solidFill>
                  <a:schemeClr val="tx1"/>
                </a:solidFill>
                <a:effectLst/>
                <a:latin typeface="+mn-lt"/>
                <a:ea typeface="+mn-ea"/>
                <a:cs typeface="+mn-cs"/>
              </a:rPr>
              <a:t> and </a:t>
            </a:r>
            <a:r>
              <a:rPr lang="en-US" sz="1200" b="1" kern="1200" dirty="0" err="1" smtClean="0">
                <a:solidFill>
                  <a:schemeClr val="tx1"/>
                </a:solidFill>
                <a:effectLst/>
                <a:latin typeface="+mn-lt"/>
                <a:ea typeface="+mn-ea"/>
                <a:cs typeface="+mn-cs"/>
              </a:rPr>
              <a:t>moveFromLocal</a:t>
            </a:r>
            <a:r>
              <a:rPr lang="en-US" sz="1200" kern="1200" dirty="0" smtClean="0">
                <a:solidFill>
                  <a:schemeClr val="tx1"/>
                </a:solidFill>
                <a:effectLst/>
                <a:latin typeface="+mn-lt"/>
                <a:ea typeface="+mn-ea"/>
                <a:cs typeface="+mn-cs"/>
              </a:rPr>
              <a:t> to transfer files between HDFS and the local computer file system of the cluster head node.</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err="1" smtClean="0">
                <a:solidFill>
                  <a:schemeClr val="tx1"/>
                </a:solidFill>
                <a:effectLst/>
                <a:latin typeface="+mn-lt"/>
                <a:ea typeface="+mn-ea"/>
                <a:cs typeface="+mn-cs"/>
              </a:rPr>
              <a:t>mkdir</a:t>
            </a:r>
            <a:r>
              <a:rPr lang="en-US" sz="1200" kern="1200" dirty="0" smtClean="0">
                <a:solidFill>
                  <a:schemeClr val="tx1"/>
                </a:solidFill>
                <a:effectLst/>
                <a:latin typeface="+mn-lt"/>
                <a:ea typeface="+mn-ea"/>
                <a:cs typeface="+mn-cs"/>
              </a:rPr>
              <a:t>. This command creates the specified folder.</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rm</a:t>
            </a:r>
            <a:r>
              <a:rPr lang="en-US" sz="1200" kern="1200" dirty="0" smtClean="0">
                <a:solidFill>
                  <a:schemeClr val="tx1"/>
                </a:solidFill>
                <a:effectLst/>
                <a:latin typeface="+mn-lt"/>
                <a:ea typeface="+mn-ea"/>
                <a:cs typeface="+mn-cs"/>
              </a:rPr>
              <a:t>. This command deletes the specified file or empty folder. You can use </a:t>
            </a:r>
            <a:r>
              <a:rPr lang="en-US" sz="1200" b="1" kern="1200" dirty="0" err="1" smtClean="0">
                <a:solidFill>
                  <a:schemeClr val="tx1"/>
                </a:solidFill>
                <a:effectLst/>
                <a:latin typeface="+mn-lt"/>
                <a:ea typeface="+mn-ea"/>
                <a:cs typeface="+mn-cs"/>
              </a:rPr>
              <a:t>rmr</a:t>
            </a:r>
            <a:r>
              <a:rPr lang="en-US" sz="1200" kern="1200" dirty="0" smtClean="0">
                <a:solidFill>
                  <a:schemeClr val="tx1"/>
                </a:solidFill>
                <a:effectLst/>
                <a:latin typeface="+mn-lt"/>
                <a:ea typeface="+mn-ea"/>
                <a:cs typeface="+mn-cs"/>
              </a:rPr>
              <a:t> to recursively delete a folder and its contents.</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kern="1200" dirty="0" smtClean="0">
                <a:solidFill>
                  <a:schemeClr val="tx1"/>
                </a:solidFill>
                <a:effectLst/>
                <a:latin typeface="+mn-lt"/>
                <a:ea typeface="+mn-ea"/>
                <a:cs typeface="+mn-cs"/>
              </a:rPr>
              <a:t>cat</a:t>
            </a:r>
            <a:r>
              <a:rPr lang="en-US" sz="1200" kern="1200" dirty="0" smtClean="0">
                <a:solidFill>
                  <a:schemeClr val="tx1"/>
                </a:solidFill>
                <a:effectLst/>
                <a:latin typeface="+mn-lt"/>
                <a:ea typeface="+mn-ea"/>
                <a:cs typeface="+mn-cs"/>
              </a:rPr>
              <a:t>. This command is useful for displaying the contents of a text file in the console window.</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list shows only a subset of the HDFS shell commands that are supported by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228620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12.emf"/><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4.emf"/><Relationship Id="rId5" Type="http://schemas.openxmlformats.org/officeDocument/2006/relationships/image" Target="../media/image9.emf"/><Relationship Id="rId4" Type="http://schemas.openxmlformats.org/officeDocument/2006/relationships/image" Target="../media/image10.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emf"/><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emf"/><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Introduction to Big Data and HDInsight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7149861" y="2031543"/>
            <a:ext cx="4787443" cy="3729161"/>
            <a:chOff x="7237543" y="2294590"/>
            <a:chExt cx="4787443" cy="3729161"/>
          </a:xfrm>
        </p:grpSpPr>
        <p:sp>
          <p:nvSpPr>
            <p:cNvPr id="6" name="Rounded Rectangle 5"/>
            <p:cNvSpPr/>
            <p:nvPr/>
          </p:nvSpPr>
          <p:spPr>
            <a:xfrm>
              <a:off x="7257508" y="2294590"/>
              <a:ext cx="4767478" cy="37291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4" name="TextBox 13"/>
            <p:cNvSpPr txBox="1"/>
            <p:nvPr/>
          </p:nvSpPr>
          <p:spPr>
            <a:xfrm>
              <a:off x="7237543" y="4610982"/>
              <a:ext cx="2698353" cy="369332"/>
            </a:xfrm>
            <a:prstGeom prst="rect">
              <a:avLst/>
            </a:prstGeom>
            <a:noFill/>
          </p:spPr>
          <p:txBody>
            <a:bodyPr wrap="square" rtlCol="0">
              <a:spAutoFit/>
            </a:bodyPr>
            <a:lstStyle/>
            <a:p>
              <a:r>
                <a:rPr lang="en-GB" dirty="0" err="1" smtClean="0">
                  <a:latin typeface="Segoe UI Semibold" panose="020B0702040204020203" pitchFamily="34" charset="0"/>
                  <a:cs typeface="Segoe UI Semibold" panose="020B0702040204020203" pitchFamily="34" charset="0"/>
                </a:rPr>
                <a:t>HDInsight</a:t>
              </a:r>
              <a:r>
                <a:rPr lang="en-GB" dirty="0" smtClean="0">
                  <a:latin typeface="Segoe UI Semibold" panose="020B0702040204020203" pitchFamily="34" charset="0"/>
                  <a:cs typeface="Segoe UI Semibold" panose="020B0702040204020203" pitchFamily="34" charset="0"/>
                </a:rPr>
                <a:t> cluster (VMs)</a:t>
              </a:r>
              <a:endParaRPr lang="en-GB" dirty="0">
                <a:latin typeface="Segoe UI Semibold" panose="020B0702040204020203" pitchFamily="34" charset="0"/>
                <a:cs typeface="Segoe UI Semibold" panose="020B0702040204020203" pitchFamily="34" charset="0"/>
              </a:endParaRPr>
            </a:p>
          </p:txBody>
        </p:sp>
        <p:grpSp>
          <p:nvGrpSpPr>
            <p:cNvPr id="21" name="Group 20"/>
            <p:cNvGrpSpPr/>
            <p:nvPr/>
          </p:nvGrpSpPr>
          <p:grpSpPr>
            <a:xfrm>
              <a:off x="7357755" y="3385937"/>
              <a:ext cx="2036578" cy="1225045"/>
              <a:chOff x="5595740" y="4425730"/>
              <a:chExt cx="3154742" cy="1897645"/>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740" y="4425730"/>
                <a:ext cx="1023730" cy="1897645"/>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9723" y="4425730"/>
                <a:ext cx="1023730" cy="1897645"/>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6752" y="4425730"/>
                <a:ext cx="1023730" cy="1897645"/>
              </a:xfrm>
              <a:prstGeom prst="rect">
                <a:avLst/>
              </a:prstGeom>
            </p:spPr>
          </p:pic>
        </p:grpSp>
      </p:grpSp>
      <p:sp>
        <p:nvSpPr>
          <p:cNvPr id="3" name="Content Placeholder 2"/>
          <p:cNvSpPr>
            <a:spLocks noGrp="1"/>
          </p:cNvSpPr>
          <p:nvPr>
            <p:ph sz="quarter" idx="10"/>
          </p:nvPr>
        </p:nvSpPr>
        <p:spPr>
          <a:xfrm>
            <a:off x="379412" y="1265129"/>
            <a:ext cx="6645445" cy="5413485"/>
          </a:xfrm>
        </p:spPr>
        <p:txBody>
          <a:bodyPr/>
          <a:lstStyle/>
          <a:p>
            <a:r>
              <a:rPr lang="en-GB" dirty="0" smtClean="0"/>
              <a:t>Hadoop as an Azure Service</a:t>
            </a:r>
          </a:p>
          <a:p>
            <a:r>
              <a:rPr lang="en-GB" dirty="0" smtClean="0"/>
              <a:t>Hortonworks HDP </a:t>
            </a:r>
            <a:r>
              <a:rPr lang="en-GB" dirty="0"/>
              <a:t>o</a:t>
            </a:r>
            <a:r>
              <a:rPr lang="en-GB" dirty="0" smtClean="0"/>
              <a:t>n Azure VMs</a:t>
            </a:r>
          </a:p>
          <a:p>
            <a:pPr lvl="1"/>
            <a:r>
              <a:rPr lang="en-GB" dirty="0" smtClean="0"/>
              <a:t>Windows Server 2012</a:t>
            </a:r>
          </a:p>
          <a:p>
            <a:pPr lvl="1"/>
            <a:r>
              <a:rPr lang="en-GB" dirty="0" smtClean="0"/>
              <a:t>Linux</a:t>
            </a:r>
          </a:p>
          <a:p>
            <a:r>
              <a:rPr lang="en-GB" dirty="0" smtClean="0"/>
              <a:t>Azure Storage provides HDFS layer</a:t>
            </a:r>
          </a:p>
          <a:p>
            <a:r>
              <a:rPr lang="en-GB" dirty="0" smtClean="0"/>
              <a:t>Azure SQL </a:t>
            </a:r>
            <a:r>
              <a:rPr lang="en-GB" dirty="0"/>
              <a:t>D</a:t>
            </a:r>
            <a:r>
              <a:rPr lang="en-GB" dirty="0" smtClean="0"/>
              <a:t>atabase stores metadata</a:t>
            </a:r>
          </a:p>
        </p:txBody>
      </p:sp>
      <p:grpSp>
        <p:nvGrpSpPr>
          <p:cNvPr id="18" name="Group 17"/>
          <p:cNvGrpSpPr/>
          <p:nvPr/>
        </p:nvGrpSpPr>
        <p:grpSpPr>
          <a:xfrm>
            <a:off x="6706912" y="867615"/>
            <a:ext cx="2630066" cy="1537052"/>
            <a:chOff x="6794594" y="1130662"/>
            <a:chExt cx="2630066" cy="1537052"/>
          </a:xfrm>
        </p:grpSpPr>
        <p:pic>
          <p:nvPicPr>
            <p:cNvPr id="25" name="Picture 24"/>
            <p:cNvPicPr>
              <a:picLocks noChangeAspect="1"/>
            </p:cNvPicPr>
            <p:nvPr/>
          </p:nvPicPr>
          <p:blipFill>
            <a:blip r:embed="rId4"/>
            <a:stretch>
              <a:fillRect/>
            </a:stretch>
          </p:blipFill>
          <p:spPr>
            <a:xfrm>
              <a:off x="6794594" y="1130662"/>
              <a:ext cx="2630066" cy="1537052"/>
            </a:xfrm>
            <a:prstGeom prst="rect">
              <a:avLst/>
            </a:prstGeom>
          </p:spPr>
        </p:pic>
        <p:pic>
          <p:nvPicPr>
            <p:cNvPr id="27" name="Picture 26"/>
            <p:cNvPicPr>
              <a:picLocks noChangeAspect="1"/>
            </p:cNvPicPr>
            <p:nvPr/>
          </p:nvPicPr>
          <p:blipFill>
            <a:blip r:embed="rId5"/>
            <a:stretch>
              <a:fillRect/>
            </a:stretch>
          </p:blipFill>
          <p:spPr>
            <a:xfrm>
              <a:off x="7150158" y="1722814"/>
              <a:ext cx="1982075" cy="724988"/>
            </a:xfrm>
            <a:prstGeom prst="rect">
              <a:avLst/>
            </a:prstGeom>
          </p:spPr>
        </p:pic>
      </p:grpSp>
      <p:grpSp>
        <p:nvGrpSpPr>
          <p:cNvPr id="36" name="Group 35"/>
          <p:cNvGrpSpPr/>
          <p:nvPr/>
        </p:nvGrpSpPr>
        <p:grpSpPr>
          <a:xfrm>
            <a:off x="9322729" y="2390513"/>
            <a:ext cx="2439211" cy="1198534"/>
            <a:chOff x="9410411" y="2653560"/>
            <a:chExt cx="2439211" cy="1198534"/>
          </a:xfrm>
        </p:grpSpPr>
        <p:sp>
          <p:nvSpPr>
            <p:cNvPr id="15" name="TextBox 14"/>
            <p:cNvSpPr txBox="1"/>
            <p:nvPr/>
          </p:nvSpPr>
          <p:spPr>
            <a:xfrm>
              <a:off x="10106346" y="3426480"/>
              <a:ext cx="1743276" cy="369332"/>
            </a:xfrm>
            <a:prstGeom prst="rect">
              <a:avLst/>
            </a:prstGeom>
            <a:noFill/>
          </p:spPr>
          <p:txBody>
            <a:bodyPr wrap="square" rtlCol="0">
              <a:spAutoFit/>
            </a:bodyPr>
            <a:lstStyle/>
            <a:p>
              <a:r>
                <a:rPr lang="en-GB" dirty="0" smtClean="0">
                  <a:latin typeface="Segoe UI Semibold" panose="020B0702040204020203" pitchFamily="34" charset="0"/>
                  <a:cs typeface="Segoe UI Semibold" panose="020B0702040204020203" pitchFamily="34" charset="0"/>
                </a:rPr>
                <a:t>Azure Storage</a:t>
              </a:r>
              <a:endParaRPr lang="en-GB" dirty="0">
                <a:latin typeface="Segoe UI Semibold" panose="020B0702040204020203" pitchFamily="34" charset="0"/>
                <a:cs typeface="Segoe UI Semibold" panose="020B0702040204020203" pitchFamily="34" charset="0"/>
              </a:endParaRPr>
            </a:p>
          </p:txBody>
        </p:sp>
        <p:cxnSp>
          <p:nvCxnSpPr>
            <p:cNvPr id="19" name="Elbow Connector 18"/>
            <p:cNvCxnSpPr/>
            <p:nvPr/>
          </p:nvCxnSpPr>
          <p:spPr>
            <a:xfrm flipV="1">
              <a:off x="9410411" y="3017899"/>
              <a:ext cx="840472" cy="834195"/>
            </a:xfrm>
            <a:prstGeom prst="bentConnector3">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9571503" y="3284757"/>
              <a:ext cx="629788" cy="307777"/>
            </a:xfrm>
            <a:prstGeom prst="rect">
              <a:avLst/>
            </a:prstGeom>
            <a:solidFill>
              <a:schemeClr val="bg1"/>
            </a:solidFill>
          </p:spPr>
          <p:txBody>
            <a:bodyPr wrap="none" rtlCol="0">
              <a:spAutoFit/>
            </a:bodyPr>
            <a:lstStyle/>
            <a:p>
              <a:r>
                <a:rPr lang="en-GB" sz="1400" dirty="0" smtClean="0">
                  <a:latin typeface="Segoe UI Semibold" panose="020B0702040204020203" pitchFamily="34" charset="0"/>
                  <a:cs typeface="Segoe UI Semibold" panose="020B0702040204020203" pitchFamily="34" charset="0"/>
                </a:rPr>
                <a:t>HDFS</a:t>
              </a:r>
              <a:endParaRPr lang="en-GB" sz="1400" dirty="0">
                <a:latin typeface="Segoe UI Semibold" panose="020B0702040204020203" pitchFamily="34" charset="0"/>
                <a:cs typeface="Segoe UI Semibold" panose="020B0702040204020203" pitchFamily="34" charset="0"/>
              </a:endParaRPr>
            </a:p>
          </p:txBody>
        </p:sp>
        <p:pic>
          <p:nvPicPr>
            <p:cNvPr id="31" name="Picture 30"/>
            <p:cNvPicPr>
              <a:picLocks noChangeAspect="1"/>
            </p:cNvPicPr>
            <p:nvPr/>
          </p:nvPicPr>
          <p:blipFill>
            <a:blip r:embed="rId6"/>
            <a:stretch>
              <a:fillRect/>
            </a:stretch>
          </p:blipFill>
          <p:spPr>
            <a:xfrm rot="16200000">
              <a:off x="10458190" y="2546951"/>
              <a:ext cx="772920" cy="986138"/>
            </a:xfrm>
            <a:prstGeom prst="rect">
              <a:avLst/>
            </a:prstGeom>
          </p:spPr>
        </p:pic>
      </p:grpSp>
      <p:grpSp>
        <p:nvGrpSpPr>
          <p:cNvPr id="35" name="Group 34"/>
          <p:cNvGrpSpPr/>
          <p:nvPr/>
        </p:nvGrpSpPr>
        <p:grpSpPr>
          <a:xfrm>
            <a:off x="9328932" y="3770539"/>
            <a:ext cx="2250145" cy="1690731"/>
            <a:chOff x="9416614" y="4033586"/>
            <a:chExt cx="2250145" cy="1690731"/>
          </a:xfrm>
        </p:grpSpPr>
        <p:sp>
          <p:nvSpPr>
            <p:cNvPr id="16" name="TextBox 15"/>
            <p:cNvSpPr txBox="1"/>
            <p:nvPr/>
          </p:nvSpPr>
          <p:spPr>
            <a:xfrm>
              <a:off x="10037274" y="5354985"/>
              <a:ext cx="1629485" cy="369332"/>
            </a:xfrm>
            <a:prstGeom prst="rect">
              <a:avLst/>
            </a:prstGeom>
            <a:noFill/>
          </p:spPr>
          <p:txBody>
            <a:bodyPr wrap="none" rtlCol="0">
              <a:spAutoFit/>
            </a:bodyPr>
            <a:lstStyle/>
            <a:p>
              <a:r>
                <a:rPr lang="en-GB" dirty="0" smtClean="0">
                  <a:latin typeface="Segoe UI Semibold" panose="020B0702040204020203" pitchFamily="34" charset="0"/>
                  <a:cs typeface="Segoe UI Semibold" panose="020B0702040204020203" pitchFamily="34" charset="0"/>
                </a:rPr>
                <a:t>SQL Database</a:t>
              </a:r>
              <a:endParaRPr lang="en-GB" dirty="0">
                <a:latin typeface="Segoe UI Semibold" panose="020B0702040204020203" pitchFamily="34" charset="0"/>
                <a:cs typeface="Segoe UI Semibold" panose="020B0702040204020203" pitchFamily="34" charset="0"/>
              </a:endParaRPr>
            </a:p>
          </p:txBody>
        </p:sp>
        <p:cxnSp>
          <p:nvCxnSpPr>
            <p:cNvPr id="20" name="Elbow Connector 19"/>
            <p:cNvCxnSpPr>
              <a:stCxn id="13" idx="3"/>
            </p:cNvCxnSpPr>
            <p:nvPr/>
          </p:nvCxnSpPr>
          <p:spPr>
            <a:xfrm>
              <a:off x="9416614" y="4033586"/>
              <a:ext cx="830424" cy="1024980"/>
            </a:xfrm>
            <a:prstGeom prst="bentConnector3">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9696541" y="4162260"/>
              <a:ext cx="1862003" cy="523220"/>
            </a:xfrm>
            <a:prstGeom prst="rect">
              <a:avLst/>
            </a:prstGeom>
            <a:solidFill>
              <a:schemeClr val="bg1"/>
            </a:solidFill>
          </p:spPr>
          <p:txBody>
            <a:bodyPr wrap="square" rtlCol="0">
              <a:spAutoFit/>
            </a:bodyPr>
            <a:lstStyle/>
            <a:p>
              <a:r>
                <a:rPr lang="en-GB" sz="1400" dirty="0" smtClean="0">
                  <a:latin typeface="Segoe UI Semibold" panose="020B0702040204020203" pitchFamily="34" charset="0"/>
                  <a:cs typeface="Segoe UI Semibold" panose="020B0702040204020203" pitchFamily="34" charset="0"/>
                </a:rPr>
                <a:t>Hive/</a:t>
              </a:r>
              <a:r>
                <a:rPr lang="en-GB" sz="1400" dirty="0" err="1" smtClean="0">
                  <a:latin typeface="Segoe UI Semibold" panose="020B0702040204020203" pitchFamily="34" charset="0"/>
                  <a:cs typeface="Segoe UI Semibold" panose="020B0702040204020203" pitchFamily="34" charset="0"/>
                </a:rPr>
                <a:t>Oozie</a:t>
              </a:r>
              <a:r>
                <a:rPr lang="en-GB" sz="1400" dirty="0" smtClean="0">
                  <a:latin typeface="Segoe UI Semibold" panose="020B0702040204020203" pitchFamily="34" charset="0"/>
                  <a:cs typeface="Segoe UI Semibold" panose="020B0702040204020203" pitchFamily="34" charset="0"/>
                </a:rPr>
                <a:t> Metadata</a:t>
              </a:r>
              <a:endParaRPr lang="en-GB" sz="1400" dirty="0">
                <a:latin typeface="Segoe UI Semibold" panose="020B0702040204020203" pitchFamily="34" charset="0"/>
                <a:cs typeface="Segoe UI Semibold" panose="020B0702040204020203" pitchFamily="34" charset="0"/>
              </a:endParaRPr>
            </a:p>
          </p:txBody>
        </p:sp>
        <p:grpSp>
          <p:nvGrpSpPr>
            <p:cNvPr id="32" name="Group 31"/>
            <p:cNvGrpSpPr>
              <a:grpSpLocks noChangeAspect="1"/>
            </p:cNvGrpSpPr>
            <p:nvPr/>
          </p:nvGrpSpPr>
          <p:grpSpPr>
            <a:xfrm>
              <a:off x="10351581" y="4809873"/>
              <a:ext cx="1103589" cy="497946"/>
              <a:chOff x="2904848" y="2885814"/>
              <a:chExt cx="1681162" cy="959376"/>
            </a:xfrm>
          </p:grpSpPr>
          <p:sp>
            <p:nvSpPr>
              <p:cNvPr id="33" name="Flowchart: Magnetic Disk 3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96610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Provisioning an HDInsight Cluster</a:t>
            </a:r>
            <a:endParaRPr lang="en-US" dirty="0"/>
          </a:p>
        </p:txBody>
      </p:sp>
    </p:spTree>
    <p:extLst>
      <p:ext uri="{BB962C8B-B14F-4D97-AF65-F5344CB8AC3E}">
        <p14:creationId xmlns:p14="http://schemas.microsoft.com/office/powerpoint/2010/main" val="2229297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access an HDInsight cluster?</a:t>
            </a:r>
            <a:endParaRPr lang="en-GB" dirty="0"/>
          </a:p>
        </p:txBody>
      </p:sp>
    </p:spTree>
    <p:extLst>
      <p:ext uri="{BB962C8B-B14F-4D97-AF65-F5344CB8AC3E}">
        <p14:creationId xmlns:p14="http://schemas.microsoft.com/office/powerpoint/2010/main" val="72695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Elbow Connector 63"/>
          <p:cNvCxnSpPr>
            <a:endCxn id="31" idx="2"/>
          </p:cNvCxnSpPr>
          <p:nvPr/>
        </p:nvCxnSpPr>
        <p:spPr>
          <a:xfrm rot="5400000" flipH="1" flipV="1">
            <a:off x="4801960" y="4493519"/>
            <a:ext cx="1098896" cy="49922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grpSp>
        <p:nvGrpSpPr>
          <p:cNvPr id="9" name="Group 8"/>
          <p:cNvGrpSpPr/>
          <p:nvPr/>
        </p:nvGrpSpPr>
        <p:grpSpPr>
          <a:xfrm>
            <a:off x="3326820" y="5269377"/>
            <a:ext cx="2217097" cy="1463040"/>
            <a:chOff x="1562931" y="4900681"/>
            <a:chExt cx="2217097" cy="1463040"/>
          </a:xfrm>
        </p:grpSpPr>
        <p:grpSp>
          <p:nvGrpSpPr>
            <p:cNvPr id="2" name="Group 112"/>
            <p:cNvGrpSpPr>
              <a:grpSpLocks noChangeAspect="1"/>
            </p:cNvGrpSpPr>
            <p:nvPr/>
          </p:nvGrpSpPr>
          <p:grpSpPr bwMode="auto">
            <a:xfrm>
              <a:off x="2662178" y="4900681"/>
              <a:ext cx="1117850" cy="888350"/>
              <a:chOff x="6459" y="3437"/>
              <a:chExt cx="867" cy="689"/>
            </a:xfrm>
          </p:grpSpPr>
          <p:sp>
            <p:nvSpPr>
              <p:cNvPr id="3"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Rectangle 113"/>
              <p:cNvSpPr>
                <a:spLocks noChangeArrowheads="1"/>
              </p:cNvSpPr>
              <p:nvPr/>
            </p:nvSpPr>
            <p:spPr bwMode="auto">
              <a:xfrm>
                <a:off x="6670" y="4082"/>
                <a:ext cx="429" cy="5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116"/>
              <p:cNvSpPr>
                <a:spLocks noChangeArrowheads="1"/>
              </p:cNvSpPr>
              <p:nvPr/>
            </p:nvSpPr>
            <p:spPr bwMode="auto">
              <a:xfrm>
                <a:off x="6836" y="3941"/>
                <a:ext cx="96" cy="141"/>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31" y="4900681"/>
              <a:ext cx="1443662" cy="1463040"/>
            </a:xfrm>
            <a:prstGeom prst="rect">
              <a:avLst/>
            </a:prstGeom>
          </p:spPr>
        </p:pic>
      </p:grpSp>
      <p:pic>
        <p:nvPicPr>
          <p:cNvPr id="11" name="Picture 10"/>
          <p:cNvPicPr>
            <a:picLocks noChangeAspect="1"/>
          </p:cNvPicPr>
          <p:nvPr/>
        </p:nvPicPr>
        <p:blipFill>
          <a:blip r:embed="rId3"/>
          <a:stretch>
            <a:fillRect/>
          </a:stretch>
        </p:blipFill>
        <p:spPr>
          <a:xfrm>
            <a:off x="6510916" y="969041"/>
            <a:ext cx="3201177" cy="1870818"/>
          </a:xfrm>
          <a:prstGeom prst="rect">
            <a:avLst/>
          </a:prstGeom>
        </p:spPr>
      </p:pic>
      <p:grpSp>
        <p:nvGrpSpPr>
          <p:cNvPr id="16" name="Group 15"/>
          <p:cNvGrpSpPr/>
          <p:nvPr/>
        </p:nvGrpSpPr>
        <p:grpSpPr>
          <a:xfrm>
            <a:off x="6927971" y="2147030"/>
            <a:ext cx="1395123" cy="862029"/>
            <a:chOff x="6154428" y="5461346"/>
            <a:chExt cx="1395123" cy="8620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4428" y="5461348"/>
              <a:ext cx="465041" cy="862027"/>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469" y="5461347"/>
              <a:ext cx="465041" cy="862027"/>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4510" y="5461346"/>
              <a:ext cx="465041" cy="862027"/>
            </a:xfrm>
            <a:prstGeom prst="rect">
              <a:avLst/>
            </a:prstGeom>
          </p:spPr>
        </p:pic>
      </p:grpSp>
      <p:pic>
        <p:nvPicPr>
          <p:cNvPr id="17" name="Picture 16"/>
          <p:cNvPicPr>
            <a:picLocks noChangeAspect="1"/>
          </p:cNvPicPr>
          <p:nvPr/>
        </p:nvPicPr>
        <p:blipFill>
          <a:blip r:embed="rId5"/>
          <a:stretch>
            <a:fillRect/>
          </a:stretch>
        </p:blipFill>
        <p:spPr>
          <a:xfrm rot="16200000">
            <a:off x="8547001" y="2084974"/>
            <a:ext cx="772920" cy="986138"/>
          </a:xfrm>
          <a:prstGeom prst="rect">
            <a:avLst/>
          </a:prstGeom>
        </p:spPr>
      </p:pic>
      <p:grpSp>
        <p:nvGrpSpPr>
          <p:cNvPr id="59" name="Group 58"/>
          <p:cNvGrpSpPr/>
          <p:nvPr/>
        </p:nvGrpSpPr>
        <p:grpSpPr>
          <a:xfrm>
            <a:off x="4583892" y="5380750"/>
            <a:ext cx="373179" cy="291111"/>
            <a:chOff x="3255405" y="5255611"/>
            <a:chExt cx="611917" cy="477346"/>
          </a:xfrm>
        </p:grpSpPr>
        <p:grpSp>
          <p:nvGrpSpPr>
            <p:cNvPr id="43" name="Group 42"/>
            <p:cNvGrpSpPr>
              <a:grpSpLocks noChangeAspect="1"/>
            </p:cNvGrpSpPr>
            <p:nvPr/>
          </p:nvGrpSpPr>
          <p:grpSpPr>
            <a:xfrm>
              <a:off x="3255405" y="5255611"/>
              <a:ext cx="611917" cy="477346"/>
              <a:chOff x="1507436" y="1799127"/>
              <a:chExt cx="3681068" cy="2752580"/>
            </a:xfrm>
          </p:grpSpPr>
          <p:sp>
            <p:nvSpPr>
              <p:cNvPr id="46" name="Rectangle 45"/>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Isosceles Triangle 48"/>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5-Point Star 51"/>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53" name="Group 112"/>
            <p:cNvGrpSpPr>
              <a:grpSpLocks noChangeAspect="1"/>
            </p:cNvGrpSpPr>
            <p:nvPr/>
          </p:nvGrpSpPr>
          <p:grpSpPr bwMode="auto">
            <a:xfrm>
              <a:off x="3406808" y="5396800"/>
              <a:ext cx="314506" cy="249936"/>
              <a:chOff x="6459" y="3437"/>
              <a:chExt cx="867" cy="689"/>
            </a:xfrm>
          </p:grpSpPr>
          <p:sp>
            <p:nvSpPr>
              <p:cNvPr id="54"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13"/>
              <p:cNvSpPr>
                <a:spLocks noChangeArrowheads="1"/>
              </p:cNvSpPr>
              <p:nvPr/>
            </p:nvSpPr>
            <p:spPr bwMode="auto">
              <a:xfrm>
                <a:off x="6670" y="4082"/>
                <a:ext cx="429" cy="5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16"/>
              <p:cNvSpPr>
                <a:spLocks noChangeArrowheads="1"/>
              </p:cNvSpPr>
              <p:nvPr/>
            </p:nvSpPr>
            <p:spPr bwMode="auto">
              <a:xfrm>
                <a:off x="6836" y="3941"/>
                <a:ext cx="96" cy="141"/>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63" name="Elbow Connector 62"/>
          <p:cNvCxnSpPr>
            <a:stCxn id="3" idx="0"/>
            <a:endCxn id="19" idx="2"/>
          </p:cNvCxnSpPr>
          <p:nvPr/>
        </p:nvCxnSpPr>
        <p:spPr>
          <a:xfrm rot="16200000" flipV="1">
            <a:off x="3771941" y="4056326"/>
            <a:ext cx="1075694" cy="135040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grpSp>
        <p:nvGrpSpPr>
          <p:cNvPr id="94" name="Group 93"/>
          <p:cNvGrpSpPr/>
          <p:nvPr/>
        </p:nvGrpSpPr>
        <p:grpSpPr>
          <a:xfrm>
            <a:off x="2583045" y="2214207"/>
            <a:ext cx="2049503" cy="2006664"/>
            <a:chOff x="1579745" y="2125307"/>
            <a:chExt cx="2049503" cy="2006664"/>
          </a:xfrm>
        </p:grpSpPr>
        <p:grpSp>
          <p:nvGrpSpPr>
            <p:cNvPr id="38" name="Group 37"/>
            <p:cNvGrpSpPr/>
            <p:nvPr/>
          </p:nvGrpSpPr>
          <p:grpSpPr>
            <a:xfrm>
              <a:off x="1757488" y="2732770"/>
              <a:ext cx="1758804" cy="1399201"/>
              <a:chOff x="2254640" y="1613464"/>
              <a:chExt cx="1758804" cy="1399201"/>
            </a:xfrm>
          </p:grpSpPr>
          <p:grpSp>
            <p:nvGrpSpPr>
              <p:cNvPr id="18" name="Group 17"/>
              <p:cNvGrpSpPr>
                <a:grpSpLocks noChangeAspect="1"/>
              </p:cNvGrpSpPr>
              <p:nvPr/>
            </p:nvGrpSpPr>
            <p:grpSpPr>
              <a:xfrm>
                <a:off x="2254640" y="1613464"/>
                <a:ext cx="1758804" cy="1372013"/>
                <a:chOff x="1507436" y="1799127"/>
                <a:chExt cx="3681068" cy="2752580"/>
              </a:xfrm>
            </p:grpSpPr>
            <p:sp>
              <p:nvSpPr>
                <p:cNvPr id="19" name="Rectangle 18"/>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Isosceles Triangle 2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5-Point Star 2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6" name="Picture 25"/>
              <p:cNvPicPr>
                <a:picLocks noChangeAspect="1"/>
              </p:cNvPicPr>
              <p:nvPr/>
            </p:nvPicPr>
            <p:blipFill>
              <a:blip r:embed="rId6"/>
              <a:stretch>
                <a:fillRect/>
              </a:stretch>
            </p:blipFill>
            <p:spPr>
              <a:xfrm>
                <a:off x="2559949" y="2012835"/>
                <a:ext cx="1149060" cy="650126"/>
              </a:xfrm>
              <a:prstGeom prst="rect">
                <a:avLst/>
              </a:prstGeom>
            </p:spPr>
          </p:pic>
          <p:grpSp>
            <p:nvGrpSpPr>
              <p:cNvPr id="29" name="Group 28"/>
              <p:cNvGrpSpPr/>
              <p:nvPr/>
            </p:nvGrpSpPr>
            <p:grpSpPr>
              <a:xfrm>
                <a:off x="2729695" y="2201603"/>
                <a:ext cx="764970" cy="811062"/>
                <a:chOff x="1490629" y="2371704"/>
                <a:chExt cx="1505598" cy="1596316"/>
              </a:xfrm>
            </p:grpSpPr>
            <p:pic>
              <p:nvPicPr>
                <p:cNvPr id="28" name="Picture 27"/>
                <p:cNvPicPr>
                  <a:picLocks noChangeAspect="1"/>
                </p:cNvPicPr>
                <p:nvPr/>
              </p:nvPicPr>
              <p:blipFill>
                <a:blip r:embed="rId7"/>
                <a:stretch>
                  <a:fillRect/>
                </a:stretch>
              </p:blipFill>
              <p:spPr>
                <a:xfrm rot="7756707">
                  <a:off x="2015837" y="2326143"/>
                  <a:ext cx="455181" cy="1505598"/>
                </a:xfrm>
                <a:prstGeom prst="rect">
                  <a:avLst/>
                </a:prstGeom>
              </p:spPr>
            </p:pic>
            <p:pic>
              <p:nvPicPr>
                <p:cNvPr id="27" name="Picture 26"/>
                <p:cNvPicPr>
                  <a:picLocks noChangeAspect="1"/>
                </p:cNvPicPr>
                <p:nvPr/>
              </p:nvPicPr>
              <p:blipFill>
                <a:blip r:embed="rId8"/>
                <a:stretch>
                  <a:fillRect/>
                </a:stretch>
              </p:blipFill>
              <p:spPr>
                <a:xfrm rot="2451980">
                  <a:off x="2046124" y="2371704"/>
                  <a:ext cx="182436" cy="1596316"/>
                </a:xfrm>
                <a:prstGeom prst="rect">
                  <a:avLst/>
                </a:prstGeom>
              </p:spPr>
            </p:pic>
          </p:grpSp>
        </p:grpSp>
        <p:sp>
          <p:nvSpPr>
            <p:cNvPr id="88" name="TextBox 87"/>
            <p:cNvSpPr txBox="1"/>
            <p:nvPr/>
          </p:nvSpPr>
          <p:spPr>
            <a:xfrm>
              <a:off x="1579745" y="2125307"/>
              <a:ext cx="2049503" cy="646331"/>
            </a:xfrm>
            <a:prstGeom prst="rect">
              <a:avLst/>
            </a:prstGeom>
            <a:noFill/>
          </p:spPr>
          <p:txBody>
            <a:bodyPr wrap="square" rtlCol="0">
              <a:spAutoFit/>
            </a:bodyPr>
            <a:lstStyle/>
            <a:p>
              <a:pPr algn="ctr"/>
              <a:r>
                <a:rPr lang="en-GB" dirty="0" smtClean="0"/>
                <a:t>Azure Management Portal</a:t>
              </a:r>
              <a:endParaRPr lang="en-US" dirty="0"/>
            </a:p>
          </p:txBody>
        </p:sp>
      </p:grpSp>
      <p:grpSp>
        <p:nvGrpSpPr>
          <p:cNvPr id="95" name="Group 94"/>
          <p:cNvGrpSpPr/>
          <p:nvPr/>
        </p:nvGrpSpPr>
        <p:grpSpPr>
          <a:xfrm>
            <a:off x="4546981" y="2427486"/>
            <a:ext cx="2049503" cy="1766197"/>
            <a:chOff x="3543681" y="2338586"/>
            <a:chExt cx="2049503" cy="1766197"/>
          </a:xfrm>
        </p:grpSpPr>
        <p:grpSp>
          <p:nvGrpSpPr>
            <p:cNvPr id="41" name="Group 40"/>
            <p:cNvGrpSpPr/>
            <p:nvPr/>
          </p:nvGrpSpPr>
          <p:grpSpPr>
            <a:xfrm>
              <a:off x="3723924" y="2732770"/>
              <a:ext cx="1758804" cy="1372013"/>
              <a:chOff x="6573311" y="4462427"/>
              <a:chExt cx="1758804" cy="1372013"/>
            </a:xfrm>
          </p:grpSpPr>
          <p:grpSp>
            <p:nvGrpSpPr>
              <p:cNvPr id="30" name="Group 29"/>
              <p:cNvGrpSpPr>
                <a:grpSpLocks noChangeAspect="1"/>
              </p:cNvGrpSpPr>
              <p:nvPr/>
            </p:nvGrpSpPr>
            <p:grpSpPr>
              <a:xfrm>
                <a:off x="6573311" y="4462427"/>
                <a:ext cx="1758804" cy="1372013"/>
                <a:chOff x="1507436" y="1799127"/>
                <a:chExt cx="3681068" cy="2752580"/>
              </a:xfrm>
            </p:grpSpPr>
            <p:sp>
              <p:nvSpPr>
                <p:cNvPr id="31" name="Rectangle 30"/>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Isosceles Triangle 33"/>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5-Point Star 36"/>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40" name="Rectangle 39"/>
              <p:cNvSpPr/>
              <p:nvPr/>
            </p:nvSpPr>
            <p:spPr>
              <a:xfrm>
                <a:off x="6838751" y="4980738"/>
                <a:ext cx="1279054" cy="707681"/>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39178" y="4828764"/>
                <a:ext cx="417410" cy="417410"/>
              </a:xfrm>
              <a:prstGeom prst="rect">
                <a:avLst/>
              </a:prstGeom>
            </p:spPr>
          </p:pic>
        </p:grpSp>
        <p:sp>
          <p:nvSpPr>
            <p:cNvPr id="89" name="TextBox 88"/>
            <p:cNvSpPr txBox="1"/>
            <p:nvPr/>
          </p:nvSpPr>
          <p:spPr>
            <a:xfrm>
              <a:off x="3543681" y="2338586"/>
              <a:ext cx="2049503" cy="369332"/>
            </a:xfrm>
            <a:prstGeom prst="rect">
              <a:avLst/>
            </a:prstGeom>
            <a:noFill/>
          </p:spPr>
          <p:txBody>
            <a:bodyPr wrap="square" rtlCol="0">
              <a:spAutoFit/>
            </a:bodyPr>
            <a:lstStyle/>
            <a:p>
              <a:pPr algn="ctr"/>
              <a:r>
                <a:rPr lang="en-GB" dirty="0" smtClean="0"/>
                <a:t>Query Console</a:t>
              </a:r>
              <a:endParaRPr lang="en-US" dirty="0"/>
            </a:p>
          </p:txBody>
        </p:sp>
      </p:grpSp>
      <p:grpSp>
        <p:nvGrpSpPr>
          <p:cNvPr id="96" name="Group 95"/>
          <p:cNvGrpSpPr/>
          <p:nvPr/>
        </p:nvGrpSpPr>
        <p:grpSpPr>
          <a:xfrm>
            <a:off x="5603715" y="3009058"/>
            <a:ext cx="2619708" cy="2516028"/>
            <a:chOff x="4600415" y="2920158"/>
            <a:chExt cx="2619708" cy="2516028"/>
          </a:xfrm>
        </p:grpSpPr>
        <p:cxnSp>
          <p:nvCxnSpPr>
            <p:cNvPr id="61" name="Elbow Connector 60"/>
            <p:cNvCxnSpPr>
              <a:endCxn id="14" idx="2"/>
            </p:cNvCxnSpPr>
            <p:nvPr/>
          </p:nvCxnSpPr>
          <p:spPr>
            <a:xfrm rot="5400000" flipH="1" flipV="1">
              <a:off x="4353310" y="3167263"/>
              <a:ext cx="2516028" cy="2021818"/>
            </a:xfrm>
            <a:prstGeom prst="bentConnector3">
              <a:avLst>
                <a:gd name="adj1" fmla="val -476"/>
              </a:avLst>
            </a:prstGeom>
            <a:ln>
              <a:prstDash val="dash"/>
              <a:tailEnd type="triangle"/>
            </a:ln>
          </p:spPr>
          <p:style>
            <a:lnRef idx="2">
              <a:schemeClr val="dk1"/>
            </a:lnRef>
            <a:fillRef idx="0">
              <a:schemeClr val="dk1"/>
            </a:fillRef>
            <a:effectRef idx="1">
              <a:schemeClr val="dk1"/>
            </a:effectRef>
            <a:fontRef idx="minor">
              <a:schemeClr val="tx1"/>
            </a:fontRef>
          </p:style>
        </p:cxnSp>
        <p:sp>
          <p:nvSpPr>
            <p:cNvPr id="90" name="TextBox 89"/>
            <p:cNvSpPr txBox="1"/>
            <p:nvPr/>
          </p:nvSpPr>
          <p:spPr>
            <a:xfrm>
              <a:off x="6020950" y="3928948"/>
              <a:ext cx="1199173" cy="646331"/>
            </a:xfrm>
            <a:prstGeom prst="rect">
              <a:avLst/>
            </a:prstGeom>
            <a:solidFill>
              <a:schemeClr val="bg1"/>
            </a:solidFill>
          </p:spPr>
          <p:txBody>
            <a:bodyPr wrap="square" rtlCol="0">
              <a:spAutoFit/>
            </a:bodyPr>
            <a:lstStyle/>
            <a:p>
              <a:pPr algn="ctr"/>
              <a:r>
                <a:rPr lang="en-GB" dirty="0" smtClean="0"/>
                <a:t>Remote Desktop</a:t>
              </a:r>
              <a:endParaRPr lang="en-US" dirty="0"/>
            </a:p>
          </p:txBody>
        </p:sp>
      </p:grpSp>
      <p:grpSp>
        <p:nvGrpSpPr>
          <p:cNvPr id="97" name="Group 96"/>
          <p:cNvGrpSpPr/>
          <p:nvPr/>
        </p:nvGrpSpPr>
        <p:grpSpPr>
          <a:xfrm>
            <a:off x="5543917" y="2964503"/>
            <a:ext cx="3938979" cy="2749049"/>
            <a:chOff x="4540617" y="2875603"/>
            <a:chExt cx="3938979" cy="2749049"/>
          </a:xfrm>
        </p:grpSpPr>
        <p:cxnSp>
          <p:nvCxnSpPr>
            <p:cNvPr id="85" name="Elbow Connector 84"/>
            <p:cNvCxnSpPr>
              <a:stCxn id="3" idx="3"/>
              <a:endCxn id="17" idx="1"/>
            </p:cNvCxnSpPr>
            <p:nvPr/>
          </p:nvCxnSpPr>
          <p:spPr>
            <a:xfrm flipV="1">
              <a:off x="4540617" y="2875603"/>
              <a:ext cx="3389544" cy="2749049"/>
            </a:xfrm>
            <a:prstGeom prst="bentConnector2">
              <a:avLst/>
            </a:prstGeom>
            <a:ln>
              <a:prstDash val="solid"/>
              <a:tailEnd type="triangle"/>
            </a:ln>
          </p:spPr>
          <p:style>
            <a:lnRef idx="2">
              <a:schemeClr val="dk1"/>
            </a:lnRef>
            <a:fillRef idx="0">
              <a:schemeClr val="dk1"/>
            </a:fillRef>
            <a:effectRef idx="1">
              <a:schemeClr val="dk1"/>
            </a:effectRef>
            <a:fontRef idx="minor">
              <a:schemeClr val="tx1"/>
            </a:fontRef>
          </p:style>
        </p:cxnSp>
        <p:sp>
          <p:nvSpPr>
            <p:cNvPr id="91" name="TextBox 90"/>
            <p:cNvSpPr txBox="1"/>
            <p:nvPr/>
          </p:nvSpPr>
          <p:spPr>
            <a:xfrm>
              <a:off x="7280423" y="3947049"/>
              <a:ext cx="1199173" cy="923330"/>
            </a:xfrm>
            <a:prstGeom prst="rect">
              <a:avLst/>
            </a:prstGeom>
            <a:solidFill>
              <a:schemeClr val="bg1"/>
            </a:solidFill>
          </p:spPr>
          <p:txBody>
            <a:bodyPr wrap="square" rtlCol="0">
              <a:spAutoFit/>
            </a:bodyPr>
            <a:lstStyle/>
            <a:p>
              <a:pPr algn="ctr"/>
              <a:r>
                <a:rPr lang="en-GB" dirty="0" smtClean="0"/>
                <a:t>Azure Storage Tool</a:t>
              </a:r>
              <a:endParaRPr lang="en-US" dirty="0"/>
            </a:p>
          </p:txBody>
        </p:sp>
      </p:grpSp>
      <p:cxnSp>
        <p:nvCxnSpPr>
          <p:cNvPr id="93" name="Straight Arrow Connector 92"/>
          <p:cNvCxnSpPr>
            <a:stCxn id="19" idx="3"/>
            <a:endCxn id="31" idx="1"/>
          </p:cNvCxnSpPr>
          <p:nvPr/>
        </p:nvCxnSpPr>
        <p:spPr>
          <a:xfrm>
            <a:off x="4508379" y="3510014"/>
            <a:ext cx="2188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84" name="Group 83"/>
          <p:cNvGrpSpPr/>
          <p:nvPr/>
        </p:nvGrpSpPr>
        <p:grpSpPr>
          <a:xfrm>
            <a:off x="5005220" y="5476733"/>
            <a:ext cx="373179" cy="291111"/>
            <a:chOff x="3597883" y="5387833"/>
            <a:chExt cx="373179" cy="291111"/>
          </a:xfrm>
        </p:grpSpPr>
        <p:grpSp>
          <p:nvGrpSpPr>
            <p:cNvPr id="69" name="Group 68"/>
            <p:cNvGrpSpPr>
              <a:grpSpLocks noChangeAspect="1"/>
            </p:cNvGrpSpPr>
            <p:nvPr/>
          </p:nvGrpSpPr>
          <p:grpSpPr>
            <a:xfrm>
              <a:off x="3597883" y="5387833"/>
              <a:ext cx="373179" cy="291111"/>
              <a:chOff x="1507436" y="1799127"/>
              <a:chExt cx="3681068" cy="2752580"/>
            </a:xfrm>
          </p:grpSpPr>
          <p:sp>
            <p:nvSpPr>
              <p:cNvPr id="76" name="Rectangle 75"/>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9" name="Isosceles Triangle 78"/>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5-Point Star 81"/>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83" name="Picture 82"/>
            <p:cNvPicPr>
              <a:picLocks noChangeAspect="1"/>
            </p:cNvPicPr>
            <p:nvPr/>
          </p:nvPicPr>
          <p:blipFill>
            <a:blip r:embed="rId5"/>
            <a:stretch>
              <a:fillRect/>
            </a:stretch>
          </p:blipFill>
          <p:spPr>
            <a:xfrm rot="16200000">
              <a:off x="3726602" y="5453003"/>
              <a:ext cx="170356" cy="217351"/>
            </a:xfrm>
            <a:prstGeom prst="rect">
              <a:avLst/>
            </a:prstGeom>
          </p:spPr>
        </p:pic>
      </p:grpSp>
    </p:spTree>
    <p:extLst>
      <p:ext uri="{BB962C8B-B14F-4D97-AF65-F5344CB8AC3E}">
        <p14:creationId xmlns:p14="http://schemas.microsoft.com/office/powerpoint/2010/main" val="12971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down)">
                                      <p:cBhvr>
                                        <p:cTn id="7" dur="500"/>
                                        <p:tgtEl>
                                          <p:spTgt spid="6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left)">
                                      <p:cBhvr>
                                        <p:cTn id="15" dur="500"/>
                                        <p:tgtEl>
                                          <p:spTgt spid="93"/>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down)">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96"/>
                                        </p:tgtEl>
                                        <p:attrNameLst>
                                          <p:attrName>style.visibility</p:attrName>
                                        </p:attrNameLst>
                                      </p:cBhvr>
                                      <p:to>
                                        <p:strVal val="visible"/>
                                      </p:to>
                                    </p:set>
                                    <p:animEffect transition="in" filter="wipe(down)">
                                      <p:cBhvr>
                                        <p:cTn id="31" dur="500"/>
                                        <p:tgtEl>
                                          <p:spTgt spid="9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97"/>
                                        </p:tgtEl>
                                        <p:attrNameLst>
                                          <p:attrName>style.visibility</p:attrName>
                                        </p:attrNameLst>
                                      </p:cBhvr>
                                      <p:to>
                                        <p:strVal val="visible"/>
                                      </p:to>
                                    </p:set>
                                    <p:animEffect transition="in" filter="wipe(down)">
                                      <p:cBhvr>
                                        <p:cTn id="4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49300" y="1424762"/>
            <a:ext cx="11004288" cy="5206143"/>
          </a:xfrm>
        </p:spPr>
        <p:txBody>
          <a:bodyPr>
            <a:normAutofit fontScale="92500" lnSpcReduction="20000"/>
          </a:bodyPr>
          <a:lstStyle/>
          <a:p>
            <a:pPr marL="0" indent="0">
              <a:buNone/>
            </a:pPr>
            <a:r>
              <a:rPr lang="en-US" dirty="0" smtClean="0"/>
              <a:t>File paths </a:t>
            </a:r>
            <a:r>
              <a:rPr lang="en-US" dirty="0"/>
              <a:t>can be WASB or </a:t>
            </a:r>
            <a:r>
              <a:rPr lang="en-US" dirty="0" smtClean="0"/>
              <a:t>HDFS (UNIX/LINUX)</a:t>
            </a:r>
            <a:endParaRPr lang="en-US" dirty="0"/>
          </a:p>
          <a:p>
            <a:pPr marL="457046" lvl="1" indent="0">
              <a:buNone/>
            </a:pPr>
            <a:r>
              <a:rPr lang="en-US" dirty="0"/>
              <a:t>wasb</a:t>
            </a:r>
            <a:r>
              <a:rPr lang="en-US" dirty="0" smtClean="0"/>
              <a:t>://</a:t>
            </a:r>
            <a:r>
              <a:rPr lang="en-US" i="1" dirty="0" smtClean="0"/>
              <a:t>container</a:t>
            </a:r>
            <a:r>
              <a:rPr lang="en-US" dirty="0" smtClean="0"/>
              <a:t>@</a:t>
            </a:r>
            <a:r>
              <a:rPr lang="en-US" i="1" dirty="0" smtClean="0"/>
              <a:t>account</a:t>
            </a:r>
            <a:r>
              <a:rPr lang="en-US" dirty="0" smtClean="0"/>
              <a:t>.blob.core.windows.net/data/logs/file.txt</a:t>
            </a:r>
          </a:p>
          <a:p>
            <a:pPr marL="457046" lvl="1" indent="0">
              <a:buNone/>
            </a:pPr>
            <a:r>
              <a:rPr lang="en-GB" dirty="0"/>
              <a:t>	</a:t>
            </a:r>
            <a:r>
              <a:rPr lang="en-GB" dirty="0" smtClean="0"/>
              <a:t>or</a:t>
            </a:r>
            <a:endParaRPr lang="en-US" dirty="0"/>
          </a:p>
          <a:p>
            <a:pPr marL="457046" lvl="1" indent="0">
              <a:buNone/>
            </a:pPr>
            <a:r>
              <a:rPr lang="en-US" dirty="0" smtClean="0"/>
              <a:t>/data/logs/file.txt</a:t>
            </a:r>
          </a:p>
          <a:p>
            <a:pPr marL="0" indent="0">
              <a:buNone/>
            </a:pPr>
            <a:r>
              <a:rPr lang="en-GB" dirty="0" smtClean="0"/>
              <a:t>File paths are </a:t>
            </a:r>
            <a:r>
              <a:rPr lang="en-GB" b="1" u="sng" dirty="0" smtClean="0"/>
              <a:t>case-sensitive</a:t>
            </a:r>
            <a:endParaRPr lang="en-US" b="1" u="sng" dirty="0"/>
          </a:p>
          <a:p>
            <a:pPr marL="0" indent="0">
              <a:buNone/>
            </a:pPr>
            <a:r>
              <a:rPr lang="en-US" dirty="0"/>
              <a:t>HDFS shell commands</a:t>
            </a:r>
          </a:p>
          <a:p>
            <a:pPr marL="457046" lvl="1" indent="0">
              <a:buNone/>
            </a:pPr>
            <a:r>
              <a:rPr lang="en-US" dirty="0" err="1"/>
              <a:t>ls</a:t>
            </a:r>
            <a:r>
              <a:rPr lang="en-US" dirty="0"/>
              <a:t> and </a:t>
            </a:r>
            <a:r>
              <a:rPr lang="en-US" dirty="0" err="1"/>
              <a:t>lsr</a:t>
            </a:r>
            <a:endParaRPr lang="en-US" dirty="0"/>
          </a:p>
          <a:p>
            <a:pPr marL="457046" lvl="1" indent="0">
              <a:buNone/>
            </a:pPr>
            <a:r>
              <a:rPr lang="en-US" dirty="0" err="1"/>
              <a:t>cp</a:t>
            </a:r>
            <a:r>
              <a:rPr lang="en-US" dirty="0"/>
              <a:t>, </a:t>
            </a:r>
            <a:r>
              <a:rPr lang="en-US" dirty="0" err="1"/>
              <a:t>copyToLocal</a:t>
            </a:r>
            <a:r>
              <a:rPr lang="en-US" dirty="0"/>
              <a:t>, and </a:t>
            </a:r>
            <a:r>
              <a:rPr lang="en-US" dirty="0" err="1"/>
              <a:t>copyFromLocal</a:t>
            </a:r>
            <a:endParaRPr lang="en-US" dirty="0"/>
          </a:p>
          <a:p>
            <a:pPr marL="457046" lvl="1" indent="0">
              <a:buNone/>
            </a:pPr>
            <a:r>
              <a:rPr lang="en-US" dirty="0"/>
              <a:t>mv, </a:t>
            </a:r>
            <a:r>
              <a:rPr lang="en-US" dirty="0" err="1"/>
              <a:t>moveToLocal</a:t>
            </a:r>
            <a:r>
              <a:rPr lang="en-US" dirty="0"/>
              <a:t>, and </a:t>
            </a:r>
            <a:r>
              <a:rPr lang="en-US" dirty="0" err="1"/>
              <a:t>moveFromLocal</a:t>
            </a:r>
            <a:endParaRPr lang="en-US" dirty="0"/>
          </a:p>
          <a:p>
            <a:pPr marL="457046" lvl="1" indent="0">
              <a:buNone/>
            </a:pPr>
            <a:r>
              <a:rPr lang="en-US" dirty="0" err="1"/>
              <a:t>mkdir</a:t>
            </a:r>
            <a:endParaRPr lang="en-US" dirty="0"/>
          </a:p>
          <a:p>
            <a:pPr marL="457046" lvl="1" indent="0">
              <a:buNone/>
            </a:pPr>
            <a:r>
              <a:rPr lang="en-US" dirty="0" err="1"/>
              <a:t>rm</a:t>
            </a:r>
            <a:r>
              <a:rPr lang="en-US" dirty="0"/>
              <a:t> and </a:t>
            </a:r>
            <a:r>
              <a:rPr lang="en-US" dirty="0" err="1"/>
              <a:t>rmr</a:t>
            </a:r>
            <a:endParaRPr lang="en-US" dirty="0"/>
          </a:p>
          <a:p>
            <a:pPr marL="457046" lvl="1" indent="0">
              <a:buNone/>
            </a:pPr>
            <a:r>
              <a:rPr lang="en-US" dirty="0" smtClean="0"/>
              <a:t>cat and tail</a:t>
            </a:r>
            <a:endParaRPr lang="en-US" dirty="0"/>
          </a:p>
        </p:txBody>
      </p:sp>
    </p:spTree>
    <p:extLst>
      <p:ext uri="{BB962C8B-B14F-4D97-AF65-F5344CB8AC3E}">
        <p14:creationId xmlns:p14="http://schemas.microsoft.com/office/powerpoint/2010/main" val="360378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Working with an HDInsight Cluster</a:t>
            </a:r>
            <a:endParaRPr lang="en-US" dirty="0"/>
          </a:p>
        </p:txBody>
      </p:sp>
    </p:spTree>
    <p:extLst>
      <p:ext uri="{BB962C8B-B14F-4D97-AF65-F5344CB8AC3E}">
        <p14:creationId xmlns:p14="http://schemas.microsoft.com/office/powerpoint/2010/main" val="3459398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run a </a:t>
            </a:r>
            <a:r>
              <a:rPr lang="en-GB" dirty="0" err="1" smtClean="0"/>
              <a:t>MapReduce</a:t>
            </a:r>
            <a:r>
              <a:rPr lang="en-GB" dirty="0" smtClean="0"/>
              <a:t> </a:t>
            </a:r>
            <a:r>
              <a:rPr lang="en-GB" dirty="0" smtClean="0"/>
              <a:t>job?</a:t>
            </a:r>
            <a:endParaRPr lang="en-GB" dirty="0"/>
          </a:p>
        </p:txBody>
      </p:sp>
    </p:spTree>
    <p:extLst>
      <p:ext uri="{BB962C8B-B14F-4D97-AF65-F5344CB8AC3E}">
        <p14:creationId xmlns:p14="http://schemas.microsoft.com/office/powerpoint/2010/main" val="81478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7434440" y="880141"/>
            <a:ext cx="3201177" cy="1870818"/>
          </a:xfrm>
          <a:prstGeom prst="rect">
            <a:avLst/>
          </a:prstGeom>
        </p:spPr>
      </p:pic>
      <p:grpSp>
        <p:nvGrpSpPr>
          <p:cNvPr id="11" name="Group 10"/>
          <p:cNvGrpSpPr/>
          <p:nvPr/>
        </p:nvGrpSpPr>
        <p:grpSpPr>
          <a:xfrm>
            <a:off x="7851495" y="2058130"/>
            <a:ext cx="1395123" cy="862029"/>
            <a:chOff x="6154428" y="5461346"/>
            <a:chExt cx="1395123" cy="862029"/>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4428" y="5461348"/>
              <a:ext cx="465041" cy="862027"/>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9469" y="5461347"/>
              <a:ext cx="465041" cy="862027"/>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4510" y="5461346"/>
              <a:ext cx="465041" cy="862027"/>
            </a:xfrm>
            <a:prstGeom prst="rect">
              <a:avLst/>
            </a:prstGeom>
          </p:spPr>
        </p:pic>
      </p:grpSp>
      <p:pic>
        <p:nvPicPr>
          <p:cNvPr id="15" name="Picture 14"/>
          <p:cNvPicPr>
            <a:picLocks noChangeAspect="1"/>
          </p:cNvPicPr>
          <p:nvPr/>
        </p:nvPicPr>
        <p:blipFill>
          <a:blip r:embed="rId4"/>
          <a:stretch>
            <a:fillRect/>
          </a:stretch>
        </p:blipFill>
        <p:spPr>
          <a:xfrm rot="16200000">
            <a:off x="9470525" y="1996074"/>
            <a:ext cx="772920" cy="986138"/>
          </a:xfrm>
          <a:prstGeom prst="rect">
            <a:avLst/>
          </a:prstGeom>
        </p:spPr>
      </p:pic>
      <p:grpSp>
        <p:nvGrpSpPr>
          <p:cNvPr id="191" name="Group 190"/>
          <p:cNvGrpSpPr/>
          <p:nvPr/>
        </p:nvGrpSpPr>
        <p:grpSpPr>
          <a:xfrm>
            <a:off x="6174763" y="2875604"/>
            <a:ext cx="3548895" cy="2573406"/>
            <a:chOff x="4303431" y="2875604"/>
            <a:chExt cx="3548895" cy="2573406"/>
          </a:xfrm>
        </p:grpSpPr>
        <p:cxnSp>
          <p:nvCxnSpPr>
            <p:cNvPr id="153" name="Elbow Connector 152"/>
            <p:cNvCxnSpPr/>
            <p:nvPr/>
          </p:nvCxnSpPr>
          <p:spPr>
            <a:xfrm flipV="1">
              <a:off x="4303431" y="2875604"/>
              <a:ext cx="3384510" cy="2573406"/>
            </a:xfrm>
            <a:prstGeom prst="bentConnector3">
              <a:avLst>
                <a:gd name="adj1" fmla="val 99950"/>
              </a:avLst>
            </a:prstGeom>
            <a:ln>
              <a:tailEnd type="triangle"/>
            </a:ln>
          </p:spPr>
          <p:style>
            <a:lnRef idx="2">
              <a:schemeClr val="dk1"/>
            </a:lnRef>
            <a:fillRef idx="0">
              <a:schemeClr val="dk1"/>
            </a:fillRef>
            <a:effectRef idx="1">
              <a:schemeClr val="dk1"/>
            </a:effectRef>
            <a:fontRef idx="minor">
              <a:schemeClr val="tx1"/>
            </a:fontRef>
          </p:style>
        </p:cxnSp>
        <p:grpSp>
          <p:nvGrpSpPr>
            <p:cNvPr id="151" name="Group 150"/>
            <p:cNvGrpSpPr/>
            <p:nvPr/>
          </p:nvGrpSpPr>
          <p:grpSpPr>
            <a:xfrm>
              <a:off x="7282751" y="3342548"/>
              <a:ext cx="569575" cy="753188"/>
              <a:chOff x="648035" y="1181441"/>
              <a:chExt cx="1204130" cy="1592303"/>
            </a:xfrm>
          </p:grpSpPr>
          <p:grpSp>
            <p:nvGrpSpPr>
              <p:cNvPr id="16" name="Group 20"/>
              <p:cNvGrpSpPr>
                <a:grpSpLocks noChangeAspect="1"/>
              </p:cNvGrpSpPr>
              <p:nvPr/>
            </p:nvGrpSpPr>
            <p:grpSpPr bwMode="auto">
              <a:xfrm>
                <a:off x="648035" y="1181441"/>
                <a:ext cx="1204130" cy="1592303"/>
                <a:chOff x="3915" y="2947"/>
                <a:chExt cx="456" cy="603"/>
              </a:xfrm>
              <a:solidFill>
                <a:schemeClr val="accent4">
                  <a:lumMod val="20000"/>
                  <a:lumOff val="80000"/>
                </a:schemeClr>
              </a:solidFill>
            </p:grpSpPr>
            <p:sp>
              <p:nvSpPr>
                <p:cNvPr id="1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49" name="Group 148"/>
              <p:cNvGrpSpPr/>
              <p:nvPr/>
            </p:nvGrpSpPr>
            <p:grpSpPr>
              <a:xfrm>
                <a:off x="786993" y="1743476"/>
                <a:ext cx="939099" cy="742972"/>
                <a:chOff x="10452100" y="635000"/>
                <a:chExt cx="646113" cy="511175"/>
              </a:xfrm>
            </p:grpSpPr>
            <p:sp>
              <p:nvSpPr>
                <p:cNvPr id="126" name="Freeform 10"/>
                <p:cNvSpPr>
                  <a:spLocks noEditPoints="1"/>
                </p:cNvSpPr>
                <p:nvPr/>
              </p:nvSpPr>
              <p:spPr bwMode="auto">
                <a:xfrm>
                  <a:off x="10966450" y="881063"/>
                  <a:ext cx="115888" cy="119062"/>
                </a:xfrm>
                <a:custGeom>
                  <a:avLst/>
                  <a:gdLst>
                    <a:gd name="T0" fmla="*/ 21 w 46"/>
                    <a:gd name="T1" fmla="*/ 1 h 47"/>
                    <a:gd name="T2" fmla="*/ 1 w 46"/>
                    <a:gd name="T3" fmla="*/ 25 h 47"/>
                    <a:gd name="T4" fmla="*/ 25 w 46"/>
                    <a:gd name="T5" fmla="*/ 46 h 47"/>
                    <a:gd name="T6" fmla="*/ 45 w 46"/>
                    <a:gd name="T7" fmla="*/ 22 h 47"/>
                    <a:gd name="T8" fmla="*/ 21 w 46"/>
                    <a:gd name="T9" fmla="*/ 1 h 47"/>
                    <a:gd name="T10" fmla="*/ 24 w 46"/>
                    <a:gd name="T11" fmla="*/ 33 h 47"/>
                    <a:gd name="T12" fmla="*/ 13 w 46"/>
                    <a:gd name="T13" fmla="*/ 24 h 47"/>
                    <a:gd name="T14" fmla="*/ 22 w 46"/>
                    <a:gd name="T15" fmla="*/ 14 h 47"/>
                    <a:gd name="T16" fmla="*/ 33 w 46"/>
                    <a:gd name="T17" fmla="*/ 23 h 47"/>
                    <a:gd name="T18" fmla="*/ 24 w 46"/>
                    <a:gd name="T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7">
                      <a:moveTo>
                        <a:pt x="21" y="1"/>
                      </a:moveTo>
                      <a:cubicBezTo>
                        <a:pt x="9" y="2"/>
                        <a:pt x="0" y="13"/>
                        <a:pt x="1" y="25"/>
                      </a:cubicBezTo>
                      <a:cubicBezTo>
                        <a:pt x="2" y="38"/>
                        <a:pt x="12" y="47"/>
                        <a:pt x="25" y="46"/>
                      </a:cubicBezTo>
                      <a:cubicBezTo>
                        <a:pt x="37" y="45"/>
                        <a:pt x="46" y="34"/>
                        <a:pt x="45" y="22"/>
                      </a:cubicBezTo>
                      <a:cubicBezTo>
                        <a:pt x="44" y="9"/>
                        <a:pt x="33" y="0"/>
                        <a:pt x="21" y="1"/>
                      </a:cubicBezTo>
                      <a:close/>
                      <a:moveTo>
                        <a:pt x="24" y="33"/>
                      </a:moveTo>
                      <a:cubicBezTo>
                        <a:pt x="18" y="34"/>
                        <a:pt x="13" y="30"/>
                        <a:pt x="13" y="24"/>
                      </a:cubicBezTo>
                      <a:cubicBezTo>
                        <a:pt x="13" y="19"/>
                        <a:pt x="17" y="14"/>
                        <a:pt x="22" y="14"/>
                      </a:cubicBezTo>
                      <a:cubicBezTo>
                        <a:pt x="27" y="13"/>
                        <a:pt x="32" y="17"/>
                        <a:pt x="33" y="23"/>
                      </a:cubicBezTo>
                      <a:cubicBezTo>
                        <a:pt x="33" y="28"/>
                        <a:pt x="29" y="33"/>
                        <a:pt x="24" y="33"/>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
                <p:cNvSpPr>
                  <a:spLocks/>
                </p:cNvSpPr>
                <p:nvPr/>
              </p:nvSpPr>
              <p:spPr bwMode="auto">
                <a:xfrm>
                  <a:off x="11004550" y="860425"/>
                  <a:ext cx="26988" cy="34925"/>
                </a:xfrm>
                <a:custGeom>
                  <a:avLst/>
                  <a:gdLst>
                    <a:gd name="T0" fmla="*/ 11 w 11"/>
                    <a:gd name="T1" fmla="*/ 9 h 14"/>
                    <a:gd name="T2" fmla="*/ 7 w 11"/>
                    <a:gd name="T3" fmla="*/ 13 h 14"/>
                    <a:gd name="T4" fmla="*/ 5 w 11"/>
                    <a:gd name="T5" fmla="*/ 14 h 14"/>
                    <a:gd name="T6" fmla="*/ 1 w 11"/>
                    <a:gd name="T7" fmla="*/ 10 h 14"/>
                    <a:gd name="T8" fmla="*/ 0 w 11"/>
                    <a:gd name="T9" fmla="*/ 5 h 14"/>
                    <a:gd name="T10" fmla="*/ 4 w 11"/>
                    <a:gd name="T11" fmla="*/ 1 h 14"/>
                    <a:gd name="T12" fmla="*/ 6 w 11"/>
                    <a:gd name="T13" fmla="*/ 0 h 14"/>
                    <a:gd name="T14" fmla="*/ 11 w 11"/>
                    <a:gd name="T15" fmla="*/ 4 h 14"/>
                    <a:gd name="T16" fmla="*/ 11 w 11"/>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4">
                      <a:moveTo>
                        <a:pt x="11" y="9"/>
                      </a:moveTo>
                      <a:cubicBezTo>
                        <a:pt x="11" y="11"/>
                        <a:pt x="10" y="13"/>
                        <a:pt x="7" y="13"/>
                      </a:cubicBezTo>
                      <a:cubicBezTo>
                        <a:pt x="5" y="14"/>
                        <a:pt x="5" y="14"/>
                        <a:pt x="5" y="14"/>
                      </a:cubicBezTo>
                      <a:cubicBezTo>
                        <a:pt x="3" y="14"/>
                        <a:pt x="1" y="12"/>
                        <a:pt x="1" y="10"/>
                      </a:cubicBezTo>
                      <a:cubicBezTo>
                        <a:pt x="0" y="5"/>
                        <a:pt x="0" y="5"/>
                        <a:pt x="0" y="5"/>
                      </a:cubicBezTo>
                      <a:cubicBezTo>
                        <a:pt x="0" y="3"/>
                        <a:pt x="2" y="1"/>
                        <a:pt x="4" y="1"/>
                      </a:cubicBezTo>
                      <a:cubicBezTo>
                        <a:pt x="6" y="0"/>
                        <a:pt x="6" y="0"/>
                        <a:pt x="6" y="0"/>
                      </a:cubicBezTo>
                      <a:cubicBezTo>
                        <a:pt x="9" y="0"/>
                        <a:pt x="11" y="2"/>
                        <a:pt x="11" y="4"/>
                      </a:cubicBezTo>
                      <a:lnTo>
                        <a:pt x="11" y="9"/>
                      </a:ln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
                <p:cNvSpPr>
                  <a:spLocks/>
                </p:cNvSpPr>
                <p:nvPr/>
              </p:nvSpPr>
              <p:spPr bwMode="auto">
                <a:xfrm>
                  <a:off x="10971213" y="973138"/>
                  <a:ext cx="34925" cy="38100"/>
                </a:xfrm>
                <a:custGeom>
                  <a:avLst/>
                  <a:gdLst>
                    <a:gd name="T0" fmla="*/ 10 w 14"/>
                    <a:gd name="T1" fmla="*/ 12 h 15"/>
                    <a:gd name="T2" fmla="*/ 4 w 14"/>
                    <a:gd name="T3" fmla="*/ 13 h 15"/>
                    <a:gd name="T4" fmla="*/ 2 w 14"/>
                    <a:gd name="T5" fmla="*/ 12 h 15"/>
                    <a:gd name="T6" fmla="*/ 1 w 14"/>
                    <a:gd name="T7" fmla="*/ 6 h 15"/>
                    <a:gd name="T8" fmla="*/ 4 w 14"/>
                    <a:gd name="T9" fmla="*/ 2 h 15"/>
                    <a:gd name="T10" fmla="*/ 10 w 14"/>
                    <a:gd name="T11" fmla="*/ 1 h 15"/>
                    <a:gd name="T12" fmla="*/ 11 w 14"/>
                    <a:gd name="T13" fmla="*/ 3 h 15"/>
                    <a:gd name="T14" fmla="*/ 12 w 14"/>
                    <a:gd name="T15" fmla="*/ 9 h 15"/>
                    <a:gd name="T16" fmla="*/ 10 w 14"/>
                    <a:gd name="T1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10" y="12"/>
                      </a:moveTo>
                      <a:cubicBezTo>
                        <a:pt x="8" y="14"/>
                        <a:pt x="6" y="15"/>
                        <a:pt x="4" y="13"/>
                      </a:cubicBezTo>
                      <a:cubicBezTo>
                        <a:pt x="2" y="12"/>
                        <a:pt x="2" y="12"/>
                        <a:pt x="2" y="12"/>
                      </a:cubicBezTo>
                      <a:cubicBezTo>
                        <a:pt x="0" y="11"/>
                        <a:pt x="0" y="8"/>
                        <a:pt x="1" y="6"/>
                      </a:cubicBezTo>
                      <a:cubicBezTo>
                        <a:pt x="4" y="2"/>
                        <a:pt x="4" y="2"/>
                        <a:pt x="4" y="2"/>
                      </a:cubicBezTo>
                      <a:cubicBezTo>
                        <a:pt x="5" y="0"/>
                        <a:pt x="8" y="0"/>
                        <a:pt x="10" y="1"/>
                      </a:cubicBezTo>
                      <a:cubicBezTo>
                        <a:pt x="11" y="3"/>
                        <a:pt x="11" y="3"/>
                        <a:pt x="11" y="3"/>
                      </a:cubicBezTo>
                      <a:cubicBezTo>
                        <a:pt x="13" y="4"/>
                        <a:pt x="14" y="7"/>
                        <a:pt x="12" y="9"/>
                      </a:cubicBezTo>
                      <a:lnTo>
                        <a:pt x="10" y="12"/>
                      </a:ln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3"/>
                <p:cNvSpPr>
                  <a:spLocks/>
                </p:cNvSpPr>
                <p:nvPr/>
              </p:nvSpPr>
              <p:spPr bwMode="auto">
                <a:xfrm>
                  <a:off x="11050588" y="966788"/>
                  <a:ext cx="34925" cy="36512"/>
                </a:xfrm>
                <a:custGeom>
                  <a:avLst/>
                  <a:gdLst>
                    <a:gd name="T0" fmla="*/ 13 w 14"/>
                    <a:gd name="T1" fmla="*/ 5 h 14"/>
                    <a:gd name="T2" fmla="*/ 12 w 14"/>
                    <a:gd name="T3" fmla="*/ 11 h 14"/>
                    <a:gd name="T4" fmla="*/ 11 w 14"/>
                    <a:gd name="T5" fmla="*/ 13 h 14"/>
                    <a:gd name="T6" fmla="*/ 5 w 14"/>
                    <a:gd name="T7" fmla="*/ 12 h 14"/>
                    <a:gd name="T8" fmla="*/ 2 w 14"/>
                    <a:gd name="T9" fmla="*/ 9 h 14"/>
                    <a:gd name="T10" fmla="*/ 2 w 14"/>
                    <a:gd name="T11" fmla="*/ 3 h 14"/>
                    <a:gd name="T12" fmla="*/ 3 w 14"/>
                    <a:gd name="T13" fmla="*/ 1 h 14"/>
                    <a:gd name="T14" fmla="*/ 9 w 14"/>
                    <a:gd name="T15" fmla="*/ 2 h 14"/>
                    <a:gd name="T16" fmla="*/ 13 w 14"/>
                    <a:gd name="T1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4">
                      <a:moveTo>
                        <a:pt x="13" y="5"/>
                      </a:moveTo>
                      <a:cubicBezTo>
                        <a:pt x="14" y="7"/>
                        <a:pt x="14" y="9"/>
                        <a:pt x="12" y="11"/>
                      </a:cubicBezTo>
                      <a:cubicBezTo>
                        <a:pt x="11" y="13"/>
                        <a:pt x="11" y="13"/>
                        <a:pt x="11" y="13"/>
                      </a:cubicBezTo>
                      <a:cubicBezTo>
                        <a:pt x="9" y="14"/>
                        <a:pt x="6" y="14"/>
                        <a:pt x="5" y="12"/>
                      </a:cubicBezTo>
                      <a:cubicBezTo>
                        <a:pt x="2" y="9"/>
                        <a:pt x="2" y="9"/>
                        <a:pt x="2" y="9"/>
                      </a:cubicBezTo>
                      <a:cubicBezTo>
                        <a:pt x="0" y="7"/>
                        <a:pt x="0" y="5"/>
                        <a:pt x="2" y="3"/>
                      </a:cubicBezTo>
                      <a:cubicBezTo>
                        <a:pt x="3" y="1"/>
                        <a:pt x="3" y="1"/>
                        <a:pt x="3" y="1"/>
                      </a:cubicBezTo>
                      <a:cubicBezTo>
                        <a:pt x="5" y="0"/>
                        <a:pt x="8" y="0"/>
                        <a:pt x="9" y="2"/>
                      </a:cubicBezTo>
                      <a:lnTo>
                        <a:pt x="13" y="5"/>
                      </a:ln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4"/>
                <p:cNvSpPr>
                  <a:spLocks/>
                </p:cNvSpPr>
                <p:nvPr/>
              </p:nvSpPr>
              <p:spPr bwMode="auto">
                <a:xfrm>
                  <a:off x="11060113" y="893763"/>
                  <a:ext cx="38100" cy="34925"/>
                </a:xfrm>
                <a:custGeom>
                  <a:avLst/>
                  <a:gdLst>
                    <a:gd name="T0" fmla="*/ 7 w 15"/>
                    <a:gd name="T1" fmla="*/ 1 h 14"/>
                    <a:gd name="T2" fmla="*/ 13 w 15"/>
                    <a:gd name="T3" fmla="*/ 3 h 14"/>
                    <a:gd name="T4" fmla="*/ 14 w 15"/>
                    <a:gd name="T5" fmla="*/ 5 h 14"/>
                    <a:gd name="T6" fmla="*/ 12 w 15"/>
                    <a:gd name="T7" fmla="*/ 11 h 14"/>
                    <a:gd name="T8" fmla="*/ 8 w 15"/>
                    <a:gd name="T9" fmla="*/ 13 h 14"/>
                    <a:gd name="T10" fmla="*/ 2 w 15"/>
                    <a:gd name="T11" fmla="*/ 11 h 14"/>
                    <a:gd name="T12" fmla="*/ 1 w 15"/>
                    <a:gd name="T13" fmla="*/ 9 h 14"/>
                    <a:gd name="T14" fmla="*/ 3 w 15"/>
                    <a:gd name="T15" fmla="*/ 4 h 14"/>
                    <a:gd name="T16" fmla="*/ 7 w 1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7" y="1"/>
                      </a:moveTo>
                      <a:cubicBezTo>
                        <a:pt x="9" y="0"/>
                        <a:pt x="12" y="1"/>
                        <a:pt x="13" y="3"/>
                      </a:cubicBezTo>
                      <a:cubicBezTo>
                        <a:pt x="14" y="5"/>
                        <a:pt x="14" y="5"/>
                        <a:pt x="14" y="5"/>
                      </a:cubicBezTo>
                      <a:cubicBezTo>
                        <a:pt x="15" y="7"/>
                        <a:pt x="14" y="10"/>
                        <a:pt x="12" y="11"/>
                      </a:cubicBezTo>
                      <a:cubicBezTo>
                        <a:pt x="8" y="13"/>
                        <a:pt x="8" y="13"/>
                        <a:pt x="8" y="13"/>
                      </a:cubicBezTo>
                      <a:cubicBezTo>
                        <a:pt x="6" y="14"/>
                        <a:pt x="3" y="13"/>
                        <a:pt x="2" y="11"/>
                      </a:cubicBezTo>
                      <a:cubicBezTo>
                        <a:pt x="1" y="9"/>
                        <a:pt x="1" y="9"/>
                        <a:pt x="1" y="9"/>
                      </a:cubicBezTo>
                      <a:cubicBezTo>
                        <a:pt x="0" y="7"/>
                        <a:pt x="1" y="5"/>
                        <a:pt x="3" y="4"/>
                      </a:cubicBezTo>
                      <a:lnTo>
                        <a:pt x="7" y="1"/>
                      </a:ln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5"/>
                <p:cNvSpPr>
                  <a:spLocks/>
                </p:cNvSpPr>
                <p:nvPr/>
              </p:nvSpPr>
              <p:spPr bwMode="auto">
                <a:xfrm>
                  <a:off x="10945813" y="903288"/>
                  <a:ext cx="38100" cy="36512"/>
                </a:xfrm>
                <a:custGeom>
                  <a:avLst/>
                  <a:gdLst>
                    <a:gd name="T0" fmla="*/ 3 w 15"/>
                    <a:gd name="T1" fmla="*/ 11 h 14"/>
                    <a:gd name="T2" fmla="*/ 1 w 15"/>
                    <a:gd name="T3" fmla="*/ 6 h 14"/>
                    <a:gd name="T4" fmla="*/ 2 w 15"/>
                    <a:gd name="T5" fmla="*/ 4 h 14"/>
                    <a:gd name="T6" fmla="*/ 7 w 15"/>
                    <a:gd name="T7" fmla="*/ 1 h 14"/>
                    <a:gd name="T8" fmla="*/ 11 w 15"/>
                    <a:gd name="T9" fmla="*/ 3 h 14"/>
                    <a:gd name="T10" fmla="*/ 14 w 15"/>
                    <a:gd name="T11" fmla="*/ 8 h 14"/>
                    <a:gd name="T12" fmla="*/ 13 w 15"/>
                    <a:gd name="T13" fmla="*/ 10 h 14"/>
                    <a:gd name="T14" fmla="*/ 8 w 15"/>
                    <a:gd name="T15" fmla="*/ 13 h 14"/>
                    <a:gd name="T16" fmla="*/ 3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3" y="11"/>
                      </a:moveTo>
                      <a:cubicBezTo>
                        <a:pt x="1" y="11"/>
                        <a:pt x="0" y="8"/>
                        <a:pt x="1" y="6"/>
                      </a:cubicBezTo>
                      <a:cubicBezTo>
                        <a:pt x="2" y="4"/>
                        <a:pt x="2" y="4"/>
                        <a:pt x="2" y="4"/>
                      </a:cubicBezTo>
                      <a:cubicBezTo>
                        <a:pt x="2" y="2"/>
                        <a:pt x="5" y="0"/>
                        <a:pt x="7" y="1"/>
                      </a:cubicBezTo>
                      <a:cubicBezTo>
                        <a:pt x="11" y="3"/>
                        <a:pt x="11" y="3"/>
                        <a:pt x="11" y="3"/>
                      </a:cubicBezTo>
                      <a:cubicBezTo>
                        <a:pt x="14" y="3"/>
                        <a:pt x="15" y="6"/>
                        <a:pt x="14" y="8"/>
                      </a:cubicBezTo>
                      <a:cubicBezTo>
                        <a:pt x="13" y="10"/>
                        <a:pt x="13" y="10"/>
                        <a:pt x="13" y="10"/>
                      </a:cubicBezTo>
                      <a:cubicBezTo>
                        <a:pt x="13" y="12"/>
                        <a:pt x="10" y="14"/>
                        <a:pt x="8" y="13"/>
                      </a:cubicBezTo>
                      <a:lnTo>
                        <a:pt x="3" y="11"/>
                      </a:ln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6"/>
                <p:cNvSpPr>
                  <a:spLocks noEditPoints="1"/>
                </p:cNvSpPr>
                <p:nvPr/>
              </p:nvSpPr>
              <p:spPr bwMode="auto">
                <a:xfrm>
                  <a:off x="10494963" y="679450"/>
                  <a:ext cx="420688" cy="423862"/>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
                <p:cNvSpPr>
                  <a:spLocks/>
                </p:cNvSpPr>
                <p:nvPr/>
              </p:nvSpPr>
              <p:spPr bwMode="auto">
                <a:xfrm>
                  <a:off x="10660063" y="635000"/>
                  <a:ext cx="69850" cy="125412"/>
                </a:xfrm>
                <a:custGeom>
                  <a:avLst/>
                  <a:gdLst>
                    <a:gd name="T0" fmla="*/ 27 w 28"/>
                    <a:gd name="T1" fmla="*/ 40 h 49"/>
                    <a:gd name="T2" fmla="*/ 22 w 28"/>
                    <a:gd name="T3" fmla="*/ 48 h 49"/>
                    <a:gd name="T4" fmla="*/ 7 w 28"/>
                    <a:gd name="T5" fmla="*/ 49 h 49"/>
                    <a:gd name="T6" fmla="*/ 0 w 28"/>
                    <a:gd name="T7" fmla="*/ 42 h 49"/>
                    <a:gd name="T8" fmla="*/ 2 w 28"/>
                    <a:gd name="T9" fmla="*/ 9 h 49"/>
                    <a:gd name="T10" fmla="*/ 10 w 28"/>
                    <a:gd name="T11" fmla="*/ 1 h 49"/>
                    <a:gd name="T12" fmla="*/ 12 w 28"/>
                    <a:gd name="T13" fmla="*/ 1 h 49"/>
                    <a:gd name="T14" fmla="*/ 21 w 28"/>
                    <a:gd name="T15" fmla="*/ 7 h 49"/>
                    <a:gd name="T16" fmla="*/ 27 w 28"/>
                    <a:gd name="T17"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27" y="40"/>
                      </a:moveTo>
                      <a:cubicBezTo>
                        <a:pt x="28" y="44"/>
                        <a:pt x="26" y="48"/>
                        <a:pt x="22" y="48"/>
                      </a:cubicBezTo>
                      <a:cubicBezTo>
                        <a:pt x="7" y="49"/>
                        <a:pt x="7" y="49"/>
                        <a:pt x="7" y="49"/>
                      </a:cubicBezTo>
                      <a:cubicBezTo>
                        <a:pt x="3" y="49"/>
                        <a:pt x="0" y="46"/>
                        <a:pt x="0" y="42"/>
                      </a:cubicBezTo>
                      <a:cubicBezTo>
                        <a:pt x="2" y="9"/>
                        <a:pt x="2" y="9"/>
                        <a:pt x="2" y="9"/>
                      </a:cubicBezTo>
                      <a:cubicBezTo>
                        <a:pt x="3" y="5"/>
                        <a:pt x="6" y="1"/>
                        <a:pt x="10" y="1"/>
                      </a:cubicBezTo>
                      <a:cubicBezTo>
                        <a:pt x="12" y="1"/>
                        <a:pt x="12" y="1"/>
                        <a:pt x="12" y="1"/>
                      </a:cubicBezTo>
                      <a:cubicBezTo>
                        <a:pt x="16" y="0"/>
                        <a:pt x="20" y="3"/>
                        <a:pt x="21" y="7"/>
                      </a:cubicBezTo>
                      <a:lnTo>
                        <a:pt x="27" y="4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8"/>
                <p:cNvSpPr>
                  <a:spLocks/>
                </p:cNvSpPr>
                <p:nvPr/>
              </p:nvSpPr>
              <p:spPr bwMode="auto">
                <a:xfrm>
                  <a:off x="10677525" y="1020763"/>
                  <a:ext cx="71438" cy="125412"/>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9"/>
                <p:cNvSpPr>
                  <a:spLocks/>
                </p:cNvSpPr>
                <p:nvPr/>
              </p:nvSpPr>
              <p:spPr bwMode="auto">
                <a:xfrm>
                  <a:off x="10452100" y="862013"/>
                  <a:ext cx="123825" cy="74612"/>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20"/>
                <p:cNvSpPr>
                  <a:spLocks/>
                </p:cNvSpPr>
                <p:nvPr/>
              </p:nvSpPr>
              <p:spPr bwMode="auto">
                <a:xfrm>
                  <a:off x="10831513" y="844550"/>
                  <a:ext cx="125413" cy="74612"/>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1"/>
                <p:cNvSpPr>
                  <a:spLocks/>
                </p:cNvSpPr>
                <p:nvPr/>
              </p:nvSpPr>
              <p:spPr bwMode="auto">
                <a:xfrm>
                  <a:off x="10507663" y="712788"/>
                  <a:ext cx="115888" cy="114300"/>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2"/>
                <p:cNvSpPr>
                  <a:spLocks/>
                </p:cNvSpPr>
                <p:nvPr/>
              </p:nvSpPr>
              <p:spPr bwMode="auto">
                <a:xfrm>
                  <a:off x="10783888" y="957263"/>
                  <a:ext cx="119063" cy="112712"/>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3"/>
                <p:cNvSpPr>
                  <a:spLocks/>
                </p:cNvSpPr>
                <p:nvPr/>
              </p:nvSpPr>
              <p:spPr bwMode="auto">
                <a:xfrm>
                  <a:off x="10528300" y="969963"/>
                  <a:ext cx="111125" cy="120650"/>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4"/>
                <p:cNvSpPr>
                  <a:spLocks/>
                </p:cNvSpPr>
                <p:nvPr/>
              </p:nvSpPr>
              <p:spPr bwMode="auto">
                <a:xfrm>
                  <a:off x="10768013" y="692150"/>
                  <a:ext cx="112713" cy="119062"/>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5"/>
                <p:cNvSpPr>
                  <a:spLocks/>
                </p:cNvSpPr>
                <p:nvPr/>
              </p:nvSpPr>
              <p:spPr bwMode="auto">
                <a:xfrm>
                  <a:off x="10575925" y="658813"/>
                  <a:ext cx="98425" cy="127000"/>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26"/>
                <p:cNvSpPr>
                  <a:spLocks/>
                </p:cNvSpPr>
                <p:nvPr/>
              </p:nvSpPr>
              <p:spPr bwMode="auto">
                <a:xfrm>
                  <a:off x="10736263" y="995363"/>
                  <a:ext cx="95250" cy="128587"/>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7"/>
                <p:cNvSpPr>
                  <a:spLocks/>
                </p:cNvSpPr>
                <p:nvPr/>
              </p:nvSpPr>
              <p:spPr bwMode="auto">
                <a:xfrm>
                  <a:off x="10474325" y="920750"/>
                  <a:ext cx="123825" cy="100012"/>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8"/>
                <p:cNvSpPr>
                  <a:spLocks/>
                </p:cNvSpPr>
                <p:nvPr/>
              </p:nvSpPr>
              <p:spPr bwMode="auto">
                <a:xfrm>
                  <a:off x="10809288" y="760413"/>
                  <a:ext cx="127000" cy="100012"/>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9"/>
                <p:cNvSpPr>
                  <a:spLocks/>
                </p:cNvSpPr>
                <p:nvPr/>
              </p:nvSpPr>
              <p:spPr bwMode="auto">
                <a:xfrm>
                  <a:off x="10461625" y="793750"/>
                  <a:ext cx="127000" cy="87312"/>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30"/>
                <p:cNvSpPr>
                  <a:spLocks/>
                </p:cNvSpPr>
                <p:nvPr/>
              </p:nvSpPr>
              <p:spPr bwMode="auto">
                <a:xfrm>
                  <a:off x="10818813" y="901700"/>
                  <a:ext cx="130175" cy="85725"/>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31"/>
                <p:cNvSpPr>
                  <a:spLocks/>
                </p:cNvSpPr>
                <p:nvPr/>
              </p:nvSpPr>
              <p:spPr bwMode="auto">
                <a:xfrm>
                  <a:off x="10606088" y="1008063"/>
                  <a:ext cx="88900" cy="128587"/>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32"/>
                <p:cNvSpPr>
                  <a:spLocks/>
                </p:cNvSpPr>
                <p:nvPr/>
              </p:nvSpPr>
              <p:spPr bwMode="auto">
                <a:xfrm>
                  <a:off x="10712450" y="646113"/>
                  <a:ext cx="88900" cy="127000"/>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192" name="Group 191"/>
          <p:cNvGrpSpPr/>
          <p:nvPr/>
        </p:nvGrpSpPr>
        <p:grpSpPr>
          <a:xfrm>
            <a:off x="6440202" y="2875603"/>
            <a:ext cx="3769062" cy="2749049"/>
            <a:chOff x="6440202" y="2875603"/>
            <a:chExt cx="3769062" cy="2749049"/>
          </a:xfrm>
        </p:grpSpPr>
        <p:cxnSp>
          <p:nvCxnSpPr>
            <p:cNvPr id="154" name="Elbow Connector 153"/>
            <p:cNvCxnSpPr>
              <a:endCxn id="15" idx="1"/>
            </p:cNvCxnSpPr>
            <p:nvPr/>
          </p:nvCxnSpPr>
          <p:spPr>
            <a:xfrm flipV="1">
              <a:off x="6440202" y="2875603"/>
              <a:ext cx="3416783" cy="274904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grpSp>
          <p:nvGrpSpPr>
            <p:cNvPr id="19" name="Group 18"/>
            <p:cNvGrpSpPr>
              <a:grpSpLocks noChangeAspect="1"/>
            </p:cNvGrpSpPr>
            <p:nvPr/>
          </p:nvGrpSpPr>
          <p:grpSpPr>
            <a:xfrm>
              <a:off x="9664024" y="4190817"/>
              <a:ext cx="545240" cy="743726"/>
              <a:chOff x="6215063" y="4678363"/>
              <a:chExt cx="723900" cy="957262"/>
            </a:xfrm>
          </p:grpSpPr>
          <p:grpSp>
            <p:nvGrpSpPr>
              <p:cNvPr id="20"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2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3"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94" name="Group 193"/>
          <p:cNvGrpSpPr/>
          <p:nvPr/>
        </p:nvGrpSpPr>
        <p:grpSpPr>
          <a:xfrm>
            <a:off x="6457126" y="2489143"/>
            <a:ext cx="4558496" cy="3317316"/>
            <a:chOff x="6457126" y="2489143"/>
            <a:chExt cx="4558496" cy="3317316"/>
          </a:xfrm>
        </p:grpSpPr>
        <p:cxnSp>
          <p:nvCxnSpPr>
            <p:cNvPr id="180" name="Elbow Connector 179"/>
            <p:cNvCxnSpPr>
              <a:stCxn id="7" idx="0"/>
              <a:endCxn id="15" idx="2"/>
            </p:cNvCxnSpPr>
            <p:nvPr/>
          </p:nvCxnSpPr>
          <p:spPr>
            <a:xfrm flipV="1">
              <a:off x="6457126" y="2489143"/>
              <a:ext cx="3892928" cy="3317316"/>
            </a:xfrm>
            <a:prstGeom prst="bentConnector3">
              <a:avLst>
                <a:gd name="adj1" fmla="val 111328"/>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grpSp>
          <p:nvGrpSpPr>
            <p:cNvPr id="117" name="Group 116"/>
            <p:cNvGrpSpPr/>
            <p:nvPr/>
          </p:nvGrpSpPr>
          <p:grpSpPr>
            <a:xfrm>
              <a:off x="10451911" y="4934543"/>
              <a:ext cx="563711" cy="745434"/>
              <a:chOff x="3630830" y="1227653"/>
              <a:chExt cx="1191734" cy="1575911"/>
            </a:xfrm>
          </p:grpSpPr>
          <p:grpSp>
            <p:nvGrpSpPr>
              <p:cNvPr id="44" name="Group 20"/>
              <p:cNvGrpSpPr>
                <a:grpSpLocks noChangeAspect="1"/>
              </p:cNvGrpSpPr>
              <p:nvPr/>
            </p:nvGrpSpPr>
            <p:grpSpPr bwMode="auto">
              <a:xfrm>
                <a:off x="3630830" y="1227653"/>
                <a:ext cx="1191734" cy="1575911"/>
                <a:chOff x="3915" y="2947"/>
                <a:chExt cx="456" cy="603"/>
              </a:xfrm>
              <a:solidFill>
                <a:schemeClr val="accent4">
                  <a:lumMod val="20000"/>
                  <a:lumOff val="80000"/>
                </a:schemeClr>
              </a:solidFill>
            </p:grpSpPr>
            <p:sp>
              <p:nvSpPr>
                <p:cNvPr id="5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3700260" y="1676744"/>
                <a:ext cx="1045998" cy="416041"/>
                <a:chOff x="6777139" y="3165818"/>
                <a:chExt cx="1195388" cy="763588"/>
              </a:xfrm>
            </p:grpSpPr>
            <p:sp>
              <p:nvSpPr>
                <p:cNvPr id="53"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45"/>
              <p:cNvGrpSpPr/>
              <p:nvPr/>
            </p:nvGrpSpPr>
            <p:grpSpPr>
              <a:xfrm>
                <a:off x="3700260" y="2074732"/>
                <a:ext cx="1045998" cy="416041"/>
                <a:chOff x="6777139" y="3165818"/>
                <a:chExt cx="1195388" cy="763588"/>
              </a:xfrm>
            </p:grpSpPr>
            <p:sp>
              <p:nvSpPr>
                <p:cNvPr id="47"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193" name="Group 192"/>
          <p:cNvGrpSpPr/>
          <p:nvPr/>
        </p:nvGrpSpPr>
        <p:grpSpPr>
          <a:xfrm>
            <a:off x="2742699" y="2920159"/>
            <a:ext cx="6096000" cy="2260319"/>
            <a:chOff x="2742699" y="2920159"/>
            <a:chExt cx="6096000" cy="2260319"/>
          </a:xfrm>
        </p:grpSpPr>
        <p:cxnSp>
          <p:nvCxnSpPr>
            <p:cNvPr id="184" name="Elbow Connector 183"/>
            <p:cNvCxnSpPr>
              <a:stCxn id="5" idx="0"/>
              <a:endCxn id="13" idx="2"/>
            </p:cNvCxnSpPr>
            <p:nvPr/>
          </p:nvCxnSpPr>
          <p:spPr>
            <a:xfrm rot="5400000" flipH="1" flipV="1">
              <a:off x="6098627" y="2730048"/>
              <a:ext cx="2260319" cy="2640541"/>
            </a:xfrm>
            <a:prstGeom prst="bentConnector3">
              <a:avLst>
                <a:gd name="adj1" fmla="val 64112"/>
              </a:avLst>
            </a:prstGeom>
            <a:ln>
              <a:tailEnd type="triangle"/>
            </a:ln>
          </p:spPr>
          <p:style>
            <a:lnRef idx="2">
              <a:schemeClr val="dk1"/>
            </a:lnRef>
            <a:fillRef idx="0">
              <a:schemeClr val="dk1"/>
            </a:fillRef>
            <a:effectRef idx="1">
              <a:schemeClr val="dk1"/>
            </a:effectRef>
            <a:fontRef idx="minor">
              <a:schemeClr val="tx1"/>
            </a:fontRef>
          </p:style>
        </p:cxnSp>
        <p:sp>
          <p:nvSpPr>
            <p:cNvPr id="188" name="Rectangle 187"/>
            <p:cNvSpPr/>
            <p:nvPr/>
          </p:nvSpPr>
          <p:spPr>
            <a:xfrm>
              <a:off x="2742699" y="4129773"/>
              <a:ext cx="6096000" cy="338554"/>
            </a:xfrm>
            <a:prstGeom prst="rect">
              <a:avLst/>
            </a:prstGeom>
            <a:solidFill>
              <a:schemeClr val="bg1"/>
            </a:solidFill>
            <a:ln>
              <a:solidFill>
                <a:schemeClr val="bg1">
                  <a:lumMod val="75000"/>
                </a:schemeClr>
              </a:solidFill>
            </a:ln>
            <a:effectLst>
              <a:outerShdw blurRad="50800" dist="38100" dir="5400000" algn="t" rotWithShape="0">
                <a:prstClr val="black">
                  <a:alpha val="40000"/>
                </a:prstClr>
              </a:outerShdw>
            </a:effectLst>
          </p:spPr>
          <p:txBody>
            <a:bodyPr>
              <a:spAutoFit/>
            </a:bodyPr>
            <a:lstStyle/>
            <a:p>
              <a:r>
                <a:rPr lang="en-US" sz="1600" dirty="0" err="1">
                  <a:latin typeface="Courier New" panose="02070309020205020404" pitchFamily="49" charset="0"/>
                  <a:ea typeface="Calibri" panose="020F0502020204030204" pitchFamily="34" charset="0"/>
                </a:rPr>
                <a:t>hadoop</a:t>
              </a:r>
              <a:r>
                <a:rPr lang="en-US" sz="1600" dirty="0">
                  <a:latin typeface="Courier New" panose="02070309020205020404" pitchFamily="49" charset="0"/>
                  <a:ea typeface="Calibri" panose="020F0502020204030204" pitchFamily="34" charset="0"/>
                </a:rPr>
                <a:t> jar </a:t>
              </a:r>
              <a:r>
                <a:rPr lang="en-US" sz="1600" dirty="0" smtClean="0">
                  <a:latin typeface="Courier New" panose="02070309020205020404" pitchFamily="49" charset="0"/>
                  <a:ea typeface="Calibri" panose="020F0502020204030204" pitchFamily="34" charset="0"/>
                </a:rPr>
                <a:t>my.jar </a:t>
              </a:r>
              <a:r>
                <a:rPr lang="en-US" sz="1600" dirty="0" err="1" smtClean="0">
                  <a:latin typeface="Courier New" panose="02070309020205020404" pitchFamily="49" charset="0"/>
                  <a:ea typeface="Calibri" panose="020F0502020204030204" pitchFamily="34" charset="0"/>
                </a:rPr>
                <a:t>myclass</a:t>
              </a:r>
              <a:r>
                <a:rPr lang="en-US" sz="1600" dirty="0" smtClean="0">
                  <a:latin typeface="Courier New" panose="02070309020205020404" pitchFamily="49" charset="0"/>
                  <a:ea typeface="Calibri" panose="020F0502020204030204" pitchFamily="34" charset="0"/>
                </a:rPr>
                <a:t> /data/</a:t>
              </a:r>
              <a:r>
                <a:rPr lang="en-US" sz="1600" dirty="0" err="1" smtClean="0">
                  <a:latin typeface="Courier New" panose="02070309020205020404" pitchFamily="49" charset="0"/>
                  <a:ea typeface="Calibri" panose="020F0502020204030204" pitchFamily="34" charset="0"/>
                </a:rPr>
                <a:t>src</a:t>
              </a:r>
              <a:r>
                <a:rPr lang="en-US" sz="1600" dirty="0" smtClean="0">
                  <a:latin typeface="Courier New" panose="02070309020205020404" pitchFamily="49" charset="0"/>
                  <a:ea typeface="Calibri" panose="020F0502020204030204" pitchFamily="34" charset="0"/>
                </a:rPr>
                <a:t> /data/out</a:t>
              </a:r>
              <a:endParaRPr lang="en-US" sz="1600" dirty="0"/>
            </a:p>
          </p:txBody>
        </p:sp>
      </p:grpSp>
      <p:sp>
        <p:nvSpPr>
          <p:cNvPr id="190" name="Content Placeholder 189"/>
          <p:cNvSpPr>
            <a:spLocks noGrp="1"/>
          </p:cNvSpPr>
          <p:nvPr>
            <p:ph sz="quarter" idx="10"/>
          </p:nvPr>
        </p:nvSpPr>
        <p:spPr>
          <a:xfrm>
            <a:off x="412138" y="1136316"/>
            <a:ext cx="11525250" cy="5721684"/>
          </a:xfrm>
        </p:spPr>
        <p:txBody>
          <a:bodyPr/>
          <a:lstStyle/>
          <a:p>
            <a:pPr marL="514350" indent="-514350">
              <a:buFont typeface="+mj-lt"/>
              <a:buAutoNum type="arabicPeriod"/>
            </a:pPr>
            <a:r>
              <a:rPr lang="en-GB" sz="2800" dirty="0" smtClean="0"/>
              <a:t>Upload executable </a:t>
            </a:r>
            <a:r>
              <a:rPr lang="en-GB" sz="2800" dirty="0" err="1" smtClean="0"/>
              <a:t>MapReduce</a:t>
            </a:r>
            <a:r>
              <a:rPr lang="en-GB" sz="2800" dirty="0" smtClean="0"/>
              <a:t> </a:t>
            </a:r>
            <a:r>
              <a:rPr lang="en-GB" sz="2800" dirty="0" smtClean="0"/>
              <a:t>code</a:t>
            </a:r>
          </a:p>
          <a:p>
            <a:pPr marL="856960" lvl="2" indent="0">
              <a:buNone/>
            </a:pPr>
            <a:r>
              <a:rPr lang="en-GB" sz="2000" dirty="0" smtClean="0"/>
              <a:t>Commonly a Java jar</a:t>
            </a:r>
          </a:p>
          <a:p>
            <a:pPr marL="514350" indent="-514350">
              <a:buFont typeface="+mj-lt"/>
              <a:buAutoNum type="arabicPeriod"/>
            </a:pPr>
            <a:r>
              <a:rPr lang="en-GB" sz="2800" dirty="0" smtClean="0"/>
              <a:t>Upload source data</a:t>
            </a:r>
          </a:p>
          <a:p>
            <a:pPr marL="514350" indent="-514350">
              <a:buFont typeface="+mj-lt"/>
              <a:buAutoNum type="arabicPeriod"/>
            </a:pPr>
            <a:r>
              <a:rPr lang="en-GB" sz="2800" dirty="0" smtClean="0"/>
              <a:t>Run </a:t>
            </a:r>
            <a:r>
              <a:rPr lang="en-GB" sz="2800" dirty="0" err="1" smtClean="0"/>
              <a:t>MapReduce</a:t>
            </a:r>
            <a:r>
              <a:rPr lang="en-GB" sz="2800" dirty="0" smtClean="0"/>
              <a:t> </a:t>
            </a:r>
            <a:r>
              <a:rPr lang="en-GB" sz="2800" dirty="0" smtClean="0"/>
              <a:t>executable</a:t>
            </a:r>
          </a:p>
          <a:p>
            <a:pPr marL="514350" indent="-514350">
              <a:buFont typeface="+mj-lt"/>
              <a:buAutoNum type="arabicPeriod"/>
            </a:pPr>
            <a:r>
              <a:rPr lang="en-GB" sz="2800" dirty="0" smtClean="0"/>
              <a:t>Retrieve job output</a:t>
            </a:r>
            <a:endParaRPr lang="en-US" sz="2800" dirty="0"/>
          </a:p>
        </p:txBody>
      </p:sp>
      <p:grpSp>
        <p:nvGrpSpPr>
          <p:cNvPr id="2" name="Group 1"/>
          <p:cNvGrpSpPr/>
          <p:nvPr/>
        </p:nvGrpSpPr>
        <p:grpSpPr>
          <a:xfrm>
            <a:off x="4250344" y="5180477"/>
            <a:ext cx="2217097" cy="1463040"/>
            <a:chOff x="1562931" y="4900681"/>
            <a:chExt cx="2217097" cy="1463040"/>
          </a:xfrm>
        </p:grpSpPr>
        <p:grpSp>
          <p:nvGrpSpPr>
            <p:cNvPr id="3" name="Group 112"/>
            <p:cNvGrpSpPr>
              <a:grpSpLocks noChangeAspect="1"/>
            </p:cNvGrpSpPr>
            <p:nvPr/>
          </p:nvGrpSpPr>
          <p:grpSpPr bwMode="auto">
            <a:xfrm>
              <a:off x="2662178" y="4900681"/>
              <a:ext cx="1117850" cy="888350"/>
              <a:chOff x="6459" y="3437"/>
              <a:chExt cx="867" cy="689"/>
            </a:xfrm>
          </p:grpSpPr>
          <p:sp>
            <p:nvSpPr>
              <p:cNvPr id="5"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113"/>
              <p:cNvSpPr>
                <a:spLocks noChangeArrowheads="1"/>
              </p:cNvSpPr>
              <p:nvPr/>
            </p:nvSpPr>
            <p:spPr bwMode="auto">
              <a:xfrm>
                <a:off x="6670" y="4082"/>
                <a:ext cx="429" cy="53"/>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116"/>
              <p:cNvSpPr>
                <a:spLocks noChangeArrowheads="1"/>
              </p:cNvSpPr>
              <p:nvPr/>
            </p:nvSpPr>
            <p:spPr bwMode="auto">
              <a:xfrm>
                <a:off x="6836" y="3941"/>
                <a:ext cx="96" cy="141"/>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2931" y="4900681"/>
              <a:ext cx="1443662" cy="1463040"/>
            </a:xfrm>
            <a:prstGeom prst="rect">
              <a:avLst/>
            </a:prstGeom>
          </p:spPr>
        </p:pic>
      </p:grpSp>
    </p:spTree>
    <p:extLst>
      <p:ext uri="{BB962C8B-B14F-4D97-AF65-F5344CB8AC3E}">
        <p14:creationId xmlns:p14="http://schemas.microsoft.com/office/powerpoint/2010/main" val="426620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0">
                                            <p:txEl>
                                              <p:pRg st="1" end="1"/>
                                            </p:txEl>
                                          </p:spTgt>
                                        </p:tgtEl>
                                        <p:attrNameLst>
                                          <p:attrName>style.visibility</p:attrName>
                                        </p:attrNameLst>
                                      </p:cBhvr>
                                      <p:to>
                                        <p:strVal val="visible"/>
                                      </p:to>
                                    </p:set>
                                  </p:childTnLst>
                                </p:cTn>
                              </p:par>
                              <p:par>
                                <p:cTn id="9" presetID="22" presetClass="entr" presetSubtype="4" fill="hold" nodeType="withEffect">
                                  <p:stCondLst>
                                    <p:cond delay="0"/>
                                  </p:stCondLst>
                                  <p:childTnLst>
                                    <p:set>
                                      <p:cBhvr>
                                        <p:cTn id="10" dur="1" fill="hold">
                                          <p:stCondLst>
                                            <p:cond delay="0"/>
                                          </p:stCondLst>
                                        </p:cTn>
                                        <p:tgtEl>
                                          <p:spTgt spid="191"/>
                                        </p:tgtEl>
                                        <p:attrNameLst>
                                          <p:attrName>style.visibility</p:attrName>
                                        </p:attrNameLst>
                                      </p:cBhvr>
                                      <p:to>
                                        <p:strVal val="visible"/>
                                      </p:to>
                                    </p:set>
                                    <p:animEffect transition="in" filter="wipe(down)">
                                      <p:cBhvr>
                                        <p:cTn id="11" dur="500"/>
                                        <p:tgtEl>
                                          <p:spTgt spid="19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0">
                                            <p:txEl>
                                              <p:pRg st="2" end="2"/>
                                            </p:txEl>
                                          </p:spTgt>
                                        </p:tgtEl>
                                        <p:attrNameLst>
                                          <p:attrName>style.visibility</p:attrName>
                                        </p:attrNameLst>
                                      </p:cBhvr>
                                      <p:to>
                                        <p:strVal val="visible"/>
                                      </p:to>
                                    </p:set>
                                  </p:childTnLst>
                                </p:cTn>
                              </p:par>
                              <p:par>
                                <p:cTn id="16" presetID="22" presetClass="entr" presetSubtype="4" fill="hold" nodeType="withEffect">
                                  <p:stCondLst>
                                    <p:cond delay="0"/>
                                  </p:stCondLst>
                                  <p:childTnLst>
                                    <p:set>
                                      <p:cBhvr>
                                        <p:cTn id="17" dur="1" fill="hold">
                                          <p:stCondLst>
                                            <p:cond delay="0"/>
                                          </p:stCondLst>
                                        </p:cTn>
                                        <p:tgtEl>
                                          <p:spTgt spid="192"/>
                                        </p:tgtEl>
                                        <p:attrNameLst>
                                          <p:attrName>style.visibility</p:attrName>
                                        </p:attrNameLst>
                                      </p:cBhvr>
                                      <p:to>
                                        <p:strVal val="visible"/>
                                      </p:to>
                                    </p:set>
                                    <p:animEffect transition="in" filter="wipe(down)">
                                      <p:cBhvr>
                                        <p:cTn id="18" dur="500"/>
                                        <p:tgtEl>
                                          <p:spTgt spid="19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0">
                                            <p:txEl>
                                              <p:pRg st="3" end="3"/>
                                            </p:txEl>
                                          </p:spTgt>
                                        </p:tgtEl>
                                        <p:attrNameLst>
                                          <p:attrName>style.visibility</p:attrName>
                                        </p:attrNameLst>
                                      </p:cBhvr>
                                      <p:to>
                                        <p:strVal val="visible"/>
                                      </p:to>
                                    </p:set>
                                  </p:childTnLst>
                                </p:cTn>
                              </p:par>
                              <p:par>
                                <p:cTn id="23" presetID="22" presetClass="entr" presetSubtype="4" fill="hold" nodeType="withEffect">
                                  <p:stCondLst>
                                    <p:cond delay="0"/>
                                  </p:stCondLst>
                                  <p:childTnLst>
                                    <p:set>
                                      <p:cBhvr>
                                        <p:cTn id="24" dur="1" fill="hold">
                                          <p:stCondLst>
                                            <p:cond delay="0"/>
                                          </p:stCondLst>
                                        </p:cTn>
                                        <p:tgtEl>
                                          <p:spTgt spid="193"/>
                                        </p:tgtEl>
                                        <p:attrNameLst>
                                          <p:attrName>style.visibility</p:attrName>
                                        </p:attrNameLst>
                                      </p:cBhvr>
                                      <p:to>
                                        <p:strVal val="visible"/>
                                      </p:to>
                                    </p:set>
                                    <p:animEffect transition="in" filter="wipe(down)">
                                      <p:cBhvr>
                                        <p:cTn id="25" dur="500"/>
                                        <p:tgtEl>
                                          <p:spTgt spid="19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0">
                                            <p:txEl>
                                              <p:pRg st="4" end="4"/>
                                            </p:txEl>
                                          </p:spTgt>
                                        </p:tgtEl>
                                        <p:attrNameLst>
                                          <p:attrName>style.visibility</p:attrName>
                                        </p:attrNameLst>
                                      </p:cBhvr>
                                      <p:to>
                                        <p:strVal val="visible"/>
                                      </p:to>
                                    </p:set>
                                  </p:childTnLst>
                                </p:cTn>
                              </p:par>
                              <p:par>
                                <p:cTn id="30" presetID="22" presetClass="entr" presetSubtype="1" fill="hold" nodeType="withEffect">
                                  <p:stCondLst>
                                    <p:cond delay="0"/>
                                  </p:stCondLst>
                                  <p:childTnLst>
                                    <p:set>
                                      <p:cBhvr>
                                        <p:cTn id="31" dur="1" fill="hold">
                                          <p:stCondLst>
                                            <p:cond delay="0"/>
                                          </p:stCondLst>
                                        </p:cTn>
                                        <p:tgtEl>
                                          <p:spTgt spid="194"/>
                                        </p:tgtEl>
                                        <p:attrNameLst>
                                          <p:attrName>style.visibility</p:attrName>
                                        </p:attrNameLst>
                                      </p:cBhvr>
                                      <p:to>
                                        <p:strVal val="visible"/>
                                      </p:to>
                                    </p:set>
                                    <p:animEffect transition="in" filter="wipe(up)">
                                      <p:cBhvr>
                                        <p:cTn id="32"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Running a </a:t>
            </a:r>
            <a:r>
              <a:rPr lang="en-GB" dirty="0" err="1" smtClean="0"/>
              <a:t>MapReduce</a:t>
            </a:r>
            <a:r>
              <a:rPr lang="en-GB" dirty="0" smtClean="0"/>
              <a:t> </a:t>
            </a:r>
            <a:r>
              <a:rPr lang="en-GB" dirty="0" smtClean="0"/>
              <a:t>Job</a:t>
            </a:r>
            <a:endParaRPr lang="en-US" dirty="0"/>
          </a:p>
        </p:txBody>
      </p:sp>
    </p:spTree>
    <p:extLst>
      <p:ext uri="{BB962C8B-B14F-4D97-AF65-F5344CB8AC3E}">
        <p14:creationId xmlns:p14="http://schemas.microsoft.com/office/powerpoint/2010/main" val="3330828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Big Data?</a:t>
            </a:r>
            <a:endParaRPr lang="en-GB" dirty="0"/>
          </a:p>
        </p:txBody>
      </p:sp>
    </p:spTree>
    <p:extLst>
      <p:ext uri="{BB962C8B-B14F-4D97-AF65-F5344CB8AC3E}">
        <p14:creationId xmlns:p14="http://schemas.microsoft.com/office/powerpoint/2010/main"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081377"/>
            <a:ext cx="11525250" cy="5597237"/>
          </a:xfrm>
        </p:spPr>
        <p:txBody>
          <a:bodyPr/>
          <a:lstStyle/>
          <a:p>
            <a:r>
              <a:rPr lang="en-US" dirty="0"/>
              <a:t>Data that is too large or complex for analysis in </a:t>
            </a:r>
            <a:endParaRPr lang="en-US" dirty="0" smtClean="0"/>
          </a:p>
          <a:p>
            <a:pPr marL="357188" lvl="1" indent="0">
              <a:buNone/>
            </a:pPr>
            <a:r>
              <a:rPr lang="en-US" sz="3200" dirty="0" smtClean="0">
                <a:solidFill>
                  <a:schemeClr val="tx1"/>
                </a:solidFill>
              </a:rPr>
              <a:t>traditional </a:t>
            </a:r>
            <a:r>
              <a:rPr lang="en-US" sz="3200" dirty="0">
                <a:solidFill>
                  <a:schemeClr val="tx1"/>
                </a:solidFill>
              </a:rPr>
              <a:t>relational databases</a:t>
            </a:r>
          </a:p>
          <a:p>
            <a:r>
              <a:rPr lang="en-US" dirty="0"/>
              <a:t>Typified by the “3 V’s”:</a:t>
            </a:r>
          </a:p>
          <a:p>
            <a:pPr lvl="1"/>
            <a:r>
              <a:rPr lang="en-US" i="1" dirty="0"/>
              <a:t>Volume</a:t>
            </a:r>
            <a:r>
              <a:rPr lang="en-US" dirty="0"/>
              <a:t> – Huge amounts of data to process</a:t>
            </a:r>
          </a:p>
          <a:p>
            <a:pPr lvl="1"/>
            <a:r>
              <a:rPr lang="en-US" i="1" dirty="0"/>
              <a:t>Variety</a:t>
            </a:r>
            <a:r>
              <a:rPr lang="en-US" dirty="0"/>
              <a:t> – A mixture of structured and unstructured data</a:t>
            </a:r>
          </a:p>
          <a:p>
            <a:pPr lvl="1"/>
            <a:r>
              <a:rPr lang="en-US" i="1" dirty="0"/>
              <a:t>Velocity</a:t>
            </a:r>
            <a:r>
              <a:rPr lang="en-US" dirty="0"/>
              <a:t> – New data generated extremely frequently</a:t>
            </a:r>
          </a:p>
          <a:p>
            <a:endParaRPr lang="en-GB" dirty="0"/>
          </a:p>
        </p:txBody>
      </p:sp>
      <p:grpSp>
        <p:nvGrpSpPr>
          <p:cNvPr id="274" name="Group 273"/>
          <p:cNvGrpSpPr/>
          <p:nvPr/>
        </p:nvGrpSpPr>
        <p:grpSpPr>
          <a:xfrm>
            <a:off x="772589" y="4793862"/>
            <a:ext cx="2523063" cy="1846938"/>
            <a:chOff x="772589" y="4793862"/>
            <a:chExt cx="2523063" cy="1846938"/>
          </a:xfrm>
        </p:grpSpPr>
        <p:sp>
          <p:nvSpPr>
            <p:cNvPr id="18" name="TextBox 17"/>
            <p:cNvSpPr txBox="1"/>
            <p:nvPr/>
          </p:nvSpPr>
          <p:spPr>
            <a:xfrm>
              <a:off x="772589" y="4793862"/>
              <a:ext cx="2523063" cy="369332"/>
            </a:xfrm>
            <a:prstGeom prst="rect">
              <a:avLst/>
            </a:prstGeom>
            <a:noFill/>
          </p:spPr>
          <p:txBody>
            <a:bodyPr wrap="none" rtlCol="0">
              <a:spAutoFit/>
            </a:bodyPr>
            <a:lstStyle/>
            <a:p>
              <a:r>
                <a:rPr lang="en-GB" dirty="0" smtClean="0"/>
                <a:t>Web server log reporting</a:t>
              </a:r>
              <a:endParaRPr lang="en-GB" dirty="0"/>
            </a:p>
          </p:txBody>
        </p:sp>
        <p:grpSp>
          <p:nvGrpSpPr>
            <p:cNvPr id="146" name="Group 145"/>
            <p:cNvGrpSpPr/>
            <p:nvPr/>
          </p:nvGrpSpPr>
          <p:grpSpPr>
            <a:xfrm>
              <a:off x="1378898" y="5240828"/>
              <a:ext cx="1265975" cy="1399972"/>
              <a:chOff x="1402622" y="5369749"/>
              <a:chExt cx="1265975" cy="1399972"/>
            </a:xfrm>
          </p:grpSpPr>
          <p:pic>
            <p:nvPicPr>
              <p:cNvPr id="25" name="Picture 24"/>
              <p:cNvPicPr>
                <a:picLocks noChangeAspect="1"/>
              </p:cNvPicPr>
              <p:nvPr/>
            </p:nvPicPr>
            <p:blipFill>
              <a:blip r:embed="rId3"/>
              <a:stretch>
                <a:fillRect/>
              </a:stretch>
            </p:blipFill>
            <p:spPr>
              <a:xfrm>
                <a:off x="1402622" y="5369749"/>
                <a:ext cx="619953" cy="1166969"/>
              </a:xfrm>
              <a:prstGeom prst="rect">
                <a:avLst/>
              </a:prstGeom>
            </p:spPr>
          </p:pic>
          <p:grpSp>
            <p:nvGrpSpPr>
              <p:cNvPr id="65" name="Group 64"/>
              <p:cNvGrpSpPr/>
              <p:nvPr/>
            </p:nvGrpSpPr>
            <p:grpSpPr>
              <a:xfrm>
                <a:off x="1894835" y="5983567"/>
                <a:ext cx="509636" cy="673926"/>
                <a:chOff x="78095" y="4735037"/>
                <a:chExt cx="1204130" cy="1592303"/>
              </a:xfrm>
            </p:grpSpPr>
            <p:grpSp>
              <p:nvGrpSpPr>
                <p:cNvPr id="62" name="Group 20"/>
                <p:cNvGrpSpPr>
                  <a:grpSpLocks noChangeAspect="1"/>
                </p:cNvGrpSpPr>
                <p:nvPr/>
              </p:nvGrpSpPr>
              <p:grpSpPr bwMode="auto">
                <a:xfrm>
                  <a:off x="78095" y="4735037"/>
                  <a:ext cx="1204130" cy="1592303"/>
                  <a:chOff x="3915" y="2947"/>
                  <a:chExt cx="456" cy="603"/>
                </a:xfrm>
                <a:solidFill>
                  <a:schemeClr val="accent4">
                    <a:lumMod val="20000"/>
                    <a:lumOff val="80000"/>
                  </a:schemeClr>
                </a:solidFill>
              </p:grpSpPr>
              <p:sp>
                <p:nvSpPr>
                  <p:cNvPr id="63"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4"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4"/>
                <p:cNvGrpSpPr>
                  <a:grpSpLocks noChangeAspect="1"/>
                </p:cNvGrpSpPr>
                <p:nvPr/>
              </p:nvGrpSpPr>
              <p:grpSpPr bwMode="auto">
                <a:xfrm>
                  <a:off x="229199" y="5058227"/>
                  <a:ext cx="953184" cy="1149110"/>
                  <a:chOff x="1780" y="1364"/>
                  <a:chExt cx="793" cy="956"/>
                </a:xfrm>
              </p:grpSpPr>
              <p:sp>
                <p:nvSpPr>
                  <p:cNvPr id="27"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2"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6" name="Group 65"/>
              <p:cNvGrpSpPr/>
              <p:nvPr/>
            </p:nvGrpSpPr>
            <p:grpSpPr>
              <a:xfrm>
                <a:off x="2026898" y="6039681"/>
                <a:ext cx="509636" cy="673926"/>
                <a:chOff x="78095" y="4735037"/>
                <a:chExt cx="1204130" cy="1592303"/>
              </a:xfrm>
            </p:grpSpPr>
            <p:grpSp>
              <p:nvGrpSpPr>
                <p:cNvPr id="67" name="Group 20"/>
                <p:cNvGrpSpPr>
                  <a:grpSpLocks noChangeAspect="1"/>
                </p:cNvGrpSpPr>
                <p:nvPr/>
              </p:nvGrpSpPr>
              <p:grpSpPr bwMode="auto">
                <a:xfrm>
                  <a:off x="78095" y="4735037"/>
                  <a:ext cx="1204130" cy="1592303"/>
                  <a:chOff x="3915" y="2947"/>
                  <a:chExt cx="456" cy="603"/>
                </a:xfrm>
                <a:solidFill>
                  <a:schemeClr val="accent4">
                    <a:lumMod val="20000"/>
                    <a:lumOff val="80000"/>
                  </a:schemeClr>
                </a:solidFill>
              </p:grpSpPr>
              <p:sp>
                <p:nvSpPr>
                  <p:cNvPr id="10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4"/>
                <p:cNvGrpSpPr>
                  <a:grpSpLocks noChangeAspect="1"/>
                </p:cNvGrpSpPr>
                <p:nvPr/>
              </p:nvGrpSpPr>
              <p:grpSpPr bwMode="auto">
                <a:xfrm>
                  <a:off x="229199" y="5058227"/>
                  <a:ext cx="953184" cy="1149110"/>
                  <a:chOff x="1780" y="1364"/>
                  <a:chExt cx="793" cy="956"/>
                </a:xfrm>
              </p:grpSpPr>
              <p:sp>
                <p:nvSpPr>
                  <p:cNvPr id="69"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4"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6" name="Group 105"/>
              <p:cNvGrpSpPr/>
              <p:nvPr/>
            </p:nvGrpSpPr>
            <p:grpSpPr>
              <a:xfrm>
                <a:off x="2158961" y="6095795"/>
                <a:ext cx="509636" cy="673926"/>
                <a:chOff x="78095" y="4735037"/>
                <a:chExt cx="1204130" cy="1592303"/>
              </a:xfrm>
            </p:grpSpPr>
            <p:grpSp>
              <p:nvGrpSpPr>
                <p:cNvPr id="107" name="Group 20"/>
                <p:cNvGrpSpPr>
                  <a:grpSpLocks noChangeAspect="1"/>
                </p:cNvGrpSpPr>
                <p:nvPr/>
              </p:nvGrpSpPr>
              <p:grpSpPr bwMode="auto">
                <a:xfrm>
                  <a:off x="78095" y="4735037"/>
                  <a:ext cx="1204130" cy="1592303"/>
                  <a:chOff x="3915" y="2947"/>
                  <a:chExt cx="456" cy="603"/>
                </a:xfrm>
                <a:solidFill>
                  <a:schemeClr val="accent4">
                    <a:lumMod val="20000"/>
                    <a:lumOff val="80000"/>
                  </a:schemeClr>
                </a:solidFill>
              </p:grpSpPr>
              <p:sp>
                <p:nvSpPr>
                  <p:cNvPr id="14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4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08" name="Group 4"/>
                <p:cNvGrpSpPr>
                  <a:grpSpLocks noChangeAspect="1"/>
                </p:cNvGrpSpPr>
                <p:nvPr/>
              </p:nvGrpSpPr>
              <p:grpSpPr bwMode="auto">
                <a:xfrm>
                  <a:off x="229199" y="5058227"/>
                  <a:ext cx="953184" cy="1149110"/>
                  <a:chOff x="1780" y="1364"/>
                  <a:chExt cx="793" cy="956"/>
                </a:xfrm>
              </p:grpSpPr>
              <p:sp>
                <p:nvSpPr>
                  <p:cNvPr id="109"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4"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grpSp>
        <p:nvGrpSpPr>
          <p:cNvPr id="273" name="Group 272"/>
          <p:cNvGrpSpPr/>
          <p:nvPr/>
        </p:nvGrpSpPr>
        <p:grpSpPr>
          <a:xfrm>
            <a:off x="4275139" y="4807753"/>
            <a:ext cx="3151888" cy="1835046"/>
            <a:chOff x="4275139" y="4807753"/>
            <a:chExt cx="3151888" cy="1835046"/>
          </a:xfrm>
        </p:grpSpPr>
        <p:sp>
          <p:nvSpPr>
            <p:cNvPr id="19" name="TextBox 18"/>
            <p:cNvSpPr txBox="1"/>
            <p:nvPr/>
          </p:nvSpPr>
          <p:spPr>
            <a:xfrm>
              <a:off x="4275139" y="4807753"/>
              <a:ext cx="3151888" cy="369332"/>
            </a:xfrm>
            <a:prstGeom prst="rect">
              <a:avLst/>
            </a:prstGeom>
            <a:noFill/>
          </p:spPr>
          <p:txBody>
            <a:bodyPr wrap="none" rtlCol="0">
              <a:spAutoFit/>
            </a:bodyPr>
            <a:lstStyle/>
            <a:p>
              <a:r>
                <a:rPr lang="en-GB" dirty="0" smtClean="0"/>
                <a:t>Social media sentiment analysis</a:t>
              </a:r>
              <a:endParaRPr lang="en-GB" dirty="0"/>
            </a:p>
          </p:txBody>
        </p:sp>
        <p:grpSp>
          <p:nvGrpSpPr>
            <p:cNvPr id="162" name="Group 161"/>
            <p:cNvGrpSpPr/>
            <p:nvPr/>
          </p:nvGrpSpPr>
          <p:grpSpPr>
            <a:xfrm>
              <a:off x="4627591" y="5231972"/>
              <a:ext cx="2446983" cy="1410827"/>
              <a:chOff x="4731979" y="5234679"/>
              <a:chExt cx="2446983" cy="1410827"/>
            </a:xfrm>
          </p:grpSpPr>
          <p:grpSp>
            <p:nvGrpSpPr>
              <p:cNvPr id="147" name="Group 13"/>
              <p:cNvGrpSpPr>
                <a:grpSpLocks noChangeAspect="1"/>
              </p:cNvGrpSpPr>
              <p:nvPr/>
            </p:nvGrpSpPr>
            <p:grpSpPr bwMode="auto">
              <a:xfrm>
                <a:off x="4731979" y="5806650"/>
                <a:ext cx="409843" cy="741957"/>
                <a:chOff x="2093" y="1089"/>
                <a:chExt cx="522" cy="945"/>
              </a:xfrm>
            </p:grpSpPr>
            <p:sp>
              <p:nvSpPr>
                <p:cNvPr id="148" name="AutoShape 12"/>
                <p:cNvSpPr>
                  <a:spLocks noChangeAspect="1" noChangeArrowheads="1" noTextEdit="1"/>
                </p:cNvSpPr>
                <p:nvPr/>
              </p:nvSpPr>
              <p:spPr bwMode="auto">
                <a:xfrm>
                  <a:off x="2093" y="1089"/>
                  <a:ext cx="522"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auto">
                <a:xfrm>
                  <a:off x="2098" y="1094"/>
                  <a:ext cx="522" cy="935"/>
                </a:xfrm>
                <a:custGeom>
                  <a:avLst/>
                  <a:gdLst>
                    <a:gd name="T0" fmla="*/ 108 w 108"/>
                    <a:gd name="T1" fmla="*/ 188 h 196"/>
                    <a:gd name="T2" fmla="*/ 99 w 108"/>
                    <a:gd name="T3" fmla="*/ 196 h 196"/>
                    <a:gd name="T4" fmla="*/ 8 w 108"/>
                    <a:gd name="T5" fmla="*/ 196 h 196"/>
                    <a:gd name="T6" fmla="*/ 0 w 108"/>
                    <a:gd name="T7" fmla="*/ 188 h 196"/>
                    <a:gd name="T8" fmla="*/ 0 w 108"/>
                    <a:gd name="T9" fmla="*/ 8 h 196"/>
                    <a:gd name="T10" fmla="*/ 8 w 108"/>
                    <a:gd name="T11" fmla="*/ 0 h 196"/>
                    <a:gd name="T12" fmla="*/ 99 w 108"/>
                    <a:gd name="T13" fmla="*/ 0 h 196"/>
                    <a:gd name="T14" fmla="*/ 108 w 108"/>
                    <a:gd name="T15" fmla="*/ 8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2"/>
                        <a:pt x="104" y="196"/>
                        <a:pt x="99" y="196"/>
                      </a:cubicBezTo>
                      <a:cubicBezTo>
                        <a:pt x="8" y="196"/>
                        <a:pt x="8" y="196"/>
                        <a:pt x="8" y="196"/>
                      </a:cubicBezTo>
                      <a:cubicBezTo>
                        <a:pt x="4" y="196"/>
                        <a:pt x="0" y="192"/>
                        <a:pt x="0" y="188"/>
                      </a:cubicBezTo>
                      <a:cubicBezTo>
                        <a:pt x="0" y="8"/>
                        <a:pt x="0" y="8"/>
                        <a:pt x="0" y="8"/>
                      </a:cubicBezTo>
                      <a:cubicBezTo>
                        <a:pt x="0" y="4"/>
                        <a:pt x="4" y="0"/>
                        <a:pt x="8" y="0"/>
                      </a:cubicBezTo>
                      <a:cubicBezTo>
                        <a:pt x="99" y="0"/>
                        <a:pt x="99" y="0"/>
                        <a:pt x="99" y="0"/>
                      </a:cubicBezTo>
                      <a:cubicBezTo>
                        <a:pt x="104" y="0"/>
                        <a:pt x="108" y="4"/>
                        <a:pt x="108" y="8"/>
                      </a:cubicBezTo>
                      <a:lnTo>
                        <a:pt x="108" y="18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5"/>
                <p:cNvSpPr>
                  <a:spLocks noChangeArrowheads="1"/>
                </p:cNvSpPr>
                <p:nvPr/>
              </p:nvSpPr>
              <p:spPr bwMode="auto">
                <a:xfrm>
                  <a:off x="2122" y="1227"/>
                  <a:ext cx="469" cy="6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auto">
                <a:xfrm>
                  <a:off x="2214" y="1146"/>
                  <a:ext cx="285" cy="15"/>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9"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9" y="0"/>
                        <a:pt x="59" y="1"/>
                        <a:pt x="59" y="2"/>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auto">
                <a:xfrm>
                  <a:off x="2122"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10"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10" y="0"/>
                        <a:pt x="11" y="2"/>
                        <a:pt x="11" y="3"/>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auto">
                <a:xfrm>
                  <a:off x="2538" y="1948"/>
                  <a:ext cx="53" cy="29"/>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9"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9" y="0"/>
                        <a:pt x="11" y="2"/>
                        <a:pt x="11" y="3"/>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auto">
                <a:xfrm>
                  <a:off x="2301" y="1934"/>
                  <a:ext cx="111" cy="57"/>
                </a:xfrm>
                <a:custGeom>
                  <a:avLst/>
                  <a:gdLst>
                    <a:gd name="T0" fmla="*/ 23 w 23"/>
                    <a:gd name="T1" fmla="*/ 6 h 12"/>
                    <a:gd name="T2" fmla="*/ 17 w 23"/>
                    <a:gd name="T3" fmla="*/ 12 h 12"/>
                    <a:gd name="T4" fmla="*/ 6 w 23"/>
                    <a:gd name="T5" fmla="*/ 12 h 12"/>
                    <a:gd name="T6" fmla="*/ 0 w 23"/>
                    <a:gd name="T7" fmla="*/ 6 h 12"/>
                    <a:gd name="T8" fmla="*/ 0 w 23"/>
                    <a:gd name="T9" fmla="*/ 6 h 12"/>
                    <a:gd name="T10" fmla="*/ 6 w 23"/>
                    <a:gd name="T11" fmla="*/ 0 h 12"/>
                    <a:gd name="T12" fmla="*/ 17 w 23"/>
                    <a:gd name="T13" fmla="*/ 0 h 12"/>
                    <a:gd name="T14" fmla="*/ 23 w 2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3" y="6"/>
                      </a:moveTo>
                      <a:cubicBezTo>
                        <a:pt x="23" y="10"/>
                        <a:pt x="21" y="12"/>
                        <a:pt x="17" y="12"/>
                      </a:cubicBezTo>
                      <a:cubicBezTo>
                        <a:pt x="6" y="12"/>
                        <a:pt x="6" y="12"/>
                        <a:pt x="6" y="12"/>
                      </a:cubicBezTo>
                      <a:cubicBezTo>
                        <a:pt x="3" y="12"/>
                        <a:pt x="0" y="10"/>
                        <a:pt x="0" y="6"/>
                      </a:cubicBezTo>
                      <a:cubicBezTo>
                        <a:pt x="0" y="6"/>
                        <a:pt x="0" y="6"/>
                        <a:pt x="0" y="6"/>
                      </a:cubicBezTo>
                      <a:cubicBezTo>
                        <a:pt x="0" y="3"/>
                        <a:pt x="3" y="0"/>
                        <a:pt x="6" y="0"/>
                      </a:cubicBezTo>
                      <a:cubicBezTo>
                        <a:pt x="17" y="0"/>
                        <a:pt x="17" y="0"/>
                        <a:pt x="17" y="0"/>
                      </a:cubicBezTo>
                      <a:cubicBezTo>
                        <a:pt x="21" y="0"/>
                        <a:pt x="23" y="3"/>
                        <a:pt x="23" y="6"/>
                      </a:cubicBezTo>
                      <a:close/>
                    </a:path>
                  </a:pathLst>
                </a:custGeom>
                <a:solidFill>
                  <a:schemeClr val="tx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5" name="Group 154"/>
              <p:cNvGrpSpPr>
                <a:grpSpLocks noChangeAspect="1"/>
              </p:cNvGrpSpPr>
              <p:nvPr/>
            </p:nvGrpSpPr>
            <p:grpSpPr>
              <a:xfrm>
                <a:off x="5939921" y="5760932"/>
                <a:ext cx="1239041" cy="884574"/>
                <a:chOff x="3410187" y="4340003"/>
                <a:chExt cx="1707683" cy="1219146"/>
              </a:xfrm>
            </p:grpSpPr>
            <p:pic>
              <p:nvPicPr>
                <p:cNvPr id="156" name="Picture 1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157" name="Rectangle 156"/>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58" name="Rounded Rectangular Callout 157"/>
              <p:cNvSpPr/>
              <p:nvPr/>
            </p:nvSpPr>
            <p:spPr>
              <a:xfrm>
                <a:off x="5022856" y="5307050"/>
                <a:ext cx="738847" cy="433075"/>
              </a:xfrm>
              <a:prstGeom prst="wedgeRoundRectCallout">
                <a:avLst>
                  <a:gd name="adj1" fmla="val -70105"/>
                  <a:gd name="adj2" fmla="val 1374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9" name="Rounded Rectangular Callout 158"/>
              <p:cNvSpPr/>
              <p:nvPr/>
            </p:nvSpPr>
            <p:spPr>
              <a:xfrm>
                <a:off x="5564249" y="5234679"/>
                <a:ext cx="751344" cy="433075"/>
              </a:xfrm>
              <a:prstGeom prst="wedgeRoundRectCallout">
                <a:avLst>
                  <a:gd name="adj1" fmla="val 40506"/>
                  <a:gd name="adj2" fmla="val 9655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60" name="Picture 15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755474" y="5284846"/>
                <a:ext cx="324247" cy="324247"/>
              </a:xfrm>
              <a:prstGeom prst="rect">
                <a:avLst/>
              </a:prstGeom>
            </p:spPr>
          </p:pic>
          <p:pic>
            <p:nvPicPr>
              <p:cNvPr id="161" name="Picture 160"/>
              <p:cNvPicPr>
                <a:picLocks noChangeAspect="1"/>
              </p:cNvPicPr>
              <p:nvPr/>
            </p:nvPicPr>
            <p:blipFill>
              <a:blip r:embed="rId7" cstate="print">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201584" y="5383011"/>
                <a:ext cx="324247" cy="324247"/>
              </a:xfrm>
              <a:prstGeom prst="rect">
                <a:avLst/>
              </a:prstGeom>
            </p:spPr>
          </p:pic>
        </p:grpSp>
      </p:grpSp>
      <p:grpSp>
        <p:nvGrpSpPr>
          <p:cNvPr id="272" name="Group 271"/>
          <p:cNvGrpSpPr/>
          <p:nvPr/>
        </p:nvGrpSpPr>
        <p:grpSpPr>
          <a:xfrm>
            <a:off x="8675502" y="4791157"/>
            <a:ext cx="2617511" cy="2040272"/>
            <a:chOff x="8675502" y="4791157"/>
            <a:chExt cx="2617511" cy="2040272"/>
          </a:xfrm>
        </p:grpSpPr>
        <p:sp>
          <p:nvSpPr>
            <p:cNvPr id="21" name="TextBox 20"/>
            <p:cNvSpPr txBox="1"/>
            <p:nvPr/>
          </p:nvSpPr>
          <p:spPr>
            <a:xfrm>
              <a:off x="8675502" y="4791157"/>
              <a:ext cx="2617511" cy="369332"/>
            </a:xfrm>
            <a:prstGeom prst="rect">
              <a:avLst/>
            </a:prstGeom>
            <a:noFill/>
          </p:spPr>
          <p:txBody>
            <a:bodyPr wrap="none" rtlCol="0">
              <a:spAutoFit/>
            </a:bodyPr>
            <a:lstStyle/>
            <a:p>
              <a:r>
                <a:rPr lang="en-GB" dirty="0" smtClean="0"/>
                <a:t>Sensor and </a:t>
              </a:r>
              <a:r>
                <a:rPr lang="en-GB" dirty="0" err="1" smtClean="0"/>
                <a:t>IoT</a:t>
              </a:r>
              <a:r>
                <a:rPr lang="en-GB" dirty="0" smtClean="0"/>
                <a:t> Processing</a:t>
              </a:r>
              <a:endParaRPr lang="en-GB" dirty="0"/>
            </a:p>
          </p:txBody>
        </p:sp>
        <p:grpSp>
          <p:nvGrpSpPr>
            <p:cNvPr id="163" name="Group 162"/>
            <p:cNvGrpSpPr>
              <a:grpSpLocks noChangeAspect="1"/>
            </p:cNvGrpSpPr>
            <p:nvPr/>
          </p:nvGrpSpPr>
          <p:grpSpPr>
            <a:xfrm>
              <a:off x="9448132" y="5203773"/>
              <a:ext cx="1161209" cy="1627656"/>
              <a:chOff x="10157462" y="966802"/>
              <a:chExt cx="1937429" cy="2715678"/>
            </a:xfrm>
          </p:grpSpPr>
          <p:sp>
            <p:nvSpPr>
              <p:cNvPr id="164" name="Rectangle 163"/>
              <p:cNvSpPr/>
              <p:nvPr/>
            </p:nvSpPr>
            <p:spPr bwMode="auto">
              <a:xfrm>
                <a:off x="10513628" y="230396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5" name="Rectangle 164"/>
              <p:cNvSpPr/>
              <p:nvPr/>
            </p:nvSpPr>
            <p:spPr bwMode="auto">
              <a:xfrm>
                <a:off x="11210645" y="1761899"/>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66" name="Group 165"/>
              <p:cNvGrpSpPr>
                <a:grpSpLocks noChangeAspect="1"/>
              </p:cNvGrpSpPr>
              <p:nvPr/>
            </p:nvGrpSpPr>
            <p:grpSpPr>
              <a:xfrm>
                <a:off x="10232958" y="1631949"/>
                <a:ext cx="801688" cy="798513"/>
                <a:chOff x="7296944" y="5021262"/>
                <a:chExt cx="801688" cy="798513"/>
              </a:xfrm>
            </p:grpSpPr>
            <p:sp>
              <p:nvSpPr>
                <p:cNvPr id="254"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7" name="Group 166"/>
              <p:cNvGrpSpPr>
                <a:grpSpLocks noChangeAspect="1"/>
              </p:cNvGrpSpPr>
              <p:nvPr/>
            </p:nvGrpSpPr>
            <p:grpSpPr>
              <a:xfrm>
                <a:off x="10787961" y="1261830"/>
                <a:ext cx="623003" cy="620535"/>
                <a:chOff x="7296944" y="5021262"/>
                <a:chExt cx="801688" cy="798513"/>
              </a:xfrm>
            </p:grpSpPr>
            <p:sp>
              <p:nvSpPr>
                <p:cNvPr id="238"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8" name="Rectangle 167"/>
              <p:cNvSpPr/>
              <p:nvPr/>
            </p:nvSpPr>
            <p:spPr bwMode="auto">
              <a:xfrm>
                <a:off x="11355642" y="2683240"/>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69" name="Group 168"/>
              <p:cNvGrpSpPr>
                <a:grpSpLocks noChangeAspect="1"/>
              </p:cNvGrpSpPr>
              <p:nvPr/>
            </p:nvGrpSpPr>
            <p:grpSpPr>
              <a:xfrm>
                <a:off x="10725924" y="2493645"/>
                <a:ext cx="593200" cy="590851"/>
                <a:chOff x="7296944" y="5021262"/>
                <a:chExt cx="801688" cy="798513"/>
              </a:xfrm>
            </p:grpSpPr>
            <p:sp>
              <p:nvSpPr>
                <p:cNvPr id="222"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0" name="Group 169"/>
              <p:cNvGrpSpPr>
                <a:grpSpLocks noChangeAspect="1"/>
              </p:cNvGrpSpPr>
              <p:nvPr/>
            </p:nvGrpSpPr>
            <p:grpSpPr>
              <a:xfrm>
                <a:off x="11364465" y="3142044"/>
                <a:ext cx="542585" cy="540436"/>
                <a:chOff x="7296944" y="5021262"/>
                <a:chExt cx="801688" cy="798513"/>
              </a:xfrm>
            </p:grpSpPr>
            <p:sp>
              <p:nvSpPr>
                <p:cNvPr id="206"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1" name="Rectangle 170"/>
              <p:cNvSpPr/>
              <p:nvPr/>
            </p:nvSpPr>
            <p:spPr bwMode="auto">
              <a:xfrm>
                <a:off x="10412488" y="96680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2" name="Group 171"/>
              <p:cNvGrpSpPr>
                <a:grpSpLocks noChangeAspect="1"/>
              </p:cNvGrpSpPr>
              <p:nvPr/>
            </p:nvGrpSpPr>
            <p:grpSpPr>
              <a:xfrm>
                <a:off x="10157462" y="2753036"/>
                <a:ext cx="656378" cy="653778"/>
                <a:chOff x="7296944" y="5021262"/>
                <a:chExt cx="801688" cy="798513"/>
              </a:xfrm>
            </p:grpSpPr>
            <p:sp>
              <p:nvSpPr>
                <p:cNvPr id="190"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3" name="Group 172"/>
              <p:cNvGrpSpPr>
                <a:grpSpLocks noChangeAspect="1"/>
              </p:cNvGrpSpPr>
              <p:nvPr/>
            </p:nvGrpSpPr>
            <p:grpSpPr>
              <a:xfrm>
                <a:off x="11404538" y="2242949"/>
                <a:ext cx="690353" cy="687619"/>
                <a:chOff x="7296944" y="5021262"/>
                <a:chExt cx="801688" cy="798513"/>
              </a:xfrm>
            </p:grpSpPr>
            <p:sp>
              <p:nvSpPr>
                <p:cNvPr id="174"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65361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87239" y="3855371"/>
            <a:ext cx="3002614" cy="2357135"/>
          </a:xfrm>
        </p:spPr>
        <p:txBody>
          <a:bodyPr/>
          <a:lstStyle/>
          <a:p>
            <a:pPr marL="0" indent="0">
              <a:buNone/>
            </a:pPr>
            <a:r>
              <a:rPr lang="en-GB" sz="2800" dirty="0" smtClean="0"/>
              <a:t>Filter, cleanse, and shape data for analysis</a:t>
            </a:r>
            <a:endParaRPr lang="en-US" sz="2800" dirty="0"/>
          </a:p>
        </p:txBody>
      </p:sp>
      <p:sp>
        <p:nvSpPr>
          <p:cNvPr id="4" name="Content Placeholder 2"/>
          <p:cNvSpPr txBox="1">
            <a:spLocks/>
          </p:cNvSpPr>
          <p:nvPr/>
        </p:nvSpPr>
        <p:spPr>
          <a:xfrm>
            <a:off x="3984297" y="3855371"/>
            <a:ext cx="3727036" cy="235713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800" dirty="0" smtClean="0"/>
              <a:t>Apply statistical algorithms for clustering, classification, regression, and prediction</a:t>
            </a:r>
            <a:endParaRPr lang="en-US" sz="2800" dirty="0"/>
          </a:p>
        </p:txBody>
      </p:sp>
      <p:sp>
        <p:nvSpPr>
          <p:cNvPr id="5" name="Content Placeholder 2"/>
          <p:cNvSpPr txBox="1">
            <a:spLocks/>
          </p:cNvSpPr>
          <p:nvPr/>
        </p:nvSpPr>
        <p:spPr>
          <a:xfrm>
            <a:off x="7824155" y="3834954"/>
            <a:ext cx="3727036" cy="235713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800" dirty="0" smtClean="0"/>
              <a:t>Capture, filter, and aggregate streams of data for low-latency querying</a:t>
            </a:r>
            <a:endParaRPr lang="en-US" sz="2800" dirty="0"/>
          </a:p>
        </p:txBody>
      </p:sp>
      <p:sp>
        <p:nvSpPr>
          <p:cNvPr id="6" name="TextBox 5"/>
          <p:cNvSpPr txBox="1"/>
          <p:nvPr/>
        </p:nvSpPr>
        <p:spPr>
          <a:xfrm>
            <a:off x="379413" y="1190893"/>
            <a:ext cx="3258001" cy="523220"/>
          </a:xfrm>
          <a:prstGeom prst="rect">
            <a:avLst/>
          </a:prstGeom>
          <a:noFill/>
        </p:spPr>
        <p:txBody>
          <a:bodyPr wrap="square" rtlCol="0">
            <a:spAutoFit/>
          </a:bodyPr>
          <a:lstStyle/>
          <a:p>
            <a:r>
              <a:rPr lang="en-GB" sz="2800" dirty="0" smtClean="0">
                <a:latin typeface="Segoe UI Semibold" panose="020B0702040204020203" pitchFamily="34" charset="0"/>
                <a:cs typeface="Segoe UI Semibold" panose="020B0702040204020203" pitchFamily="34" charset="0"/>
              </a:rPr>
              <a:t>Batch Processing</a:t>
            </a:r>
            <a:endParaRPr lang="en-US" sz="2800" dirty="0">
              <a:latin typeface="Segoe UI Semibold" panose="020B0702040204020203" pitchFamily="34" charset="0"/>
              <a:cs typeface="Segoe UI Semibold" panose="020B0702040204020203" pitchFamily="34" charset="0"/>
            </a:endParaRPr>
          </a:p>
        </p:txBody>
      </p:sp>
      <p:sp>
        <p:nvSpPr>
          <p:cNvPr id="7" name="TextBox 6"/>
          <p:cNvSpPr txBox="1"/>
          <p:nvPr/>
        </p:nvSpPr>
        <p:spPr>
          <a:xfrm>
            <a:off x="3976470" y="1190894"/>
            <a:ext cx="3765223" cy="523220"/>
          </a:xfrm>
          <a:prstGeom prst="rect">
            <a:avLst/>
          </a:prstGeom>
          <a:noFill/>
        </p:spPr>
        <p:txBody>
          <a:bodyPr wrap="square" rtlCol="0">
            <a:spAutoFit/>
          </a:bodyPr>
          <a:lstStyle/>
          <a:p>
            <a:r>
              <a:rPr lang="en-GB" sz="2800" dirty="0" smtClean="0">
                <a:latin typeface="Segoe UI Semibold" panose="020B0702040204020203" pitchFamily="34" charset="0"/>
                <a:cs typeface="Segoe UI Semibold" panose="020B0702040204020203" pitchFamily="34" charset="0"/>
              </a:rPr>
              <a:t>Predictive Analytics</a:t>
            </a:r>
            <a:endParaRPr lang="en-US" sz="2800" dirty="0">
              <a:latin typeface="Segoe UI Semibold" panose="020B0702040204020203" pitchFamily="34" charset="0"/>
              <a:cs typeface="Segoe UI Semibold" panose="020B0702040204020203" pitchFamily="34" charset="0"/>
            </a:endParaRPr>
          </a:p>
        </p:txBody>
      </p:sp>
      <p:sp>
        <p:nvSpPr>
          <p:cNvPr id="8" name="TextBox 7"/>
          <p:cNvSpPr txBox="1"/>
          <p:nvPr/>
        </p:nvSpPr>
        <p:spPr>
          <a:xfrm>
            <a:off x="7798877" y="1190892"/>
            <a:ext cx="4383401" cy="523220"/>
          </a:xfrm>
          <a:prstGeom prst="rect">
            <a:avLst/>
          </a:prstGeom>
          <a:noFill/>
        </p:spPr>
        <p:txBody>
          <a:bodyPr wrap="square" rtlCol="0">
            <a:spAutoFit/>
          </a:bodyPr>
          <a:lstStyle/>
          <a:p>
            <a:r>
              <a:rPr lang="en-GB" sz="2800" dirty="0" smtClean="0">
                <a:latin typeface="Segoe UI Semibold" panose="020B0702040204020203" pitchFamily="34" charset="0"/>
                <a:cs typeface="Segoe UI Semibold" panose="020B0702040204020203" pitchFamily="34" charset="0"/>
              </a:rPr>
              <a:t>Real-time Processing</a:t>
            </a:r>
            <a:endParaRPr lang="en-US" sz="2800" dirty="0">
              <a:latin typeface="Segoe UI Semibold" panose="020B0702040204020203" pitchFamily="34" charset="0"/>
              <a:cs typeface="Segoe UI Semibold" panose="020B0702040204020203" pitchFamily="34" charset="0"/>
            </a:endParaRPr>
          </a:p>
        </p:txBody>
      </p:sp>
      <p:grpSp>
        <p:nvGrpSpPr>
          <p:cNvPr id="236" name="Group 235"/>
          <p:cNvGrpSpPr/>
          <p:nvPr/>
        </p:nvGrpSpPr>
        <p:grpSpPr>
          <a:xfrm>
            <a:off x="172090" y="2177986"/>
            <a:ext cx="2811530" cy="987982"/>
            <a:chOff x="172090" y="2177986"/>
            <a:chExt cx="2811530" cy="987982"/>
          </a:xfrm>
        </p:grpSpPr>
        <p:sp>
          <p:nvSpPr>
            <p:cNvPr id="125" name="Right Arrow 124"/>
            <p:cNvSpPr/>
            <p:nvPr/>
          </p:nvSpPr>
          <p:spPr>
            <a:xfrm>
              <a:off x="892736" y="2391080"/>
              <a:ext cx="1506399" cy="589883"/>
            </a:xfrm>
            <a:prstGeom prst="right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172090" y="2177986"/>
              <a:ext cx="720646" cy="987982"/>
              <a:chOff x="272298" y="2203038"/>
              <a:chExt cx="720646" cy="987982"/>
            </a:xfrm>
          </p:grpSpPr>
          <p:grpSp>
            <p:nvGrpSpPr>
              <p:cNvPr id="9" name="Group 40"/>
              <p:cNvGrpSpPr>
                <a:grpSpLocks noChangeAspect="1"/>
              </p:cNvGrpSpPr>
              <p:nvPr/>
            </p:nvGrpSpPr>
            <p:grpSpPr bwMode="auto">
              <a:xfrm>
                <a:off x="272298" y="2203038"/>
                <a:ext cx="441686" cy="584072"/>
                <a:chOff x="3177" y="2910"/>
                <a:chExt cx="456" cy="603"/>
              </a:xfrm>
            </p:grpSpPr>
            <p:sp>
              <p:nvSpPr>
                <p:cNvPr id="10"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40"/>
              <p:cNvGrpSpPr>
                <a:grpSpLocks noChangeAspect="1"/>
              </p:cNvGrpSpPr>
              <p:nvPr/>
            </p:nvGrpSpPr>
            <p:grpSpPr bwMode="auto">
              <a:xfrm>
                <a:off x="411778" y="2404993"/>
                <a:ext cx="441686" cy="584072"/>
                <a:chOff x="3177" y="2910"/>
                <a:chExt cx="456" cy="603"/>
              </a:xfrm>
            </p:grpSpPr>
            <p:sp>
              <p:nvSpPr>
                <p:cNvPr id="28"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5" name="Group 40"/>
              <p:cNvGrpSpPr>
                <a:grpSpLocks noChangeAspect="1"/>
              </p:cNvGrpSpPr>
              <p:nvPr/>
            </p:nvGrpSpPr>
            <p:grpSpPr bwMode="auto">
              <a:xfrm>
                <a:off x="551258" y="2606948"/>
                <a:ext cx="441686" cy="584072"/>
                <a:chOff x="3177" y="2910"/>
                <a:chExt cx="456" cy="603"/>
              </a:xfrm>
            </p:grpSpPr>
            <p:sp>
              <p:nvSpPr>
                <p:cNvPr id="46"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5" name="Group 94"/>
            <p:cNvGrpSpPr/>
            <p:nvPr/>
          </p:nvGrpSpPr>
          <p:grpSpPr>
            <a:xfrm>
              <a:off x="1101956" y="2265510"/>
              <a:ext cx="898525" cy="785812"/>
              <a:chOff x="4537076" y="2716213"/>
              <a:chExt cx="898525" cy="785812"/>
            </a:xfrm>
          </p:grpSpPr>
          <p:sp>
            <p:nvSpPr>
              <p:cNvPr id="67"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4" name="Group 123"/>
            <p:cNvGrpSpPr/>
            <p:nvPr/>
          </p:nvGrpSpPr>
          <p:grpSpPr>
            <a:xfrm>
              <a:off x="2399135" y="2256391"/>
              <a:ext cx="584485" cy="772904"/>
              <a:chOff x="2399135" y="2256391"/>
              <a:chExt cx="584485" cy="772904"/>
            </a:xfrm>
          </p:grpSpPr>
          <p:grpSp>
            <p:nvGrpSpPr>
              <p:cNvPr id="96" name="Group 20"/>
              <p:cNvGrpSpPr>
                <a:grpSpLocks noChangeAspect="1"/>
              </p:cNvGrpSpPr>
              <p:nvPr/>
            </p:nvGrpSpPr>
            <p:grpSpPr bwMode="auto">
              <a:xfrm>
                <a:off x="2399135" y="2256391"/>
                <a:ext cx="584485" cy="772904"/>
                <a:chOff x="3915" y="2947"/>
                <a:chExt cx="456" cy="603"/>
              </a:xfrm>
              <a:solidFill>
                <a:schemeClr val="accent4">
                  <a:lumMod val="20000"/>
                  <a:lumOff val="80000"/>
                </a:schemeClr>
              </a:solidFill>
            </p:grpSpPr>
            <p:sp>
              <p:nvSpPr>
                <p:cNvPr id="9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16" name="Group 115"/>
              <p:cNvGrpSpPr/>
              <p:nvPr/>
            </p:nvGrpSpPr>
            <p:grpSpPr>
              <a:xfrm>
                <a:off x="2433187" y="2476647"/>
                <a:ext cx="513009" cy="204047"/>
                <a:chOff x="6777139" y="3165818"/>
                <a:chExt cx="1195388" cy="763588"/>
              </a:xfrm>
            </p:grpSpPr>
            <p:sp>
              <p:nvSpPr>
                <p:cNvPr id="110"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7" name="Group 116"/>
              <p:cNvGrpSpPr/>
              <p:nvPr/>
            </p:nvGrpSpPr>
            <p:grpSpPr>
              <a:xfrm>
                <a:off x="2433187" y="2666625"/>
                <a:ext cx="513009" cy="204047"/>
                <a:chOff x="6777139" y="3165818"/>
                <a:chExt cx="1195388" cy="763588"/>
              </a:xfrm>
            </p:grpSpPr>
            <p:sp>
              <p:nvSpPr>
                <p:cNvPr id="118"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193" name="Group 192"/>
          <p:cNvGrpSpPr/>
          <p:nvPr/>
        </p:nvGrpSpPr>
        <p:grpSpPr>
          <a:xfrm>
            <a:off x="3976471" y="1855439"/>
            <a:ext cx="2989108" cy="1690866"/>
            <a:chOff x="3976471" y="1855439"/>
            <a:chExt cx="2989108" cy="1690866"/>
          </a:xfrm>
        </p:grpSpPr>
        <p:sp>
          <p:nvSpPr>
            <p:cNvPr id="192" name="Bent-Up Arrow 191"/>
            <p:cNvSpPr/>
            <p:nvPr/>
          </p:nvSpPr>
          <p:spPr>
            <a:xfrm>
              <a:off x="4784649" y="2735772"/>
              <a:ext cx="1055340" cy="708611"/>
            </a:xfrm>
            <a:prstGeom prst="bentUpArrow">
              <a:avLst>
                <a:gd name="adj1" fmla="val 35606"/>
                <a:gd name="adj2" fmla="val 34722"/>
                <a:gd name="adj3" fmla="val 25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ight Arrow 190"/>
            <p:cNvSpPr/>
            <p:nvPr/>
          </p:nvSpPr>
          <p:spPr>
            <a:xfrm>
              <a:off x="5946403" y="2293250"/>
              <a:ext cx="463455" cy="589883"/>
            </a:xfrm>
            <a:prstGeom prst="right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ight Arrow 180"/>
            <p:cNvSpPr/>
            <p:nvPr/>
          </p:nvSpPr>
          <p:spPr>
            <a:xfrm>
              <a:off x="4310641" y="2042381"/>
              <a:ext cx="988978" cy="589883"/>
            </a:xfrm>
            <a:prstGeom prst="right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5077979" y="2079537"/>
              <a:ext cx="898525" cy="785812"/>
              <a:chOff x="4537076" y="2716213"/>
              <a:chExt cx="898525" cy="785812"/>
            </a:xfrm>
          </p:grpSpPr>
          <p:sp>
            <p:nvSpPr>
              <p:cNvPr id="183"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6" name="Group 125"/>
            <p:cNvGrpSpPr/>
            <p:nvPr/>
          </p:nvGrpSpPr>
          <p:grpSpPr>
            <a:xfrm>
              <a:off x="3976471" y="1855439"/>
              <a:ext cx="720646" cy="987982"/>
              <a:chOff x="272298" y="2203038"/>
              <a:chExt cx="720646" cy="987982"/>
            </a:xfrm>
          </p:grpSpPr>
          <p:grpSp>
            <p:nvGrpSpPr>
              <p:cNvPr id="127" name="Group 40"/>
              <p:cNvGrpSpPr>
                <a:grpSpLocks noChangeAspect="1"/>
              </p:cNvGrpSpPr>
              <p:nvPr/>
            </p:nvGrpSpPr>
            <p:grpSpPr bwMode="auto">
              <a:xfrm>
                <a:off x="272298" y="2203038"/>
                <a:ext cx="441686" cy="584072"/>
                <a:chOff x="3177" y="2910"/>
                <a:chExt cx="456" cy="603"/>
              </a:xfrm>
            </p:grpSpPr>
            <p:sp>
              <p:nvSpPr>
                <p:cNvPr id="164"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8" name="Group 40"/>
              <p:cNvGrpSpPr>
                <a:grpSpLocks noChangeAspect="1"/>
              </p:cNvGrpSpPr>
              <p:nvPr/>
            </p:nvGrpSpPr>
            <p:grpSpPr bwMode="auto">
              <a:xfrm>
                <a:off x="411778" y="2404993"/>
                <a:ext cx="441686" cy="584072"/>
                <a:chOff x="3177" y="2910"/>
                <a:chExt cx="456" cy="603"/>
              </a:xfrm>
            </p:grpSpPr>
            <p:sp>
              <p:nvSpPr>
                <p:cNvPr id="147"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9" name="Group 40"/>
              <p:cNvGrpSpPr>
                <a:grpSpLocks noChangeAspect="1"/>
              </p:cNvGrpSpPr>
              <p:nvPr/>
            </p:nvGrpSpPr>
            <p:grpSpPr bwMode="auto">
              <a:xfrm>
                <a:off x="551258" y="2606948"/>
                <a:ext cx="441686" cy="584072"/>
                <a:chOff x="3177" y="2910"/>
                <a:chExt cx="456" cy="603"/>
              </a:xfrm>
            </p:grpSpPr>
            <p:sp>
              <p:nvSpPr>
                <p:cNvPr id="130" name="Freeform 41"/>
                <p:cNvSpPr>
                  <a:spLocks/>
                </p:cNvSpPr>
                <p:nvPr/>
              </p:nvSpPr>
              <p:spPr bwMode="auto">
                <a:xfrm>
                  <a:off x="3177" y="2910"/>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rgbClr val="FFFFFF"/>
                </a:solidFill>
                <a:ln w="190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42"/>
                <p:cNvSpPr>
                  <a:spLocks/>
                </p:cNvSpPr>
                <p:nvPr/>
              </p:nvSpPr>
              <p:spPr bwMode="auto">
                <a:xfrm>
                  <a:off x="3177" y="2910"/>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43"/>
                <p:cNvSpPr>
                  <a:spLocks/>
                </p:cNvSpPr>
                <p:nvPr/>
              </p:nvSpPr>
              <p:spPr bwMode="auto">
                <a:xfrm>
                  <a:off x="3225" y="3075"/>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44"/>
                <p:cNvSpPr>
                  <a:spLocks/>
                </p:cNvSpPr>
                <p:nvPr/>
              </p:nvSpPr>
              <p:spPr bwMode="auto">
                <a:xfrm>
                  <a:off x="3225" y="3125"/>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45"/>
                <p:cNvSpPr>
                  <a:spLocks/>
                </p:cNvSpPr>
                <p:nvPr/>
              </p:nvSpPr>
              <p:spPr bwMode="auto">
                <a:xfrm>
                  <a:off x="3225" y="3173"/>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46"/>
                <p:cNvSpPr>
                  <a:spLocks/>
                </p:cNvSpPr>
                <p:nvPr/>
              </p:nvSpPr>
              <p:spPr bwMode="auto">
                <a:xfrm>
                  <a:off x="3225" y="3224"/>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7"/>
                <p:cNvSpPr>
                  <a:spLocks/>
                </p:cNvSpPr>
                <p:nvPr/>
              </p:nvSpPr>
              <p:spPr bwMode="auto">
                <a:xfrm>
                  <a:off x="3225" y="337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8"/>
                <p:cNvSpPr>
                  <a:spLocks/>
                </p:cNvSpPr>
                <p:nvPr/>
              </p:nvSpPr>
              <p:spPr bwMode="auto">
                <a:xfrm>
                  <a:off x="3225" y="3420"/>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9"/>
                <p:cNvSpPr>
                  <a:spLocks/>
                </p:cNvSpPr>
                <p:nvPr/>
              </p:nvSpPr>
              <p:spPr bwMode="auto">
                <a:xfrm>
                  <a:off x="3436" y="3027"/>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50"/>
                <p:cNvSpPr>
                  <a:spLocks/>
                </p:cNvSpPr>
                <p:nvPr/>
              </p:nvSpPr>
              <p:spPr bwMode="auto">
                <a:xfrm>
                  <a:off x="3436" y="2979"/>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51"/>
                <p:cNvSpPr>
                  <a:spLocks/>
                </p:cNvSpPr>
                <p:nvPr/>
              </p:nvSpPr>
              <p:spPr bwMode="auto">
                <a:xfrm>
                  <a:off x="3436" y="3224"/>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52"/>
                <p:cNvSpPr>
                  <a:spLocks/>
                </p:cNvSpPr>
                <p:nvPr/>
              </p:nvSpPr>
              <p:spPr bwMode="auto">
                <a:xfrm>
                  <a:off x="3436" y="3271"/>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53"/>
                <p:cNvSpPr>
                  <a:spLocks/>
                </p:cNvSpPr>
                <p:nvPr/>
              </p:nvSpPr>
              <p:spPr bwMode="auto">
                <a:xfrm>
                  <a:off x="3436" y="3322"/>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54"/>
                <p:cNvSpPr>
                  <a:spLocks/>
                </p:cNvSpPr>
                <p:nvPr/>
              </p:nvSpPr>
              <p:spPr bwMode="auto">
                <a:xfrm>
                  <a:off x="3436" y="337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55"/>
                <p:cNvSpPr>
                  <a:spLocks/>
                </p:cNvSpPr>
                <p:nvPr/>
              </p:nvSpPr>
              <p:spPr bwMode="auto">
                <a:xfrm>
                  <a:off x="3436" y="3420"/>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56"/>
                <p:cNvSpPr>
                  <a:spLocks noChangeArrowheads="1"/>
                </p:cNvSpPr>
                <p:nvPr/>
              </p:nvSpPr>
              <p:spPr bwMode="auto">
                <a:xfrm>
                  <a:off x="3441" y="3056"/>
                  <a:ext cx="144" cy="14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57"/>
                <p:cNvSpPr>
                  <a:spLocks noChangeArrowheads="1"/>
                </p:cNvSpPr>
                <p:nvPr/>
              </p:nvSpPr>
              <p:spPr bwMode="auto">
                <a:xfrm>
                  <a:off x="3225" y="3252"/>
                  <a:ext cx="149" cy="98"/>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85" name="Group 184"/>
            <p:cNvGrpSpPr>
              <a:grpSpLocks noChangeAspect="1"/>
            </p:cNvGrpSpPr>
            <p:nvPr/>
          </p:nvGrpSpPr>
          <p:grpSpPr>
            <a:xfrm>
              <a:off x="6409859" y="2323688"/>
              <a:ext cx="555720" cy="555720"/>
              <a:chOff x="4694237" y="5021262"/>
              <a:chExt cx="1371600" cy="1371600"/>
            </a:xfrm>
          </p:grpSpPr>
          <p:sp>
            <p:nvSpPr>
              <p:cNvPr id="186" name="Oval 185"/>
              <p:cNvSpPr/>
              <p:nvPr/>
            </p:nvSpPr>
            <p:spPr bwMode="auto">
              <a:xfrm>
                <a:off x="4694237" y="5021262"/>
                <a:ext cx="1371600" cy="1371600"/>
              </a:xfrm>
              <a:prstGeom prst="ellipse">
                <a:avLst/>
              </a:prstGeom>
              <a:solidFill>
                <a:srgbClr val="4668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87" name="Group 186"/>
              <p:cNvGrpSpPr/>
              <p:nvPr/>
            </p:nvGrpSpPr>
            <p:grpSpPr>
              <a:xfrm rot="10800000">
                <a:off x="5296301" y="5255490"/>
                <a:ext cx="182880" cy="903144"/>
                <a:chOff x="5522594" y="4049597"/>
                <a:chExt cx="182880" cy="903144"/>
              </a:xfrm>
              <a:solidFill>
                <a:schemeClr val="bg1"/>
              </a:solidFill>
            </p:grpSpPr>
            <p:sp>
              <p:nvSpPr>
                <p:cNvPr id="188" name="Rectangle 187"/>
                <p:cNvSpPr/>
                <p:nvPr/>
              </p:nvSpPr>
              <p:spPr bwMode="auto">
                <a:xfrm>
                  <a:off x="5537834" y="4049597"/>
                  <a:ext cx="152400" cy="65014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9" name="Oval 188"/>
                <p:cNvSpPr/>
                <p:nvPr/>
              </p:nvSpPr>
              <p:spPr bwMode="auto">
                <a:xfrm>
                  <a:off x="5522594" y="4769861"/>
                  <a:ext cx="182880" cy="1828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90" name="Picture 18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1774" y="3008085"/>
              <a:ext cx="538220" cy="538220"/>
            </a:xfrm>
            <a:prstGeom prst="rect">
              <a:avLst/>
            </a:prstGeom>
          </p:spPr>
        </p:pic>
      </p:grpSp>
      <p:grpSp>
        <p:nvGrpSpPr>
          <p:cNvPr id="235" name="Group 234"/>
          <p:cNvGrpSpPr/>
          <p:nvPr/>
        </p:nvGrpSpPr>
        <p:grpSpPr>
          <a:xfrm>
            <a:off x="7743169" y="1866014"/>
            <a:ext cx="4176372" cy="1214937"/>
            <a:chOff x="7592857" y="1866014"/>
            <a:chExt cx="4176372" cy="1214937"/>
          </a:xfrm>
        </p:grpSpPr>
        <p:sp>
          <p:nvSpPr>
            <p:cNvPr id="197" name="Right Arrow 196"/>
            <p:cNvSpPr/>
            <p:nvPr/>
          </p:nvSpPr>
          <p:spPr>
            <a:xfrm>
              <a:off x="7659453" y="2343551"/>
              <a:ext cx="3005415" cy="589883"/>
            </a:xfrm>
            <a:prstGeom prst="right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p:cNvGrpSpPr/>
            <p:nvPr/>
          </p:nvGrpSpPr>
          <p:grpSpPr>
            <a:xfrm>
              <a:off x="9176416" y="2166593"/>
              <a:ext cx="898525" cy="785812"/>
              <a:chOff x="4537076" y="2716213"/>
              <a:chExt cx="898525" cy="785812"/>
            </a:xfrm>
          </p:grpSpPr>
          <p:sp>
            <p:nvSpPr>
              <p:cNvPr id="195"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8" name="Group 197"/>
            <p:cNvGrpSpPr/>
            <p:nvPr/>
          </p:nvGrpSpPr>
          <p:grpSpPr>
            <a:xfrm>
              <a:off x="11220589" y="2588520"/>
              <a:ext cx="548640" cy="457200"/>
              <a:chOff x="9947493" y="3066862"/>
              <a:chExt cx="1645920" cy="1371600"/>
            </a:xfrm>
          </p:grpSpPr>
          <p:grpSp>
            <p:nvGrpSpPr>
              <p:cNvPr id="199" name="Group 198"/>
              <p:cNvGrpSpPr/>
              <p:nvPr/>
            </p:nvGrpSpPr>
            <p:grpSpPr>
              <a:xfrm rot="10800000">
                <a:off x="9947493" y="3066862"/>
                <a:ext cx="1645920" cy="1371600"/>
                <a:chOff x="9860055" y="1460799"/>
                <a:chExt cx="1737360" cy="1371600"/>
              </a:xfrm>
            </p:grpSpPr>
            <p:sp>
              <p:nvSpPr>
                <p:cNvPr id="201" name="Isosceles Triangle 200"/>
                <p:cNvSpPr>
                  <a:spLocks noChangeAspect="1"/>
                </p:cNvSpPr>
                <p:nvPr/>
              </p:nvSpPr>
              <p:spPr bwMode="auto">
                <a:xfrm rot="10800000">
                  <a:off x="9860055" y="1460799"/>
                  <a:ext cx="1737360" cy="1371600"/>
                </a:xfrm>
                <a:prstGeom prst="triangle">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2" name="Trapezoid 201"/>
                <p:cNvSpPr/>
                <p:nvPr/>
              </p:nvSpPr>
              <p:spPr bwMode="auto">
                <a:xfrm>
                  <a:off x="10610240" y="1801808"/>
                  <a:ext cx="236989" cy="511026"/>
                </a:xfrm>
                <a:prstGeom prst="trapezoid">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0" name="Oval 199"/>
              <p:cNvSpPr/>
              <p:nvPr/>
            </p:nvSpPr>
            <p:spPr bwMode="auto">
              <a:xfrm>
                <a:off x="10688157" y="4139581"/>
                <a:ext cx="164592" cy="164592"/>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3" name="Group 202"/>
            <p:cNvGrpSpPr>
              <a:grpSpLocks noChangeAspect="1"/>
            </p:cNvGrpSpPr>
            <p:nvPr/>
          </p:nvGrpSpPr>
          <p:grpSpPr>
            <a:xfrm>
              <a:off x="10760974" y="2634643"/>
              <a:ext cx="446308" cy="446308"/>
              <a:chOff x="9659407" y="1948784"/>
              <a:chExt cx="1371600" cy="1371600"/>
            </a:xfrm>
          </p:grpSpPr>
          <p:sp>
            <p:nvSpPr>
              <p:cNvPr id="204" name="Oval 203"/>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05" name="Picture 20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nvGrpSpPr>
            <p:cNvPr id="206" name="Group 16"/>
            <p:cNvGrpSpPr>
              <a:grpSpLocks noChangeAspect="1"/>
            </p:cNvGrpSpPr>
            <p:nvPr/>
          </p:nvGrpSpPr>
          <p:grpSpPr bwMode="auto">
            <a:xfrm>
              <a:off x="10850869" y="1866014"/>
              <a:ext cx="696198" cy="696198"/>
              <a:chOff x="2059" y="2189"/>
              <a:chExt cx="966" cy="966"/>
            </a:xfrm>
          </p:grpSpPr>
          <p:sp>
            <p:nvSpPr>
              <p:cNvPr id="207" name="AutoShape 15"/>
              <p:cNvSpPr>
                <a:spLocks noChangeAspect="1" noChangeArrowheads="1" noTextEdit="1"/>
              </p:cNvSpPr>
              <p:nvPr/>
            </p:nvSpPr>
            <p:spPr bwMode="auto">
              <a:xfrm>
                <a:off x="2059" y="2189"/>
                <a:ext cx="966" cy="9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8"/>
              <p:cNvSpPr>
                <a:spLocks noChangeArrowheads="1"/>
              </p:cNvSpPr>
              <p:nvPr/>
            </p:nvSpPr>
            <p:spPr bwMode="auto">
              <a:xfrm>
                <a:off x="2114" y="2738"/>
                <a:ext cx="161" cy="357"/>
              </a:xfrm>
              <a:prstGeom prst="rect">
                <a:avLst/>
              </a:prstGeom>
              <a:solidFill>
                <a:srgbClr val="FF8C00"/>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9" name="Rectangle 19"/>
              <p:cNvSpPr>
                <a:spLocks noChangeArrowheads="1"/>
              </p:cNvSpPr>
              <p:nvPr/>
            </p:nvSpPr>
            <p:spPr bwMode="auto">
              <a:xfrm>
                <a:off x="2572" y="2632"/>
                <a:ext cx="156" cy="463"/>
              </a:xfrm>
              <a:prstGeom prst="rect">
                <a:avLst/>
              </a:prstGeom>
              <a:solidFill>
                <a:srgbClr val="00BCF2"/>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210" name="Rectangle 20"/>
              <p:cNvSpPr>
                <a:spLocks noChangeArrowheads="1"/>
              </p:cNvSpPr>
              <p:nvPr/>
            </p:nvSpPr>
            <p:spPr bwMode="auto">
              <a:xfrm>
                <a:off x="2798" y="2320"/>
                <a:ext cx="161" cy="775"/>
              </a:xfrm>
              <a:prstGeom prst="rect">
                <a:avLst/>
              </a:prstGeom>
              <a:solidFill>
                <a:srgbClr val="009E49"/>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211" name="Rectangle 21"/>
              <p:cNvSpPr>
                <a:spLocks noChangeArrowheads="1"/>
              </p:cNvSpPr>
              <p:nvPr/>
            </p:nvSpPr>
            <p:spPr bwMode="auto">
              <a:xfrm>
                <a:off x="2346" y="2571"/>
                <a:ext cx="156" cy="524"/>
              </a:xfrm>
              <a:prstGeom prst="rect">
                <a:avLst/>
              </a:prstGeom>
              <a:solidFill>
                <a:srgbClr val="442359"/>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34" name="TextBox 233"/>
            <p:cNvSpPr txBox="1"/>
            <p:nvPr/>
          </p:nvSpPr>
          <p:spPr>
            <a:xfrm>
              <a:off x="7592857" y="2457322"/>
              <a:ext cx="2268939" cy="369332"/>
            </a:xfrm>
            <a:prstGeom prst="rect">
              <a:avLst/>
            </a:prstGeom>
            <a:noFill/>
          </p:spPr>
          <p:txBody>
            <a:bodyPr wrap="square" rtlCol="0">
              <a:spAutoFit/>
            </a:bodyPr>
            <a:lstStyle/>
            <a:p>
              <a:r>
                <a:rPr lang="en-GB" dirty="0" smtClean="0">
                  <a:solidFill>
                    <a:schemeClr val="accent4">
                      <a:lumMod val="75000"/>
                    </a:schemeClr>
                  </a:solidFill>
                  <a:latin typeface="Segoe UI Semibold" panose="020B0702040204020203" pitchFamily="34" charset="0"/>
                  <a:cs typeface="Segoe UI Semibold" panose="020B0702040204020203" pitchFamily="34" charset="0"/>
                </a:rPr>
                <a:t>..110100101001..</a:t>
              </a:r>
              <a:endParaRPr lang="en-US" dirty="0">
                <a:solidFill>
                  <a:schemeClr val="accent4">
                    <a:lumMod val="7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3916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36"/>
                                        </p:tgtEl>
                                        <p:attrNameLst>
                                          <p:attrName>style.visibility</p:attrName>
                                        </p:attrNameLst>
                                      </p:cBhvr>
                                      <p:to>
                                        <p:strVal val="visible"/>
                                      </p:to>
                                    </p:set>
                                    <p:animEffect transition="in" filter="wipe(left)">
                                      <p:cBhvr>
                                        <p:cTn id="10" dur="500"/>
                                        <p:tgtEl>
                                          <p:spTgt spid="236"/>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nodeType="afterEffect">
                                  <p:stCondLst>
                                    <p:cond delay="0"/>
                                  </p:stCondLst>
                                  <p:childTnLst>
                                    <p:set>
                                      <p:cBhvr>
                                        <p:cTn id="20" dur="1" fill="hold">
                                          <p:stCondLst>
                                            <p:cond delay="0"/>
                                          </p:stCondLst>
                                        </p:cTn>
                                        <p:tgtEl>
                                          <p:spTgt spid="193"/>
                                        </p:tgtEl>
                                        <p:attrNameLst>
                                          <p:attrName>style.visibility</p:attrName>
                                        </p:attrNameLst>
                                      </p:cBhvr>
                                      <p:to>
                                        <p:strVal val="visible"/>
                                      </p:to>
                                    </p:set>
                                    <p:animEffect transition="in" filter="wipe(left)">
                                      <p:cBhvr>
                                        <p:cTn id="21" dur="500"/>
                                        <p:tgtEl>
                                          <p:spTgt spid="193"/>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nodeType="afterEffect">
                                  <p:stCondLst>
                                    <p:cond delay="0"/>
                                  </p:stCondLst>
                                  <p:childTnLst>
                                    <p:set>
                                      <p:cBhvr>
                                        <p:cTn id="31" dur="1" fill="hold">
                                          <p:stCondLst>
                                            <p:cond delay="0"/>
                                          </p:stCondLst>
                                        </p:cTn>
                                        <p:tgtEl>
                                          <p:spTgt spid="235"/>
                                        </p:tgtEl>
                                        <p:attrNameLst>
                                          <p:attrName>style.visibility</p:attrName>
                                        </p:attrNameLst>
                                      </p:cBhvr>
                                      <p:to>
                                        <p:strVal val="visible"/>
                                      </p:to>
                                    </p:set>
                                    <p:animEffect transition="in" filter="wipe(left)">
                                      <p:cBhvr>
                                        <p:cTn id="32" dur="500"/>
                                        <p:tgtEl>
                                          <p:spTgt spid="235"/>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9" presetClass="emph" presetSubtype="0" grpId="1" nodeType="clickEffect">
                                  <p:stCondLst>
                                    <p:cond delay="0"/>
                                  </p:stCondLst>
                                  <p:childTnLst>
                                    <p:set>
                                      <p:cBhvr rctx="PPT">
                                        <p:cTn id="39" dur="indefinite"/>
                                        <p:tgtEl>
                                          <p:spTgt spid="7"/>
                                        </p:tgtEl>
                                        <p:attrNameLst>
                                          <p:attrName>style.opacity</p:attrName>
                                        </p:attrNameLst>
                                      </p:cBhvr>
                                      <p:to>
                                        <p:strVal val="0.25"/>
                                      </p:to>
                                    </p:set>
                                    <p:animEffect filter="image" prLst="opacity: 0.25">
                                      <p:cBhvr rctx="IE">
                                        <p:cTn id="40" dur="indefinite"/>
                                        <p:tgtEl>
                                          <p:spTgt spid="7"/>
                                        </p:tgtEl>
                                      </p:cBhvr>
                                    </p:animEffect>
                                  </p:childTnLst>
                                </p:cTn>
                              </p:par>
                              <p:par>
                                <p:cTn id="41" presetID="9" presetClass="emph" presetSubtype="0" nodeType="withEffect">
                                  <p:stCondLst>
                                    <p:cond delay="0"/>
                                  </p:stCondLst>
                                  <p:childTnLst>
                                    <p:set>
                                      <p:cBhvr rctx="PPT">
                                        <p:cTn id="42" dur="indefinite"/>
                                        <p:tgtEl>
                                          <p:spTgt spid="193"/>
                                        </p:tgtEl>
                                        <p:attrNameLst>
                                          <p:attrName>style.opacity</p:attrName>
                                        </p:attrNameLst>
                                      </p:cBhvr>
                                      <p:to>
                                        <p:strVal val="0.25"/>
                                      </p:to>
                                    </p:set>
                                    <p:animEffect filter="image" prLst="opacity: 0.25">
                                      <p:cBhvr rctx="IE">
                                        <p:cTn id="43" dur="indefinite"/>
                                        <p:tgtEl>
                                          <p:spTgt spid="193"/>
                                        </p:tgtEl>
                                      </p:cBhvr>
                                    </p:animEffect>
                                  </p:childTnLst>
                                </p:cTn>
                              </p:par>
                              <p:par>
                                <p:cTn id="44" presetID="9" presetClass="emph" presetSubtype="0" grpId="1" nodeType="withEffect">
                                  <p:stCondLst>
                                    <p:cond delay="0"/>
                                  </p:stCondLst>
                                  <p:childTnLst>
                                    <p:set>
                                      <p:cBhvr rctx="PPT">
                                        <p:cTn id="45" dur="indefinite"/>
                                        <p:tgtEl>
                                          <p:spTgt spid="4"/>
                                        </p:tgtEl>
                                        <p:attrNameLst>
                                          <p:attrName>style.opacity</p:attrName>
                                        </p:attrNameLst>
                                      </p:cBhvr>
                                      <p:to>
                                        <p:strVal val="0.25"/>
                                      </p:to>
                                    </p:set>
                                    <p:animEffect filter="image" prLst="opacity: 0.25">
                                      <p:cBhvr rctx="IE">
                                        <p:cTn id="46" dur="indefinite"/>
                                        <p:tgtEl>
                                          <p:spTgt spid="4"/>
                                        </p:tgtEl>
                                      </p:cBhvr>
                                    </p:animEffect>
                                  </p:childTnLst>
                                </p:cTn>
                              </p:par>
                              <p:par>
                                <p:cTn id="47" presetID="9" presetClass="emph" presetSubtype="0" grpId="1" nodeType="withEffect">
                                  <p:stCondLst>
                                    <p:cond delay="0"/>
                                  </p:stCondLst>
                                  <p:childTnLst>
                                    <p:set>
                                      <p:cBhvr rctx="PPT">
                                        <p:cTn id="48" dur="indefinite"/>
                                        <p:tgtEl>
                                          <p:spTgt spid="8"/>
                                        </p:tgtEl>
                                        <p:attrNameLst>
                                          <p:attrName>style.opacity</p:attrName>
                                        </p:attrNameLst>
                                      </p:cBhvr>
                                      <p:to>
                                        <p:strVal val="0.25"/>
                                      </p:to>
                                    </p:set>
                                    <p:animEffect filter="image" prLst="opacity: 0.25">
                                      <p:cBhvr rctx="IE">
                                        <p:cTn id="49" dur="indefinite"/>
                                        <p:tgtEl>
                                          <p:spTgt spid="8"/>
                                        </p:tgtEl>
                                      </p:cBhvr>
                                    </p:animEffect>
                                  </p:childTnLst>
                                </p:cTn>
                              </p:par>
                              <p:par>
                                <p:cTn id="50" presetID="9" presetClass="emph" presetSubtype="0" nodeType="withEffect">
                                  <p:stCondLst>
                                    <p:cond delay="0"/>
                                  </p:stCondLst>
                                  <p:childTnLst>
                                    <p:set>
                                      <p:cBhvr rctx="PPT">
                                        <p:cTn id="51" dur="indefinite"/>
                                        <p:tgtEl>
                                          <p:spTgt spid="235"/>
                                        </p:tgtEl>
                                        <p:attrNameLst>
                                          <p:attrName>style.opacity</p:attrName>
                                        </p:attrNameLst>
                                      </p:cBhvr>
                                      <p:to>
                                        <p:strVal val="0.25"/>
                                      </p:to>
                                    </p:set>
                                    <p:animEffect filter="image" prLst="opacity: 0.25">
                                      <p:cBhvr rctx="IE">
                                        <p:cTn id="52" dur="indefinite"/>
                                        <p:tgtEl>
                                          <p:spTgt spid="235"/>
                                        </p:tgtEl>
                                      </p:cBhvr>
                                    </p:animEffect>
                                  </p:childTnLst>
                                </p:cTn>
                              </p:par>
                              <p:par>
                                <p:cTn id="53" presetID="9" presetClass="emph" presetSubtype="0" grpId="1" nodeType="withEffect">
                                  <p:stCondLst>
                                    <p:cond delay="0"/>
                                  </p:stCondLst>
                                  <p:childTnLst>
                                    <p:set>
                                      <p:cBhvr rctx="PPT">
                                        <p:cTn id="54" dur="indefinite"/>
                                        <p:tgtEl>
                                          <p:spTgt spid="5"/>
                                        </p:tgtEl>
                                        <p:attrNameLst>
                                          <p:attrName>style.opacity</p:attrName>
                                        </p:attrNameLst>
                                      </p:cBhvr>
                                      <p:to>
                                        <p:strVal val="0.25"/>
                                      </p:to>
                                    </p:set>
                                    <p:animEffect filter="image" prLst="opacity: 0.25">
                                      <p:cBhvr rctx="IE">
                                        <p:cTn id="55" dur="indefinite"/>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P spid="5" grpId="0"/>
      <p:bldP spid="5" grpId="1"/>
      <p:bldP spid="6" grpId="0"/>
      <p:bldP spid="7" grpId="0"/>
      <p:bldP spid="7" grpId="1"/>
      <p:bldP spid="8" grpId="0"/>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Hadoop?</a:t>
            </a:r>
            <a:endParaRPr lang="en-GB" dirty="0"/>
          </a:p>
        </p:txBody>
      </p:sp>
    </p:spTree>
    <p:extLst>
      <p:ext uri="{BB962C8B-B14F-4D97-AF65-F5344CB8AC3E}">
        <p14:creationId xmlns:p14="http://schemas.microsoft.com/office/powerpoint/2010/main" val="249577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smtClean="0"/>
              <a:t>Hadoop</a:t>
            </a:r>
          </a:p>
          <a:p>
            <a:pPr lvl="1"/>
            <a:r>
              <a:rPr lang="en-GB" dirty="0" smtClean="0"/>
              <a:t>Open source distributed data processing cluster</a:t>
            </a:r>
          </a:p>
          <a:p>
            <a:pPr lvl="1"/>
            <a:r>
              <a:rPr lang="en-GB" dirty="0" smtClean="0"/>
              <a:t>Data processed in Hadoop Distributed File System (HDFS)</a:t>
            </a:r>
          </a:p>
          <a:p>
            <a:r>
              <a:rPr lang="en-GB" dirty="0" smtClean="0"/>
              <a:t>Related projects</a:t>
            </a:r>
            <a:endParaRPr lang="en-GB" dirty="0"/>
          </a:p>
          <a:p>
            <a:pPr lvl="1"/>
            <a:r>
              <a:rPr lang="en-GB" dirty="0" smtClean="0"/>
              <a:t>Hive</a:t>
            </a:r>
          </a:p>
          <a:p>
            <a:pPr lvl="1"/>
            <a:r>
              <a:rPr lang="en-GB" dirty="0"/>
              <a:t>Pig</a:t>
            </a:r>
          </a:p>
          <a:p>
            <a:pPr lvl="1"/>
            <a:r>
              <a:rPr lang="en-GB" dirty="0" err="1" smtClean="0"/>
              <a:t>HCatalog</a:t>
            </a:r>
            <a:endParaRPr lang="en-GB" dirty="0" smtClean="0"/>
          </a:p>
          <a:p>
            <a:pPr lvl="1"/>
            <a:r>
              <a:rPr lang="en-GB" dirty="0" err="1" smtClean="0"/>
              <a:t>Oozie</a:t>
            </a:r>
            <a:endParaRPr lang="en-GB" dirty="0" smtClean="0"/>
          </a:p>
          <a:p>
            <a:pPr lvl="1"/>
            <a:r>
              <a:rPr lang="en-GB" dirty="0" err="1" smtClean="0"/>
              <a:t>Sqoop</a:t>
            </a:r>
            <a:endParaRPr lang="en-GB" dirty="0" smtClean="0"/>
          </a:p>
          <a:p>
            <a:pPr lvl="1"/>
            <a:r>
              <a:rPr lang="en-GB" dirty="0" smtClean="0"/>
              <a:t>Others</a:t>
            </a:r>
            <a:endParaRPr lang="en-GB" dirty="0"/>
          </a:p>
        </p:txBody>
      </p:sp>
      <p:grpSp>
        <p:nvGrpSpPr>
          <p:cNvPr id="9" name="Group 8"/>
          <p:cNvGrpSpPr/>
          <p:nvPr/>
        </p:nvGrpSpPr>
        <p:grpSpPr>
          <a:xfrm>
            <a:off x="5558259" y="3042288"/>
            <a:ext cx="5501699" cy="3540421"/>
            <a:chOff x="5558259" y="3042288"/>
            <a:chExt cx="5501699" cy="3540421"/>
          </a:xfrm>
        </p:grpSpPr>
        <p:sp>
          <p:nvSpPr>
            <p:cNvPr id="17" name="Rounded Rectangle 16"/>
            <p:cNvSpPr/>
            <p:nvPr/>
          </p:nvSpPr>
          <p:spPr>
            <a:xfrm>
              <a:off x="7298991" y="5860848"/>
              <a:ext cx="3760967" cy="7218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latin typeface="Segoe UI" panose="020B0502040204020203" pitchFamily="34" charset="0"/>
                  <a:cs typeface="Segoe UI" panose="020B0502040204020203" pitchFamily="34" charset="0"/>
                </a:rPr>
                <a:t>HDFS</a:t>
              </a:r>
              <a:endParaRPr lang="en-GB" dirty="0">
                <a:latin typeface="Segoe UI" panose="020B0502040204020203" pitchFamily="34" charset="0"/>
                <a:cs typeface="Segoe UI" panose="020B0502040204020203" pitchFamily="34" charset="0"/>
              </a:endParaRPr>
            </a:p>
          </p:txBody>
        </p:sp>
        <p:cxnSp>
          <p:nvCxnSpPr>
            <p:cNvPr id="12" name="Straight Arrow Connector 11"/>
            <p:cNvCxnSpPr/>
            <p:nvPr/>
          </p:nvCxnSpPr>
          <p:spPr>
            <a:xfrm flipH="1">
              <a:off x="7933909" y="5484737"/>
              <a:ext cx="9304" cy="610513"/>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558259" y="3652691"/>
              <a:ext cx="1420582" cy="369332"/>
            </a:xfrm>
            <a:prstGeom prst="rect">
              <a:avLst/>
            </a:prstGeom>
            <a:noFill/>
          </p:spPr>
          <p:txBody>
            <a:bodyPr wrap="none" rtlCol="0">
              <a:spAutoFit/>
            </a:bodyPr>
            <a:lstStyle/>
            <a:p>
              <a:r>
                <a:rPr lang="en-GB" dirty="0" smtClean="0">
                  <a:latin typeface="Segoe UI" panose="020B0502040204020203" pitchFamily="34" charset="0"/>
                  <a:cs typeface="Segoe UI" panose="020B0502040204020203" pitchFamily="34" charset="0"/>
                </a:rPr>
                <a:t>Name Node</a:t>
              </a:r>
              <a:endParaRPr lang="en-GB" dirty="0">
                <a:latin typeface="Segoe UI" panose="020B0502040204020203" pitchFamily="34" charset="0"/>
                <a:cs typeface="Segoe UI" panose="020B0502040204020203" pitchFamily="34" charset="0"/>
              </a:endParaRPr>
            </a:p>
          </p:txBody>
        </p:sp>
        <p:sp>
          <p:nvSpPr>
            <p:cNvPr id="19" name="TextBox 18"/>
            <p:cNvSpPr txBox="1"/>
            <p:nvPr/>
          </p:nvSpPr>
          <p:spPr>
            <a:xfrm>
              <a:off x="8494833" y="3652691"/>
              <a:ext cx="1383712" cy="369332"/>
            </a:xfrm>
            <a:prstGeom prst="rect">
              <a:avLst/>
            </a:prstGeom>
            <a:noFill/>
          </p:spPr>
          <p:txBody>
            <a:bodyPr wrap="none" rtlCol="0">
              <a:spAutoFit/>
            </a:bodyPr>
            <a:lstStyle/>
            <a:p>
              <a:r>
                <a:rPr lang="en-GB" dirty="0" smtClean="0">
                  <a:latin typeface="Segoe UI" panose="020B0502040204020203" pitchFamily="34" charset="0"/>
                  <a:cs typeface="Segoe UI" panose="020B0502040204020203" pitchFamily="34" charset="0"/>
                </a:rPr>
                <a:t>Data Nodes</a:t>
              </a:r>
              <a:endParaRPr lang="en-GB" dirty="0">
                <a:latin typeface="Segoe UI" panose="020B0502040204020203" pitchFamily="34" charset="0"/>
                <a:cs typeface="Segoe UI" panose="020B0502040204020203" pitchFamily="34" charset="0"/>
              </a:endParaRPr>
            </a:p>
          </p:txBody>
        </p:sp>
        <p:sp>
          <p:nvSpPr>
            <p:cNvPr id="20" name="TextBox 19"/>
            <p:cNvSpPr txBox="1"/>
            <p:nvPr/>
          </p:nvSpPr>
          <p:spPr>
            <a:xfrm>
              <a:off x="5558264" y="3042288"/>
              <a:ext cx="5462244" cy="400110"/>
            </a:xfrm>
            <a:prstGeom prst="rect">
              <a:avLst/>
            </a:prstGeom>
            <a:noFill/>
          </p:spPr>
          <p:txBody>
            <a:bodyPr wrap="square" rtlCol="0">
              <a:spAutoFit/>
            </a:bodyPr>
            <a:lstStyle/>
            <a:p>
              <a:pPr algn="ctr"/>
              <a:r>
                <a:rPr lang="en-GB" sz="2000" dirty="0" smtClean="0">
                  <a:latin typeface="Segoe UI" panose="020B0502040204020203" pitchFamily="34" charset="0"/>
                  <a:cs typeface="Segoe UI" panose="020B0502040204020203" pitchFamily="34" charset="0"/>
                </a:rPr>
                <a:t>Hadoop Cluster</a:t>
              </a:r>
              <a:endParaRPr lang="en-GB" sz="2000" dirty="0">
                <a:latin typeface="Segoe UI" panose="020B0502040204020203" pitchFamily="34" charset="0"/>
                <a:cs typeface="Segoe UI" panose="020B0502040204020203" pitchFamily="34" charset="0"/>
              </a:endParaRPr>
            </a:p>
          </p:txBody>
        </p:sp>
        <p:sp>
          <p:nvSpPr>
            <p:cNvPr id="21" name="Left Brace 20"/>
            <p:cNvSpPr/>
            <p:nvPr/>
          </p:nvSpPr>
          <p:spPr>
            <a:xfrm rot="5400000">
              <a:off x="8152042" y="784181"/>
              <a:ext cx="274681" cy="546224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26" name="Straight Arrow Connector 25"/>
            <p:cNvCxnSpPr/>
            <p:nvPr/>
          </p:nvCxnSpPr>
          <p:spPr>
            <a:xfrm flipH="1">
              <a:off x="9161556" y="5484330"/>
              <a:ext cx="9304" cy="610513"/>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a:off x="10282393" y="5484329"/>
              <a:ext cx="9304" cy="610513"/>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pic>
          <p:nvPicPr>
            <p:cNvPr id="22" name="Picture 21"/>
            <p:cNvPicPr>
              <a:picLocks noChangeAspect="1"/>
            </p:cNvPicPr>
            <p:nvPr/>
          </p:nvPicPr>
          <p:blipFill>
            <a:blip r:embed="rId3"/>
            <a:stretch>
              <a:fillRect/>
            </a:stretch>
          </p:blipFill>
          <p:spPr>
            <a:xfrm>
              <a:off x="5590888" y="4187209"/>
              <a:ext cx="1109427" cy="2088331"/>
            </a:xfrm>
            <a:prstGeom prst="rect">
              <a:avLst/>
            </a:prstGeom>
          </p:spPr>
        </p:pic>
        <p:pic>
          <p:nvPicPr>
            <p:cNvPr id="23" name="Picture 22"/>
            <p:cNvPicPr>
              <a:picLocks noChangeAspect="1"/>
            </p:cNvPicPr>
            <p:nvPr/>
          </p:nvPicPr>
          <p:blipFill>
            <a:blip r:embed="rId3"/>
            <a:stretch>
              <a:fillRect/>
            </a:stretch>
          </p:blipFill>
          <p:spPr>
            <a:xfrm>
              <a:off x="7662452" y="4187208"/>
              <a:ext cx="623874" cy="1174351"/>
            </a:xfrm>
            <a:prstGeom prst="rect">
              <a:avLst/>
            </a:prstGeom>
          </p:spPr>
        </p:pic>
        <p:pic>
          <p:nvPicPr>
            <p:cNvPr id="24" name="Picture 23"/>
            <p:cNvPicPr>
              <a:picLocks noChangeAspect="1"/>
            </p:cNvPicPr>
            <p:nvPr/>
          </p:nvPicPr>
          <p:blipFill>
            <a:blip r:embed="rId3"/>
            <a:stretch>
              <a:fillRect/>
            </a:stretch>
          </p:blipFill>
          <p:spPr>
            <a:xfrm>
              <a:off x="8818583" y="4187206"/>
              <a:ext cx="623874" cy="1174351"/>
            </a:xfrm>
            <a:prstGeom prst="rect">
              <a:avLst/>
            </a:prstGeom>
          </p:spPr>
        </p:pic>
        <p:pic>
          <p:nvPicPr>
            <p:cNvPr id="25" name="Picture 24"/>
            <p:cNvPicPr>
              <a:picLocks noChangeAspect="1"/>
            </p:cNvPicPr>
            <p:nvPr/>
          </p:nvPicPr>
          <p:blipFill>
            <a:blip r:embed="rId3"/>
            <a:stretch>
              <a:fillRect/>
            </a:stretch>
          </p:blipFill>
          <p:spPr>
            <a:xfrm>
              <a:off x="9957709" y="4187206"/>
              <a:ext cx="623874" cy="1174351"/>
            </a:xfrm>
            <a:prstGeom prst="rect">
              <a:avLst/>
            </a:prstGeom>
          </p:spPr>
        </p:pic>
        <p:pic>
          <p:nvPicPr>
            <p:cNvPr id="31" name="Picture 30"/>
            <p:cNvPicPr>
              <a:picLocks noChangeAspect="1"/>
            </p:cNvPicPr>
            <p:nvPr/>
          </p:nvPicPr>
          <p:blipFill>
            <a:blip r:embed="rId4"/>
            <a:stretch>
              <a:fillRect/>
            </a:stretch>
          </p:blipFill>
          <p:spPr>
            <a:xfrm rot="16200000">
              <a:off x="6964024" y="5532492"/>
              <a:ext cx="661907" cy="844501"/>
            </a:xfrm>
            <a:prstGeom prst="rect">
              <a:avLst/>
            </a:prstGeom>
          </p:spPr>
        </p:pic>
        <p:grpSp>
          <p:nvGrpSpPr>
            <p:cNvPr id="33" name="Group 20"/>
            <p:cNvGrpSpPr>
              <a:grpSpLocks noChangeAspect="1"/>
            </p:cNvGrpSpPr>
            <p:nvPr/>
          </p:nvGrpSpPr>
          <p:grpSpPr bwMode="auto">
            <a:xfrm>
              <a:off x="8070336" y="5600967"/>
              <a:ext cx="313598" cy="414692"/>
              <a:chOff x="3915" y="2947"/>
              <a:chExt cx="456" cy="603"/>
            </a:xfrm>
            <a:solidFill>
              <a:schemeClr val="accent4">
                <a:lumMod val="20000"/>
                <a:lumOff val="80000"/>
              </a:schemeClr>
            </a:solidFill>
          </p:grpSpPr>
          <p:sp>
            <p:nvSpPr>
              <p:cNvPr id="3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36" name="Group 20"/>
            <p:cNvGrpSpPr>
              <a:grpSpLocks noChangeAspect="1"/>
            </p:cNvGrpSpPr>
            <p:nvPr/>
          </p:nvGrpSpPr>
          <p:grpSpPr bwMode="auto">
            <a:xfrm>
              <a:off x="9297983" y="5616867"/>
              <a:ext cx="313598" cy="414692"/>
              <a:chOff x="3915" y="2947"/>
              <a:chExt cx="456" cy="603"/>
            </a:xfrm>
            <a:solidFill>
              <a:schemeClr val="accent4">
                <a:lumMod val="20000"/>
                <a:lumOff val="80000"/>
              </a:schemeClr>
            </a:solidFill>
          </p:grpSpPr>
          <p:sp>
            <p:nvSpPr>
              <p:cNvPr id="3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20"/>
            <p:cNvGrpSpPr>
              <a:grpSpLocks noChangeAspect="1"/>
            </p:cNvGrpSpPr>
            <p:nvPr/>
          </p:nvGrpSpPr>
          <p:grpSpPr bwMode="auto">
            <a:xfrm>
              <a:off x="10400451" y="5600967"/>
              <a:ext cx="313598" cy="414692"/>
              <a:chOff x="3915" y="2947"/>
              <a:chExt cx="456" cy="603"/>
            </a:xfrm>
            <a:solidFill>
              <a:schemeClr val="accent4">
                <a:lumMod val="20000"/>
                <a:lumOff val="80000"/>
              </a:schemeClr>
            </a:solidFill>
          </p:grpSpPr>
          <p:sp>
            <p:nvSpPr>
              <p:cNvPr id="40"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569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32611" y="2091400"/>
            <a:ext cx="5645923" cy="2942355"/>
          </a:xfrm>
        </p:spPr>
        <p:txBody>
          <a:bodyPr/>
          <a:lstStyle/>
          <a:p>
            <a:pPr marL="514350" indent="-514350">
              <a:buFont typeface="+mj-lt"/>
              <a:buAutoNum type="arabicPeriod"/>
            </a:pPr>
            <a:r>
              <a:rPr lang="en-US" dirty="0"/>
              <a:t>Source data is divided among data nodes</a:t>
            </a:r>
          </a:p>
          <a:p>
            <a:pPr marL="514350" indent="-514350">
              <a:buFont typeface="+mj-lt"/>
              <a:buAutoNum type="arabicPeriod"/>
            </a:pPr>
            <a:r>
              <a:rPr lang="en-US" dirty="0"/>
              <a:t>Map phase generates key/value pairs</a:t>
            </a:r>
          </a:p>
          <a:p>
            <a:pPr marL="514350" indent="-514350">
              <a:buFont typeface="+mj-lt"/>
              <a:buAutoNum type="arabicPeriod"/>
            </a:pPr>
            <a:r>
              <a:rPr lang="en-US" dirty="0"/>
              <a:t>Reduce phase aggregates values for each </a:t>
            </a:r>
            <a:r>
              <a:rPr lang="en-US" dirty="0" smtClean="0"/>
              <a:t>key</a:t>
            </a:r>
            <a:endParaRPr lang="en-US" dirty="0"/>
          </a:p>
        </p:txBody>
      </p:sp>
      <p:sp>
        <p:nvSpPr>
          <p:cNvPr id="4" name="TextBox 3"/>
          <p:cNvSpPr txBox="1"/>
          <p:nvPr/>
        </p:nvSpPr>
        <p:spPr>
          <a:xfrm>
            <a:off x="7179829" y="721146"/>
            <a:ext cx="3592664" cy="523220"/>
          </a:xfrm>
          <a:prstGeom prst="rect">
            <a:avLst/>
          </a:prstGeom>
          <a:noFill/>
        </p:spPr>
        <p:txBody>
          <a:bodyPr wrap="square" rtlCol="0">
            <a:spAutoFit/>
          </a:bodyPr>
          <a:lstStyle/>
          <a:p>
            <a:pPr fontAlgn="base">
              <a:spcBef>
                <a:spcPct val="0"/>
              </a:spcBef>
              <a:spcAft>
                <a:spcPct val="0"/>
              </a:spcAft>
            </a:pPr>
            <a:r>
              <a:rPr lang="en-GB" sz="1400" dirty="0" err="1">
                <a:solidFill>
                  <a:srgbClr val="000000"/>
                </a:solidFill>
                <a:latin typeface="Verdana" pitchFamily="34" charset="0"/>
                <a:cs typeface="Arial" charset="0"/>
              </a:rPr>
              <a:t>Lorem</a:t>
            </a:r>
            <a:r>
              <a:rPr lang="en-GB" sz="1400" dirty="0">
                <a:solidFill>
                  <a:srgbClr val="000000"/>
                </a:solidFill>
                <a:latin typeface="Verdana" pitchFamily="34" charset="0"/>
                <a:cs typeface="Arial" charset="0"/>
              </a:rPr>
              <a:t> </a:t>
            </a:r>
            <a:r>
              <a:rPr lang="en-GB" sz="1400" dirty="0" err="1">
                <a:solidFill>
                  <a:srgbClr val="000000"/>
                </a:solidFill>
                <a:latin typeface="Verdana" pitchFamily="34" charset="0"/>
                <a:cs typeface="Arial" charset="0"/>
              </a:rPr>
              <a:t>ipsum</a:t>
            </a:r>
            <a:r>
              <a:rPr lang="en-GB" sz="1400" dirty="0">
                <a:solidFill>
                  <a:srgbClr val="000000"/>
                </a:solidFill>
                <a:latin typeface="Verdana" pitchFamily="34" charset="0"/>
                <a:cs typeface="Arial" charset="0"/>
              </a:rPr>
              <a:t> </a:t>
            </a:r>
            <a:r>
              <a:rPr lang="en-GB" sz="1400" dirty="0" smtClean="0">
                <a:solidFill>
                  <a:srgbClr val="000000"/>
                </a:solidFill>
                <a:latin typeface="Verdana" pitchFamily="34" charset="0"/>
                <a:cs typeface="Arial" charset="0"/>
              </a:rPr>
              <a:t>sit </a:t>
            </a:r>
            <a:r>
              <a:rPr lang="en-GB" sz="1400" dirty="0" err="1" smtClean="0">
                <a:solidFill>
                  <a:srgbClr val="000000"/>
                </a:solidFill>
                <a:latin typeface="Verdana" pitchFamily="34" charset="0"/>
                <a:cs typeface="Arial" charset="0"/>
              </a:rPr>
              <a:t>amet</a:t>
            </a:r>
            <a:r>
              <a:rPr lang="en-GB" sz="1400" dirty="0" smtClean="0">
                <a:solidFill>
                  <a:srgbClr val="000000"/>
                </a:solidFill>
                <a:latin typeface="Verdana" pitchFamily="34" charset="0"/>
                <a:cs typeface="Arial" charset="0"/>
              </a:rPr>
              <a:t> magma sit </a:t>
            </a:r>
            <a:r>
              <a:rPr lang="en-GB" sz="1400" dirty="0" err="1" smtClean="0">
                <a:solidFill>
                  <a:srgbClr val="000000"/>
                </a:solidFill>
                <a:latin typeface="Verdana" pitchFamily="34" charset="0"/>
                <a:cs typeface="Arial" charset="0"/>
              </a:rPr>
              <a:t>elit</a:t>
            </a:r>
            <a:endParaRPr lang="en-GB" sz="1400" dirty="0" smtClean="0">
              <a:solidFill>
                <a:srgbClr val="000000"/>
              </a:solidFill>
              <a:latin typeface="Verdana" pitchFamily="34" charset="0"/>
              <a:cs typeface="Arial" charset="0"/>
            </a:endParaRPr>
          </a:p>
          <a:p>
            <a:pPr fontAlgn="base">
              <a:spcBef>
                <a:spcPct val="0"/>
              </a:spcBef>
              <a:spcAft>
                <a:spcPct val="0"/>
              </a:spcAft>
            </a:pPr>
            <a:r>
              <a:rPr lang="en-GB" sz="1400" dirty="0" err="1" smtClean="0">
                <a:solidFill>
                  <a:srgbClr val="000000"/>
                </a:solidFill>
                <a:latin typeface="Verdana" pitchFamily="34" charset="0"/>
                <a:cs typeface="Arial" charset="0"/>
              </a:rPr>
              <a:t>Fusce</a:t>
            </a:r>
            <a:r>
              <a:rPr lang="en-GB" sz="1400" dirty="0" smtClean="0">
                <a:solidFill>
                  <a:srgbClr val="000000"/>
                </a:solidFill>
                <a:latin typeface="Verdana" pitchFamily="34" charset="0"/>
                <a:cs typeface="Arial" charset="0"/>
              </a:rPr>
              <a:t> magna </a:t>
            </a:r>
            <a:r>
              <a:rPr lang="en-GB" sz="1400" dirty="0" err="1">
                <a:solidFill>
                  <a:srgbClr val="000000"/>
                </a:solidFill>
                <a:latin typeface="Verdana" pitchFamily="34" charset="0"/>
                <a:cs typeface="Arial" charset="0"/>
              </a:rPr>
              <a:t>sed</a:t>
            </a:r>
            <a:r>
              <a:rPr lang="en-GB" sz="1400" dirty="0">
                <a:solidFill>
                  <a:srgbClr val="000000"/>
                </a:solidFill>
                <a:latin typeface="Verdana" pitchFamily="34" charset="0"/>
                <a:cs typeface="Arial" charset="0"/>
              </a:rPr>
              <a:t> </a:t>
            </a:r>
            <a:r>
              <a:rPr lang="en-GB" sz="1400" dirty="0" smtClean="0">
                <a:solidFill>
                  <a:srgbClr val="000000"/>
                </a:solidFill>
                <a:latin typeface="Verdana" pitchFamily="34" charset="0"/>
                <a:cs typeface="Arial" charset="0"/>
              </a:rPr>
              <a:t>sit </a:t>
            </a:r>
            <a:r>
              <a:rPr lang="en-GB" sz="1400" dirty="0" err="1">
                <a:solidFill>
                  <a:srgbClr val="000000"/>
                </a:solidFill>
                <a:latin typeface="Verdana" pitchFamily="34" charset="0"/>
                <a:cs typeface="Arial" charset="0"/>
              </a:rPr>
              <a:t>amet</a:t>
            </a:r>
            <a:r>
              <a:rPr lang="en-GB" sz="1400" dirty="0">
                <a:solidFill>
                  <a:srgbClr val="000000"/>
                </a:solidFill>
                <a:latin typeface="Verdana" pitchFamily="34" charset="0"/>
                <a:cs typeface="Arial" charset="0"/>
              </a:rPr>
              <a:t> </a:t>
            </a:r>
            <a:r>
              <a:rPr lang="en-GB" sz="1400" dirty="0" smtClean="0">
                <a:solidFill>
                  <a:srgbClr val="000000"/>
                </a:solidFill>
                <a:latin typeface="Verdana" pitchFamily="34" charset="0"/>
                <a:cs typeface="Arial" charset="0"/>
              </a:rPr>
              <a:t>magna</a:t>
            </a:r>
            <a:endParaRPr lang="en-GB" sz="1400" dirty="0">
              <a:solidFill>
                <a:srgbClr val="000000"/>
              </a:solidFill>
              <a:latin typeface="Verdana" pitchFamily="34"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45599368"/>
              </p:ext>
            </p:extLst>
          </p:nvPr>
        </p:nvGraphicFramePr>
        <p:xfrm>
          <a:off x="6862937" y="1598387"/>
          <a:ext cx="2194560" cy="2438400"/>
        </p:xfrm>
        <a:graphic>
          <a:graphicData uri="http://schemas.openxmlformats.org/drawingml/2006/table">
            <a:tbl>
              <a:tblPr firstRow="1" bandRow="1"/>
              <a:tblGrid>
                <a:gridCol w="1196340"/>
                <a:gridCol w="998220"/>
              </a:tblGrid>
              <a:tr h="279070">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400" dirty="0" smtClean="0">
                          <a:solidFill>
                            <a:schemeClr val="tx1"/>
                          </a:solidFill>
                        </a:rPr>
                        <a:t>Key</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400" dirty="0" smtClean="0">
                          <a:solidFill>
                            <a:schemeClr val="tx1"/>
                          </a:solidFill>
                        </a:rPr>
                        <a:t>Value</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79070">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err="1" smtClean="0">
                          <a:solidFill>
                            <a:schemeClr val="tx1"/>
                          </a:solidFill>
                        </a:rPr>
                        <a:t>Lorem</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1</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r>
              <a:tr h="279070">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err="1" smtClean="0">
                          <a:solidFill>
                            <a:schemeClr val="tx1"/>
                          </a:solidFill>
                        </a:rPr>
                        <a:t>ipsum</a:t>
                      </a:r>
                      <a:endParaRPr lang="en-GB" sz="1400" dirty="0" smtClean="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1</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r>
              <a:tr h="279070">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sit</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1</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r>
              <a:tr h="279070">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smtClean="0">
                          <a:solidFill>
                            <a:schemeClr val="tx1"/>
                          </a:solidFill>
                        </a:rPr>
                        <a:t>amet</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1</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r>
              <a:tr h="279070">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magma</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1</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r>
              <a:tr h="279070">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sit</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1</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r>
              <a:tr h="279070">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err="1" smtClean="0">
                          <a:solidFill>
                            <a:schemeClr val="tx1"/>
                          </a:solidFill>
                        </a:rPr>
                        <a:t>elit</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1</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13225477"/>
              </p:ext>
            </p:extLst>
          </p:nvPr>
        </p:nvGraphicFramePr>
        <p:xfrm>
          <a:off x="9495647" y="1590767"/>
          <a:ext cx="2194560" cy="2133600"/>
        </p:xfrm>
        <a:graphic>
          <a:graphicData uri="http://schemas.openxmlformats.org/drawingml/2006/table">
            <a:tbl>
              <a:tblPr firstRow="1" bandRow="1"/>
              <a:tblGrid>
                <a:gridCol w="1196340"/>
                <a:gridCol w="998220"/>
              </a:tblGrid>
              <a:tr h="222391">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400" dirty="0" smtClean="0">
                          <a:solidFill>
                            <a:schemeClr val="tx1"/>
                          </a:solidFill>
                        </a:rPr>
                        <a:t>Key</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400" dirty="0" smtClean="0">
                          <a:solidFill>
                            <a:schemeClr val="tx1"/>
                          </a:solidFill>
                        </a:rPr>
                        <a:t>Value</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err="1" smtClean="0">
                          <a:solidFill>
                            <a:schemeClr val="tx1"/>
                          </a:solidFill>
                        </a:rPr>
                        <a:t>Fusce</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1</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magma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1</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err="1" smtClean="0">
                          <a:solidFill>
                            <a:schemeClr val="tx1"/>
                          </a:solidFill>
                        </a:rPr>
                        <a:t>sed</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1</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sit</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1</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err="1" smtClean="0">
                          <a:solidFill>
                            <a:schemeClr val="tx1"/>
                          </a:solidFill>
                        </a:rPr>
                        <a:t>amet</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1</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r>
              <a:tr h="222391">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magma</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r>
                        <a:rPr lang="en-GB" sz="1400" dirty="0" smtClean="0">
                          <a:solidFill>
                            <a:schemeClr val="tx1"/>
                          </a:solidFill>
                        </a:rPr>
                        <a:t>1</a:t>
                      </a:r>
                      <a:endParaRPr lang="en-GB" sz="14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r>
            </a:tbl>
          </a:graphicData>
        </a:graphic>
      </p:graphicFrame>
      <p:grpSp>
        <p:nvGrpSpPr>
          <p:cNvPr id="15" name="Group 14"/>
          <p:cNvGrpSpPr/>
          <p:nvPr/>
        </p:nvGrpSpPr>
        <p:grpSpPr>
          <a:xfrm>
            <a:off x="7179829" y="791600"/>
            <a:ext cx="780388" cy="806786"/>
            <a:chOff x="1229966" y="954438"/>
            <a:chExt cx="780388" cy="987312"/>
          </a:xfrm>
        </p:grpSpPr>
        <p:sp>
          <p:nvSpPr>
            <p:cNvPr id="7" name="Left Brace 6"/>
            <p:cNvSpPr/>
            <p:nvPr/>
          </p:nvSpPr>
          <p:spPr bwMode="auto">
            <a:xfrm>
              <a:off x="1229966" y="954438"/>
              <a:ext cx="45719" cy="193030"/>
            </a:xfrm>
            <a:prstGeom prst="leftBrace">
              <a:avLst/>
            </a:prstGeom>
            <a:noFill/>
            <a:ln w="25400" cap="flat" cmpd="sng" algn="ctr">
              <a:solidFill>
                <a:srgbClr val="000000"/>
              </a:solidFill>
              <a:prstDash val="solid"/>
              <a:headEnd type="none" w="med" len="med"/>
              <a:tailEnd type="none" w="med" len="med"/>
            </a:ln>
            <a:effectLst>
              <a:outerShdw blurRad="40000" dist="20000" dir="5400000" rotWithShape="0">
                <a:srgbClr val="000000">
                  <a:alpha val="38000"/>
                </a:srgbClr>
              </a:outerShdw>
            </a:effectLst>
          </p:spPr>
          <p:txBody>
            <a:bodyPr vert="horz" wrap="square" lIns="182880" tIns="45720" rIns="18288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1" i="0" u="none" strike="noStrike" kern="0" cap="none" spc="0" normalizeH="0" baseline="0" noProof="0" smtClean="0">
                <a:ln>
                  <a:noFill/>
                </a:ln>
                <a:solidFill>
                  <a:srgbClr val="000000"/>
                </a:solidFill>
                <a:effectLst/>
                <a:uLnTx/>
                <a:uFillTx/>
                <a:latin typeface="Verdana" pitchFamily="34" charset="0"/>
              </a:endParaRPr>
            </a:p>
          </p:txBody>
        </p:sp>
        <p:cxnSp>
          <p:nvCxnSpPr>
            <p:cNvPr id="9" name="Elbow Connector 8"/>
            <p:cNvCxnSpPr>
              <a:stCxn id="7" idx="1"/>
              <a:endCxn id="5" idx="0"/>
            </p:cNvCxnSpPr>
            <p:nvPr/>
          </p:nvCxnSpPr>
          <p:spPr bwMode="auto">
            <a:xfrm rot="10800000" flipH="1" flipV="1">
              <a:off x="1229966" y="1050952"/>
              <a:ext cx="780388" cy="890798"/>
            </a:xfrm>
            <a:prstGeom prst="bentConnector4">
              <a:avLst>
                <a:gd name="adj1" fmla="val -29293"/>
                <a:gd name="adj2" fmla="val 55417"/>
              </a:avLst>
            </a:prstGeom>
            <a:noFill/>
            <a:ln w="25400" cap="flat" cmpd="sng" algn="ctr">
              <a:solidFill>
                <a:srgbClr val="000000"/>
              </a:solidFill>
              <a:prstDash val="solid"/>
              <a:headEnd type="none" w="med" len="med"/>
              <a:tailEnd type="triangle"/>
            </a:ln>
            <a:effectLst>
              <a:outerShdw blurRad="40000" dist="20000" dir="5400000" rotWithShape="0">
                <a:srgbClr val="000000">
                  <a:alpha val="38000"/>
                </a:srgbClr>
              </a:outerShdw>
            </a:effectLst>
          </p:spPr>
        </p:cxnSp>
      </p:grpSp>
      <p:grpSp>
        <p:nvGrpSpPr>
          <p:cNvPr id="16" name="Group 15"/>
          <p:cNvGrpSpPr/>
          <p:nvPr/>
        </p:nvGrpSpPr>
        <p:grpSpPr>
          <a:xfrm>
            <a:off x="10271342" y="1026028"/>
            <a:ext cx="321585" cy="564739"/>
            <a:chOff x="4364935" y="1176340"/>
            <a:chExt cx="265603" cy="735083"/>
          </a:xfrm>
        </p:grpSpPr>
        <p:sp>
          <p:nvSpPr>
            <p:cNvPr id="8" name="Left Brace 7"/>
            <p:cNvSpPr/>
            <p:nvPr/>
          </p:nvSpPr>
          <p:spPr bwMode="auto">
            <a:xfrm flipH="1">
              <a:off x="4364935" y="1176340"/>
              <a:ext cx="45719" cy="193030"/>
            </a:xfrm>
            <a:prstGeom prst="leftBrace">
              <a:avLst/>
            </a:prstGeom>
            <a:noFill/>
            <a:ln w="25400" cap="flat" cmpd="sng" algn="ctr">
              <a:solidFill>
                <a:srgbClr val="000000"/>
              </a:solidFill>
              <a:prstDash val="solid"/>
              <a:headEnd type="none" w="med" len="med"/>
              <a:tailEnd type="none" w="med" len="med"/>
            </a:ln>
            <a:effectLst>
              <a:outerShdw blurRad="40000" dist="20000" dir="5400000" rotWithShape="0">
                <a:srgbClr val="000000">
                  <a:alpha val="38000"/>
                </a:srgbClr>
              </a:outerShdw>
            </a:effectLst>
          </p:spPr>
          <p:txBody>
            <a:bodyPr vert="horz" wrap="square" lIns="182880" tIns="45720" rIns="18288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800" b="1" i="0" u="none" strike="noStrike" kern="0" cap="none" spc="0" normalizeH="0" baseline="0" noProof="0" smtClean="0">
                <a:ln>
                  <a:noFill/>
                </a:ln>
                <a:solidFill>
                  <a:srgbClr val="000000"/>
                </a:solidFill>
                <a:effectLst/>
                <a:uLnTx/>
                <a:uFillTx/>
                <a:latin typeface="Verdana" pitchFamily="34" charset="0"/>
              </a:endParaRPr>
            </a:p>
          </p:txBody>
        </p:sp>
        <p:cxnSp>
          <p:nvCxnSpPr>
            <p:cNvPr id="10" name="Elbow Connector 9"/>
            <p:cNvCxnSpPr>
              <a:stCxn id="8" idx="1"/>
              <a:endCxn id="6" idx="0"/>
            </p:cNvCxnSpPr>
            <p:nvPr/>
          </p:nvCxnSpPr>
          <p:spPr bwMode="auto">
            <a:xfrm>
              <a:off x="4410654" y="1272855"/>
              <a:ext cx="219884" cy="638568"/>
            </a:xfrm>
            <a:prstGeom prst="bentConnector2">
              <a:avLst/>
            </a:prstGeom>
            <a:noFill/>
            <a:ln w="25400" cap="flat" cmpd="sng" algn="ctr">
              <a:solidFill>
                <a:srgbClr val="000000"/>
              </a:solidFill>
              <a:prstDash val="solid"/>
              <a:headEnd type="none" w="med" len="med"/>
              <a:tailEnd type="triangle"/>
            </a:ln>
            <a:effectLst>
              <a:outerShdw blurRad="40000" dist="20000" dir="5400000" rotWithShape="0">
                <a:srgbClr val="000000">
                  <a:alpha val="38000"/>
                </a:srgbClr>
              </a:outerShdw>
            </a:effectLst>
          </p:spPr>
        </p:cxnSp>
      </p:grpSp>
      <p:graphicFrame>
        <p:nvGraphicFramePr>
          <p:cNvPr id="11" name="Table 10"/>
          <p:cNvGraphicFramePr>
            <a:graphicFrameLocks noGrp="1"/>
          </p:cNvGraphicFramePr>
          <p:nvPr>
            <p:extLst>
              <p:ext uri="{D42A27DB-BD31-4B8C-83A1-F6EECF244321}">
                <p14:modId xmlns:p14="http://schemas.microsoft.com/office/powerpoint/2010/main" val="1172400834"/>
              </p:ext>
            </p:extLst>
          </p:nvPr>
        </p:nvGraphicFramePr>
        <p:xfrm>
          <a:off x="8340886" y="4338963"/>
          <a:ext cx="2194560" cy="2327988"/>
        </p:xfrm>
        <a:graphic>
          <a:graphicData uri="http://schemas.openxmlformats.org/drawingml/2006/table">
            <a:tbl>
              <a:tblPr firstRow="1" bandRow="1"/>
              <a:tblGrid>
                <a:gridCol w="1196340"/>
                <a:gridCol w="998220"/>
              </a:tblGrid>
              <a:tr h="310996">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Key</a:t>
                      </a:r>
                      <a:endParaRPr lang="en-GB"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088" rtl="0" eaLnBrk="1" latinLnBrk="0" hangingPunct="1">
                        <a:defRPr sz="1800" b="1" kern="1200">
                          <a:solidFill>
                            <a:schemeClr val="lt1"/>
                          </a:solidFill>
                          <a:latin typeface="Verdana"/>
                          <a:ea typeface=""/>
                          <a:cs typeface=""/>
                        </a:defRPr>
                      </a:lvl1pPr>
                      <a:lvl2pPr marL="457044" algn="l" defTabSz="914088" rtl="0" eaLnBrk="1" latinLnBrk="0" hangingPunct="1">
                        <a:defRPr sz="1800" b="1" kern="1200">
                          <a:solidFill>
                            <a:schemeClr val="lt1"/>
                          </a:solidFill>
                          <a:latin typeface="Verdana"/>
                          <a:ea typeface=""/>
                          <a:cs typeface=""/>
                        </a:defRPr>
                      </a:lvl2pPr>
                      <a:lvl3pPr marL="914088" algn="l" defTabSz="914088" rtl="0" eaLnBrk="1" latinLnBrk="0" hangingPunct="1">
                        <a:defRPr sz="1800" b="1" kern="1200">
                          <a:solidFill>
                            <a:schemeClr val="lt1"/>
                          </a:solidFill>
                          <a:latin typeface="Verdana"/>
                          <a:ea typeface=""/>
                          <a:cs typeface=""/>
                        </a:defRPr>
                      </a:lvl3pPr>
                      <a:lvl4pPr marL="1371133" algn="l" defTabSz="914088" rtl="0" eaLnBrk="1" latinLnBrk="0" hangingPunct="1">
                        <a:defRPr sz="1800" b="1" kern="1200">
                          <a:solidFill>
                            <a:schemeClr val="lt1"/>
                          </a:solidFill>
                          <a:latin typeface="Verdana"/>
                          <a:ea typeface=""/>
                          <a:cs typeface=""/>
                        </a:defRPr>
                      </a:lvl4pPr>
                      <a:lvl5pPr marL="1828178" algn="l" defTabSz="914088" rtl="0" eaLnBrk="1" latinLnBrk="0" hangingPunct="1">
                        <a:defRPr sz="1800" b="1" kern="1200">
                          <a:solidFill>
                            <a:schemeClr val="lt1"/>
                          </a:solidFill>
                          <a:latin typeface="Verdana"/>
                          <a:ea typeface=""/>
                          <a:cs typeface=""/>
                        </a:defRPr>
                      </a:lvl5pPr>
                      <a:lvl6pPr marL="2285222" algn="l" defTabSz="914088" rtl="0" eaLnBrk="1" latinLnBrk="0" hangingPunct="1">
                        <a:defRPr sz="1800" b="1" kern="1200">
                          <a:solidFill>
                            <a:schemeClr val="lt1"/>
                          </a:solidFill>
                          <a:latin typeface="Verdana"/>
                          <a:ea typeface=""/>
                          <a:cs typeface=""/>
                        </a:defRPr>
                      </a:lvl6pPr>
                      <a:lvl7pPr marL="2742267" algn="l" defTabSz="914088" rtl="0" eaLnBrk="1" latinLnBrk="0" hangingPunct="1">
                        <a:defRPr sz="1800" b="1" kern="1200">
                          <a:solidFill>
                            <a:schemeClr val="lt1"/>
                          </a:solidFill>
                          <a:latin typeface="Verdana"/>
                          <a:ea typeface=""/>
                          <a:cs typeface=""/>
                        </a:defRPr>
                      </a:lvl7pPr>
                      <a:lvl8pPr marL="3199311" algn="l" defTabSz="914088" rtl="0" eaLnBrk="1" latinLnBrk="0" hangingPunct="1">
                        <a:defRPr sz="1800" b="1" kern="1200">
                          <a:solidFill>
                            <a:schemeClr val="lt1"/>
                          </a:solidFill>
                          <a:latin typeface="Verdana"/>
                          <a:ea typeface=""/>
                          <a:cs typeface=""/>
                        </a:defRPr>
                      </a:lvl8pPr>
                      <a:lvl9pPr marL="3656358" algn="l" defTabSz="914088" rtl="0" eaLnBrk="1" latinLnBrk="0" hangingPunct="1">
                        <a:defRPr sz="1800" b="1" kern="1200">
                          <a:solidFill>
                            <a:schemeClr val="lt1"/>
                          </a:solidFill>
                          <a:latin typeface="Verdana"/>
                          <a:ea typeface=""/>
                          <a:cs typeface=""/>
                        </a:defRPr>
                      </a:lvl9pPr>
                    </a:lstStyle>
                    <a:p>
                      <a:r>
                        <a:rPr lang="en-GB" sz="1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Value</a:t>
                      </a:r>
                      <a:endParaRPr lang="en-GB"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52124">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err="1">
                          <a:solidFill>
                            <a:schemeClr val="tx1"/>
                          </a:solidFill>
                          <a:latin typeface="Verdana" panose="020B0604030504040204" pitchFamily="34" charset="0"/>
                          <a:ea typeface="Verdana" panose="020B0604030504040204" pitchFamily="34" charset="0"/>
                          <a:cs typeface="Verdana" panose="020B0604030504040204" pitchFamily="34" charset="0"/>
                        </a:rPr>
                        <a:t>Lorem</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a:solidFill>
                            <a:schemeClr val="tx1"/>
                          </a:solidFill>
                          <a:latin typeface="Verdana" panose="020B0604030504040204" pitchFamily="34" charset="0"/>
                          <a:ea typeface="Verdana" panose="020B0604030504040204" pitchFamily="34" charset="0"/>
                          <a:cs typeface="Verdana" panose="020B0604030504040204" pitchFamily="34" charset="0"/>
                        </a:rPr>
                        <a:t>1</a:t>
                      </a:r>
                      <a:endParaRPr lang="en-GB" sz="14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r>
              <a:tr h="252124">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err="1">
                          <a:solidFill>
                            <a:schemeClr val="tx1"/>
                          </a:solidFill>
                          <a:latin typeface="Verdana" panose="020B0604030504040204" pitchFamily="34" charset="0"/>
                          <a:ea typeface="Verdana" panose="020B0604030504040204" pitchFamily="34" charset="0"/>
                          <a:cs typeface="Verdana" panose="020B0604030504040204" pitchFamily="34" charset="0"/>
                        </a:rPr>
                        <a:t>ipsum</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a:solidFill>
                            <a:schemeClr val="tx1"/>
                          </a:solidFill>
                          <a:latin typeface="Verdana" panose="020B0604030504040204" pitchFamily="34" charset="0"/>
                          <a:ea typeface="Verdana" panose="020B0604030504040204" pitchFamily="34" charset="0"/>
                          <a:cs typeface="Verdana" panose="020B0604030504040204" pitchFamily="34" charset="0"/>
                        </a:rPr>
                        <a:t>1</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r>
              <a:tr h="252124">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a:solidFill>
                            <a:schemeClr val="tx1"/>
                          </a:solidFill>
                          <a:latin typeface="Verdana" panose="020B0604030504040204" pitchFamily="34" charset="0"/>
                          <a:ea typeface="Verdana" panose="020B0604030504040204" pitchFamily="34" charset="0"/>
                          <a:cs typeface="Verdana" panose="020B0604030504040204" pitchFamily="34" charset="0"/>
                        </a:rPr>
                        <a:t>sit</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a:solidFill>
                            <a:schemeClr val="tx1"/>
                          </a:solidFill>
                          <a:latin typeface="Verdana" panose="020B0604030504040204" pitchFamily="34" charset="0"/>
                          <a:ea typeface="Verdana" panose="020B0604030504040204" pitchFamily="34" charset="0"/>
                          <a:cs typeface="Verdana" panose="020B0604030504040204" pitchFamily="34" charset="0"/>
                        </a:rPr>
                        <a:t>3</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r>
              <a:tr h="252124">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err="1">
                          <a:solidFill>
                            <a:schemeClr val="tx1"/>
                          </a:solidFill>
                          <a:latin typeface="Verdana" panose="020B0604030504040204" pitchFamily="34" charset="0"/>
                          <a:ea typeface="Verdana" panose="020B0604030504040204" pitchFamily="34" charset="0"/>
                          <a:cs typeface="Verdana" panose="020B0604030504040204" pitchFamily="34" charset="0"/>
                        </a:rPr>
                        <a:t>amet</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a:solidFill>
                            <a:schemeClr val="tx1"/>
                          </a:solidFill>
                          <a:latin typeface="Verdana" panose="020B0604030504040204" pitchFamily="34" charset="0"/>
                          <a:ea typeface="Verdana" panose="020B0604030504040204" pitchFamily="34" charset="0"/>
                          <a:cs typeface="Verdana" panose="020B0604030504040204" pitchFamily="34" charset="0"/>
                        </a:rPr>
                        <a:t>2</a:t>
                      </a:r>
                      <a:endParaRPr lang="en-GB" sz="14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r>
              <a:tr h="252124">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a:solidFill>
                            <a:schemeClr val="tx1"/>
                          </a:solidFill>
                          <a:latin typeface="Verdana" panose="020B0604030504040204" pitchFamily="34" charset="0"/>
                          <a:ea typeface="Verdana" panose="020B0604030504040204" pitchFamily="34" charset="0"/>
                          <a:cs typeface="Verdana" panose="020B0604030504040204" pitchFamily="34" charset="0"/>
                        </a:rPr>
                        <a:t>magma</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a:solidFill>
                            <a:schemeClr val="tx1"/>
                          </a:solidFill>
                          <a:latin typeface="Verdana" panose="020B0604030504040204" pitchFamily="34" charset="0"/>
                          <a:ea typeface="Verdana" panose="020B0604030504040204" pitchFamily="34" charset="0"/>
                          <a:cs typeface="Verdana" panose="020B0604030504040204" pitchFamily="34" charset="0"/>
                        </a:rPr>
                        <a:t>3</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r>
              <a:tr h="252124">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a:solidFill>
                            <a:schemeClr val="tx1"/>
                          </a:solidFill>
                          <a:latin typeface="Verdana" panose="020B0604030504040204" pitchFamily="34" charset="0"/>
                          <a:ea typeface="Verdana" panose="020B0604030504040204" pitchFamily="34" charset="0"/>
                          <a:cs typeface="Verdana" panose="020B0604030504040204" pitchFamily="34" charset="0"/>
                        </a:rPr>
                        <a:t>elit</a:t>
                      </a:r>
                      <a:endParaRPr lang="en-GB" sz="14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a:solidFill>
                            <a:schemeClr val="tx1"/>
                          </a:solidFill>
                          <a:latin typeface="Verdana" panose="020B0604030504040204" pitchFamily="34" charset="0"/>
                          <a:ea typeface="Verdana" panose="020B0604030504040204" pitchFamily="34" charset="0"/>
                          <a:cs typeface="Verdana" panose="020B0604030504040204" pitchFamily="34" charset="0"/>
                        </a:rPr>
                        <a:t>1</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r>
              <a:tr h="252124">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a:solidFill>
                            <a:schemeClr val="tx1"/>
                          </a:solidFill>
                          <a:latin typeface="Verdana" panose="020B0604030504040204" pitchFamily="34" charset="0"/>
                          <a:ea typeface="Verdana" panose="020B0604030504040204" pitchFamily="34" charset="0"/>
                          <a:cs typeface="Verdana" panose="020B0604030504040204" pitchFamily="34" charset="0"/>
                        </a:rPr>
                        <a:t>Fusce</a:t>
                      </a:r>
                      <a:endParaRPr lang="en-GB" sz="14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a:solidFill>
                            <a:schemeClr val="tx1"/>
                          </a:solidFill>
                          <a:latin typeface="Verdana" panose="020B0604030504040204" pitchFamily="34" charset="0"/>
                          <a:ea typeface="Verdana" panose="020B0604030504040204" pitchFamily="34" charset="0"/>
                          <a:cs typeface="Verdana" panose="020B0604030504040204" pitchFamily="34" charset="0"/>
                        </a:rPr>
                        <a:t>1</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r>
              <a:tr h="252124">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a:solidFill>
                            <a:schemeClr val="tx1"/>
                          </a:solidFill>
                          <a:latin typeface="Verdana" panose="020B0604030504040204" pitchFamily="34" charset="0"/>
                          <a:ea typeface="Verdana" panose="020B0604030504040204" pitchFamily="34" charset="0"/>
                          <a:cs typeface="Verdana" panose="020B0604030504040204" pitchFamily="34" charset="0"/>
                        </a:rPr>
                        <a:t>sed</a:t>
                      </a:r>
                      <a:endParaRPr lang="en-GB" sz="1400" kern="120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088" rtl="0" eaLnBrk="1" latinLnBrk="0" hangingPunct="1">
                        <a:defRPr sz="1800" kern="1200">
                          <a:solidFill>
                            <a:schemeClr val="dk1"/>
                          </a:solidFill>
                          <a:latin typeface="Verdana"/>
                          <a:ea typeface=""/>
                          <a:cs typeface=""/>
                        </a:defRPr>
                      </a:lvl1pPr>
                      <a:lvl2pPr marL="457044" algn="l" defTabSz="914088" rtl="0" eaLnBrk="1" latinLnBrk="0" hangingPunct="1">
                        <a:defRPr sz="1800" kern="1200">
                          <a:solidFill>
                            <a:schemeClr val="dk1"/>
                          </a:solidFill>
                          <a:latin typeface="Verdana"/>
                          <a:ea typeface=""/>
                          <a:cs typeface=""/>
                        </a:defRPr>
                      </a:lvl2pPr>
                      <a:lvl3pPr marL="914088" algn="l" defTabSz="914088" rtl="0" eaLnBrk="1" latinLnBrk="0" hangingPunct="1">
                        <a:defRPr sz="1800" kern="1200">
                          <a:solidFill>
                            <a:schemeClr val="dk1"/>
                          </a:solidFill>
                          <a:latin typeface="Verdana"/>
                          <a:ea typeface=""/>
                          <a:cs typeface=""/>
                        </a:defRPr>
                      </a:lvl3pPr>
                      <a:lvl4pPr marL="1371133" algn="l" defTabSz="914088" rtl="0" eaLnBrk="1" latinLnBrk="0" hangingPunct="1">
                        <a:defRPr sz="1800" kern="1200">
                          <a:solidFill>
                            <a:schemeClr val="dk1"/>
                          </a:solidFill>
                          <a:latin typeface="Verdana"/>
                          <a:ea typeface=""/>
                          <a:cs typeface=""/>
                        </a:defRPr>
                      </a:lvl4pPr>
                      <a:lvl5pPr marL="1828178" algn="l" defTabSz="914088" rtl="0" eaLnBrk="1" latinLnBrk="0" hangingPunct="1">
                        <a:defRPr sz="1800" kern="1200">
                          <a:solidFill>
                            <a:schemeClr val="dk1"/>
                          </a:solidFill>
                          <a:latin typeface="Verdana"/>
                          <a:ea typeface=""/>
                          <a:cs typeface=""/>
                        </a:defRPr>
                      </a:lvl5pPr>
                      <a:lvl6pPr marL="2285222" algn="l" defTabSz="914088" rtl="0" eaLnBrk="1" latinLnBrk="0" hangingPunct="1">
                        <a:defRPr sz="1800" kern="1200">
                          <a:solidFill>
                            <a:schemeClr val="dk1"/>
                          </a:solidFill>
                          <a:latin typeface="Verdana"/>
                          <a:ea typeface=""/>
                          <a:cs typeface=""/>
                        </a:defRPr>
                      </a:lvl6pPr>
                      <a:lvl7pPr marL="2742267" algn="l" defTabSz="914088" rtl="0" eaLnBrk="1" latinLnBrk="0" hangingPunct="1">
                        <a:defRPr sz="1800" kern="1200">
                          <a:solidFill>
                            <a:schemeClr val="dk1"/>
                          </a:solidFill>
                          <a:latin typeface="Verdana"/>
                          <a:ea typeface=""/>
                          <a:cs typeface=""/>
                        </a:defRPr>
                      </a:lvl7pPr>
                      <a:lvl8pPr marL="3199311" algn="l" defTabSz="914088" rtl="0" eaLnBrk="1" latinLnBrk="0" hangingPunct="1">
                        <a:defRPr sz="1800" kern="1200">
                          <a:solidFill>
                            <a:schemeClr val="dk1"/>
                          </a:solidFill>
                          <a:latin typeface="Verdana"/>
                          <a:ea typeface=""/>
                          <a:cs typeface=""/>
                        </a:defRPr>
                      </a:lvl8pPr>
                      <a:lvl9pPr marL="3656358" algn="l" defTabSz="914088" rtl="0" eaLnBrk="1" latinLnBrk="0" hangingPunct="1">
                        <a:defRPr sz="1800" kern="1200">
                          <a:solidFill>
                            <a:schemeClr val="dk1"/>
                          </a:solidFill>
                          <a:latin typeface="Verdana"/>
                          <a:ea typeface=""/>
                          <a:cs typeface=""/>
                        </a:defRPr>
                      </a:lvl9pPr>
                    </a:lstStyle>
                    <a:p>
                      <a:pPr marL="0" algn="l" defTabSz="914400" rtl="0" eaLnBrk="1" latinLnBrk="0" hangingPunct="1">
                        <a:lnSpc>
                          <a:spcPct val="115000"/>
                        </a:lnSpc>
                        <a:spcAft>
                          <a:spcPts val="0"/>
                        </a:spcAft>
                      </a:pPr>
                      <a:r>
                        <a:rPr lang="en-US" sz="1400" kern="1200" dirty="0">
                          <a:solidFill>
                            <a:schemeClr val="tx1"/>
                          </a:solidFill>
                          <a:latin typeface="Verdana" panose="020B0604030504040204" pitchFamily="34" charset="0"/>
                          <a:ea typeface="Verdana" panose="020B0604030504040204" pitchFamily="34" charset="0"/>
                          <a:cs typeface="Verdana" panose="020B0604030504040204" pitchFamily="34" charset="0"/>
                        </a:rPr>
                        <a:t>1</a:t>
                      </a:r>
                      <a:endParaRPr lang="en-GB" sz="14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r>
            </a:tbl>
          </a:graphicData>
        </a:graphic>
      </p:graphicFrame>
      <p:cxnSp>
        <p:nvCxnSpPr>
          <p:cNvPr id="12" name="Elbow Connector 11"/>
          <p:cNvCxnSpPr>
            <a:stCxn id="5" idx="2"/>
            <a:endCxn id="11" idx="0"/>
          </p:cNvCxnSpPr>
          <p:nvPr/>
        </p:nvCxnSpPr>
        <p:spPr bwMode="auto">
          <a:xfrm rot="16200000" flipH="1">
            <a:off x="8548103" y="3448900"/>
            <a:ext cx="302176" cy="1477949"/>
          </a:xfrm>
          <a:prstGeom prst="bentConnector3">
            <a:avLst>
              <a:gd name="adj1" fmla="val 50000"/>
            </a:avLst>
          </a:prstGeom>
          <a:noFill/>
          <a:ln w="25400" cap="flat" cmpd="sng" algn="ctr">
            <a:solidFill>
              <a:srgbClr val="000000"/>
            </a:solidFill>
            <a:prstDash val="solid"/>
            <a:headEnd type="none" w="med" len="med"/>
            <a:tailEnd type="triangle"/>
          </a:ln>
          <a:effectLst>
            <a:outerShdw blurRad="40000" dist="20000" dir="5400000" rotWithShape="0">
              <a:srgbClr val="000000">
                <a:alpha val="38000"/>
              </a:srgbClr>
            </a:outerShdw>
          </a:effectLst>
        </p:spPr>
      </p:cxnSp>
      <p:cxnSp>
        <p:nvCxnSpPr>
          <p:cNvPr id="13" name="Elbow Connector 12"/>
          <p:cNvCxnSpPr>
            <a:stCxn id="6" idx="2"/>
            <a:endCxn id="11" idx="0"/>
          </p:cNvCxnSpPr>
          <p:nvPr/>
        </p:nvCxnSpPr>
        <p:spPr bwMode="auto">
          <a:xfrm rot="5400000">
            <a:off x="9708249" y="3454285"/>
            <a:ext cx="614596" cy="1154761"/>
          </a:xfrm>
          <a:prstGeom prst="bentConnector3">
            <a:avLst>
              <a:gd name="adj1" fmla="val 75875"/>
            </a:avLst>
          </a:prstGeom>
          <a:noFill/>
          <a:ln w="25400" cap="flat" cmpd="sng" algn="ctr">
            <a:solidFill>
              <a:srgbClr val="000000"/>
            </a:solidFill>
            <a:prstDash val="solid"/>
            <a:headEnd type="none" w="med" len="med"/>
            <a:tailEnd type="triangle"/>
          </a:ln>
          <a:effectLst>
            <a:outerShdw blurRad="40000" dist="20000" dir="5400000" rotWithShape="0">
              <a:srgbClr val="000000">
                <a:alpha val="38000"/>
              </a:srgbClr>
            </a:outerShdw>
          </a:effectLst>
        </p:spPr>
      </p:cxnSp>
      <p:sp>
        <p:nvSpPr>
          <p:cNvPr id="39" name="TextBox 38"/>
          <p:cNvSpPr txBox="1"/>
          <p:nvPr/>
        </p:nvSpPr>
        <p:spPr>
          <a:xfrm rot="16200000">
            <a:off x="5772174" y="2325439"/>
            <a:ext cx="1114408" cy="646331"/>
          </a:xfrm>
          <a:prstGeom prst="rect">
            <a:avLst/>
          </a:prstGeom>
          <a:noFill/>
        </p:spPr>
        <p:txBody>
          <a:bodyPr wrap="none" rtlCol="0">
            <a:spAutoFit/>
          </a:bodyPr>
          <a:lstStyle/>
          <a:p>
            <a:r>
              <a:rPr lang="en-GB" sz="3600" b="1" dirty="0" smtClean="0">
                <a:solidFill>
                  <a:schemeClr val="bg1">
                    <a:lumMod val="65000"/>
                  </a:schemeClr>
                </a:solidFill>
              </a:rPr>
              <a:t>MAP</a:t>
            </a:r>
            <a:endParaRPr lang="en-GB" sz="3600" b="1" dirty="0">
              <a:solidFill>
                <a:schemeClr val="bg1">
                  <a:lumMod val="65000"/>
                </a:schemeClr>
              </a:solidFill>
            </a:endParaRPr>
          </a:p>
        </p:txBody>
      </p:sp>
      <p:sp>
        <p:nvSpPr>
          <p:cNvPr id="40" name="TextBox 39"/>
          <p:cNvSpPr txBox="1"/>
          <p:nvPr/>
        </p:nvSpPr>
        <p:spPr>
          <a:xfrm rot="16200000">
            <a:off x="5464397" y="5228993"/>
            <a:ext cx="1729961" cy="646331"/>
          </a:xfrm>
          <a:prstGeom prst="rect">
            <a:avLst/>
          </a:prstGeom>
          <a:noFill/>
        </p:spPr>
        <p:txBody>
          <a:bodyPr wrap="none" rtlCol="0">
            <a:spAutoFit/>
          </a:bodyPr>
          <a:lstStyle/>
          <a:p>
            <a:r>
              <a:rPr lang="en-GB" sz="3600" b="1" dirty="0" smtClean="0">
                <a:solidFill>
                  <a:schemeClr val="bg1">
                    <a:lumMod val="65000"/>
                  </a:schemeClr>
                </a:solidFill>
              </a:rPr>
              <a:t>REDUCE</a:t>
            </a:r>
            <a:endParaRPr lang="en-GB" sz="3600" b="1" dirty="0">
              <a:solidFill>
                <a:schemeClr val="bg1">
                  <a:lumMod val="65000"/>
                </a:schemeClr>
              </a:solidFill>
            </a:endParaRPr>
          </a:p>
        </p:txBody>
      </p:sp>
      <p:sp>
        <p:nvSpPr>
          <p:cNvPr id="2" name="TextBox 1"/>
          <p:cNvSpPr txBox="1"/>
          <p:nvPr/>
        </p:nvSpPr>
        <p:spPr>
          <a:xfrm>
            <a:off x="332611" y="1383514"/>
            <a:ext cx="2936317" cy="707886"/>
          </a:xfrm>
          <a:prstGeom prst="rect">
            <a:avLst/>
          </a:prstGeom>
          <a:noFill/>
        </p:spPr>
        <p:txBody>
          <a:bodyPr wrap="none" rtlCol="0">
            <a:spAutoFit/>
          </a:bodyPr>
          <a:lstStyle/>
          <a:p>
            <a:r>
              <a:rPr lang="en-GB" sz="4000" dirty="0" err="1" smtClean="0">
                <a:latin typeface="Segoe UI" panose="020B0502040204020203" pitchFamily="34" charset="0"/>
                <a:cs typeface="Segoe UI" panose="020B0502040204020203" pitchFamily="34" charset="0"/>
              </a:rPr>
              <a:t>MapReduce</a:t>
            </a:r>
            <a:endParaRPr lang="en-US" sz="4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4986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22" presetClass="entr" presetSubtype="1"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par>
                                <p:cTn id="12" presetID="22" presetClass="entr" presetSubtype="1"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22" presetClass="entr" presetSubtype="1"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0208" y="4272677"/>
            <a:ext cx="11812486" cy="2585323"/>
          </a:xfrm>
          <a:prstGeom prst="rect">
            <a:avLst/>
          </a:prstGeom>
        </p:spPr>
        <p:txBody>
          <a:bodyPr wrap="square">
            <a:spAutoFit/>
          </a:bodyPr>
          <a:lstStyle/>
          <a:p>
            <a:r>
              <a:rPr lang="en-GB" dirty="0" smtClean="0">
                <a:latin typeface="Courier New" panose="02070309020205020404" pitchFamily="49" charset="0"/>
                <a:cs typeface="Courier New" panose="02070309020205020404" pitchFamily="49" charset="0"/>
              </a:rPr>
              <a:t>public </a:t>
            </a:r>
            <a:r>
              <a:rPr lang="en-GB" dirty="0">
                <a:latin typeface="Courier New" panose="02070309020205020404" pitchFamily="49" charset="0"/>
                <a:cs typeface="Courier New" panose="02070309020205020404" pitchFamily="49" charset="0"/>
              </a:rPr>
              <a:t>static class Reduce extends Reducer&lt;Text, </a:t>
            </a:r>
            <a:r>
              <a:rPr lang="en-GB" dirty="0" err="1">
                <a:latin typeface="Courier New" panose="02070309020205020404" pitchFamily="49" charset="0"/>
                <a:cs typeface="Courier New" panose="02070309020205020404" pitchFamily="49" charset="0"/>
              </a:rPr>
              <a:t>IntWritable</a:t>
            </a:r>
            <a:r>
              <a:rPr lang="en-GB" dirty="0">
                <a:latin typeface="Courier New" panose="02070309020205020404" pitchFamily="49" charset="0"/>
                <a:cs typeface="Courier New" panose="02070309020205020404" pitchFamily="49" charset="0"/>
              </a:rPr>
              <a:t>, Text, </a:t>
            </a:r>
            <a:r>
              <a:rPr lang="en-GB" dirty="0" err="1">
                <a:latin typeface="Courier New" panose="02070309020205020404" pitchFamily="49" charset="0"/>
                <a:cs typeface="Courier New" panose="02070309020205020404" pitchFamily="49" charset="0"/>
              </a:rPr>
              <a:t>IntWritable</a:t>
            </a:r>
            <a:r>
              <a:rPr lang="en-GB" dirty="0">
                <a:latin typeface="Courier New" panose="02070309020205020404" pitchFamily="49" charset="0"/>
                <a:cs typeface="Courier New" panose="02070309020205020404" pitchFamily="49" charset="0"/>
              </a:rPr>
              <a:t>&gt; {</a:t>
            </a:r>
          </a:p>
          <a:p>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public void reduce(Text key, </a:t>
            </a:r>
            <a:r>
              <a:rPr lang="en-GB" dirty="0" err="1">
                <a:latin typeface="Courier New" panose="02070309020205020404" pitchFamily="49" charset="0"/>
                <a:cs typeface="Courier New" panose="02070309020205020404" pitchFamily="49" charset="0"/>
              </a:rPr>
              <a:t>Iterable</a:t>
            </a:r>
            <a:r>
              <a:rPr lang="en-GB" dirty="0">
                <a:latin typeface="Courier New" panose="02070309020205020404" pitchFamily="49" charset="0"/>
                <a:cs typeface="Courier New" panose="02070309020205020404" pitchFamily="49" charset="0"/>
              </a:rPr>
              <a:t>&lt;</a:t>
            </a:r>
            <a:r>
              <a:rPr lang="en-GB" dirty="0" err="1">
                <a:latin typeface="Courier New" panose="02070309020205020404" pitchFamily="49" charset="0"/>
                <a:cs typeface="Courier New" panose="02070309020205020404" pitchFamily="49" charset="0"/>
              </a:rPr>
              <a:t>IntWritable</a:t>
            </a:r>
            <a:r>
              <a:rPr lang="en-GB" dirty="0">
                <a:latin typeface="Courier New" panose="02070309020205020404" pitchFamily="49" charset="0"/>
                <a:cs typeface="Courier New" panose="02070309020205020404" pitchFamily="49" charset="0"/>
              </a:rPr>
              <a:t>&gt; values, Context context</a:t>
            </a:r>
            <a:r>
              <a:rPr lang="en-GB" dirty="0" smtClean="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int</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sum = 0</a:t>
            </a:r>
            <a:r>
              <a:rPr lang="en-GB" dirty="0" smtClean="0">
                <a:latin typeface="Courier New" panose="02070309020205020404" pitchFamily="49" charset="0"/>
                <a:cs typeface="Courier New" panose="02070309020205020404" pitchFamily="49" charset="0"/>
              </a:rPr>
              <a:t>;</a:t>
            </a:r>
          </a:p>
          <a:p>
            <a:r>
              <a:rPr lang="en-GB" dirty="0" smtClean="0">
                <a:latin typeface="Courier New" panose="02070309020205020404" pitchFamily="49" charset="0"/>
                <a:cs typeface="Courier New" panose="02070309020205020404" pitchFamily="49" charset="0"/>
              </a:rPr>
              <a:t>	for (</a:t>
            </a:r>
            <a:r>
              <a:rPr lang="en-GB" dirty="0" err="1" smtClean="0">
                <a:latin typeface="Courier New" panose="02070309020205020404" pitchFamily="49" charset="0"/>
                <a:cs typeface="Courier New" panose="02070309020205020404" pitchFamily="49" charset="0"/>
              </a:rPr>
              <a:t>IntWritable</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val</a:t>
            </a:r>
            <a:r>
              <a:rPr lang="en-GB" dirty="0" smtClean="0">
                <a:latin typeface="Courier New" panose="02070309020205020404" pitchFamily="49" charset="0"/>
                <a:cs typeface="Courier New" panose="02070309020205020404" pitchFamily="49" charset="0"/>
              </a:rPr>
              <a:t> : values) {</a:t>
            </a:r>
          </a:p>
          <a:p>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sum += </a:t>
            </a:r>
            <a:r>
              <a:rPr lang="en-GB" dirty="0" err="1">
                <a:latin typeface="Courier New" panose="02070309020205020404" pitchFamily="49" charset="0"/>
                <a:cs typeface="Courier New" panose="02070309020205020404" pitchFamily="49" charset="0"/>
              </a:rPr>
              <a:t>val.get</a:t>
            </a:r>
            <a:r>
              <a:rPr lang="en-GB" dirty="0">
                <a:latin typeface="Courier New" panose="02070309020205020404" pitchFamily="49" charset="0"/>
                <a:cs typeface="Courier New" panose="02070309020205020404" pitchFamily="49" charset="0"/>
              </a:rPr>
              <a:t>();</a:t>
            </a:r>
          </a:p>
          <a:p>
            <a:r>
              <a:rPr lang="en-GB" dirty="0" smtClean="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context.write</a:t>
            </a:r>
            <a:r>
              <a:rPr lang="en-GB" dirty="0" smtClean="0">
                <a:latin typeface="Courier New" panose="02070309020205020404" pitchFamily="49" charset="0"/>
                <a:cs typeface="Courier New" panose="02070309020205020404" pitchFamily="49" charset="0"/>
              </a:rPr>
              <a:t>(key</a:t>
            </a:r>
            <a:r>
              <a:rPr lang="en-GB" dirty="0">
                <a:latin typeface="Courier New" panose="02070309020205020404" pitchFamily="49" charset="0"/>
                <a:cs typeface="Courier New" panose="02070309020205020404" pitchFamily="49" charset="0"/>
              </a:rPr>
              <a:t>, new </a:t>
            </a:r>
            <a:r>
              <a:rPr lang="en-GB" dirty="0" err="1">
                <a:latin typeface="Courier New" panose="02070309020205020404" pitchFamily="49" charset="0"/>
                <a:cs typeface="Courier New" panose="02070309020205020404" pitchFamily="49" charset="0"/>
              </a:rPr>
              <a:t>IntWritable</a:t>
            </a:r>
            <a:r>
              <a:rPr lang="en-GB" dirty="0">
                <a:latin typeface="Courier New" panose="02070309020205020404" pitchFamily="49" charset="0"/>
                <a:cs typeface="Courier New" panose="02070309020205020404" pitchFamily="49" charset="0"/>
              </a:rPr>
              <a:t>(sum));</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a:t>
            </a:r>
          </a:p>
          <a:p>
            <a:r>
              <a:rPr lang="en-GB"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sp>
        <p:nvSpPr>
          <p:cNvPr id="7" name="Rectangle 6"/>
          <p:cNvSpPr/>
          <p:nvPr/>
        </p:nvSpPr>
        <p:spPr>
          <a:xfrm>
            <a:off x="100208" y="621754"/>
            <a:ext cx="12091792" cy="3416320"/>
          </a:xfrm>
          <a:prstGeom prst="rect">
            <a:avLst/>
          </a:prstGeom>
        </p:spPr>
        <p:txBody>
          <a:bodyPr wrap="square">
            <a:spAutoFit/>
          </a:bodyPr>
          <a:lstStyle/>
          <a:p>
            <a:pPr lvl="0"/>
            <a:r>
              <a:rPr lang="en-GB" dirty="0">
                <a:solidFill>
                  <a:prstClr val="black"/>
                </a:solidFill>
                <a:latin typeface="Courier New" panose="02070309020205020404" pitchFamily="49" charset="0"/>
                <a:cs typeface="Courier New" panose="02070309020205020404" pitchFamily="49" charset="0"/>
              </a:rPr>
              <a:t>public static class Map extends Mapper&lt;</a:t>
            </a:r>
            <a:r>
              <a:rPr lang="en-GB" dirty="0" err="1">
                <a:solidFill>
                  <a:prstClr val="black"/>
                </a:solidFill>
                <a:latin typeface="Courier New" panose="02070309020205020404" pitchFamily="49" charset="0"/>
                <a:cs typeface="Courier New" panose="02070309020205020404" pitchFamily="49" charset="0"/>
              </a:rPr>
              <a:t>LongWritable</a:t>
            </a:r>
            <a:r>
              <a:rPr lang="en-GB" dirty="0">
                <a:solidFill>
                  <a:prstClr val="black"/>
                </a:solidFill>
                <a:latin typeface="Courier New" panose="02070309020205020404" pitchFamily="49" charset="0"/>
                <a:cs typeface="Courier New" panose="02070309020205020404" pitchFamily="49" charset="0"/>
              </a:rPr>
              <a:t>, Text, Text, </a:t>
            </a:r>
            <a:r>
              <a:rPr lang="en-GB" dirty="0" err="1">
                <a:solidFill>
                  <a:prstClr val="black"/>
                </a:solidFill>
                <a:latin typeface="Courier New" panose="02070309020205020404" pitchFamily="49" charset="0"/>
                <a:cs typeface="Courier New" panose="02070309020205020404" pitchFamily="49" charset="0"/>
              </a:rPr>
              <a:t>IntWritable</a:t>
            </a:r>
            <a:r>
              <a:rPr lang="en-GB" dirty="0">
                <a:solidFill>
                  <a:prstClr val="black"/>
                </a:solidFill>
                <a:latin typeface="Courier New" panose="02070309020205020404" pitchFamily="49" charset="0"/>
                <a:cs typeface="Courier New" panose="02070309020205020404" pitchFamily="49" charset="0"/>
              </a:rPr>
              <a:t>&gt; {</a:t>
            </a:r>
          </a:p>
          <a:p>
            <a:pPr lvl="0"/>
            <a:r>
              <a:rPr lang="en-GB" dirty="0">
                <a:solidFill>
                  <a:prstClr val="black"/>
                </a:solidFill>
                <a:latin typeface="Courier New" panose="02070309020205020404" pitchFamily="49" charset="0"/>
                <a:cs typeface="Courier New" panose="02070309020205020404" pitchFamily="49" charset="0"/>
              </a:rPr>
              <a:t>       private final static </a:t>
            </a:r>
            <a:r>
              <a:rPr lang="en-GB" dirty="0" err="1">
                <a:solidFill>
                  <a:prstClr val="black"/>
                </a:solidFill>
                <a:latin typeface="Courier New" panose="02070309020205020404" pitchFamily="49" charset="0"/>
                <a:cs typeface="Courier New" panose="02070309020205020404" pitchFamily="49" charset="0"/>
              </a:rPr>
              <a:t>IntWritable</a:t>
            </a:r>
            <a:r>
              <a:rPr lang="en-GB" dirty="0">
                <a:solidFill>
                  <a:prstClr val="black"/>
                </a:solidFill>
                <a:latin typeface="Courier New" panose="02070309020205020404" pitchFamily="49" charset="0"/>
                <a:cs typeface="Courier New" panose="02070309020205020404" pitchFamily="49" charset="0"/>
              </a:rPr>
              <a:t> one = new </a:t>
            </a:r>
            <a:r>
              <a:rPr lang="en-GB" dirty="0" err="1">
                <a:solidFill>
                  <a:prstClr val="black"/>
                </a:solidFill>
                <a:latin typeface="Courier New" panose="02070309020205020404" pitchFamily="49" charset="0"/>
                <a:cs typeface="Courier New" panose="02070309020205020404" pitchFamily="49" charset="0"/>
              </a:rPr>
              <a:t>IntWritable</a:t>
            </a:r>
            <a:r>
              <a:rPr lang="en-GB" dirty="0">
                <a:solidFill>
                  <a:prstClr val="black"/>
                </a:solidFill>
                <a:latin typeface="Courier New" panose="02070309020205020404" pitchFamily="49" charset="0"/>
                <a:cs typeface="Courier New" panose="02070309020205020404" pitchFamily="49" charset="0"/>
              </a:rPr>
              <a:t>(1);</a:t>
            </a:r>
          </a:p>
          <a:p>
            <a:pPr lvl="0"/>
            <a:r>
              <a:rPr lang="en-GB" dirty="0">
                <a:solidFill>
                  <a:prstClr val="black"/>
                </a:solidFill>
                <a:latin typeface="Courier New" panose="02070309020205020404" pitchFamily="49" charset="0"/>
                <a:cs typeface="Courier New" panose="02070309020205020404" pitchFamily="49" charset="0"/>
              </a:rPr>
              <a:t>       private Text word = new Text();</a:t>
            </a:r>
          </a:p>
          <a:p>
            <a:pPr lvl="0"/>
            <a:r>
              <a:rPr lang="en-GB" dirty="0">
                <a:solidFill>
                  <a:prstClr val="black"/>
                </a:solidFill>
                <a:latin typeface="Courier New" panose="02070309020205020404" pitchFamily="49" charset="0"/>
                <a:cs typeface="Courier New" panose="02070309020205020404" pitchFamily="49" charset="0"/>
              </a:rPr>
              <a:t>       public void map(</a:t>
            </a:r>
            <a:r>
              <a:rPr lang="en-GB" dirty="0" err="1">
                <a:solidFill>
                  <a:prstClr val="black"/>
                </a:solidFill>
                <a:latin typeface="Courier New" panose="02070309020205020404" pitchFamily="49" charset="0"/>
                <a:cs typeface="Courier New" panose="02070309020205020404" pitchFamily="49" charset="0"/>
              </a:rPr>
              <a:t>LongWritable</a:t>
            </a:r>
            <a:r>
              <a:rPr lang="en-GB" dirty="0">
                <a:solidFill>
                  <a:prstClr val="black"/>
                </a:solidFill>
                <a:latin typeface="Courier New" panose="02070309020205020404" pitchFamily="49" charset="0"/>
                <a:cs typeface="Courier New" panose="02070309020205020404" pitchFamily="49" charset="0"/>
              </a:rPr>
              <a:t> key, Text value, Context context) {</a:t>
            </a:r>
          </a:p>
          <a:p>
            <a:pPr lvl="0"/>
            <a:r>
              <a:rPr lang="en-GB" dirty="0">
                <a:solidFill>
                  <a:prstClr val="black"/>
                </a:solidFill>
                <a:latin typeface="Courier New" panose="02070309020205020404" pitchFamily="49" charset="0"/>
                <a:cs typeface="Courier New" panose="02070309020205020404" pitchFamily="49" charset="0"/>
              </a:rPr>
              <a:t>           String line = </a:t>
            </a:r>
            <a:r>
              <a:rPr lang="en-GB" dirty="0" err="1">
                <a:solidFill>
                  <a:prstClr val="black"/>
                </a:solidFill>
                <a:latin typeface="Courier New" panose="02070309020205020404" pitchFamily="49" charset="0"/>
                <a:cs typeface="Courier New" panose="02070309020205020404" pitchFamily="49" charset="0"/>
              </a:rPr>
              <a:t>value.toString</a:t>
            </a:r>
            <a:r>
              <a:rPr lang="en-GB" dirty="0">
                <a:solidFill>
                  <a:prstClr val="black"/>
                </a:solidFill>
                <a:latin typeface="Courier New" panose="02070309020205020404" pitchFamily="49" charset="0"/>
                <a:cs typeface="Courier New" panose="02070309020205020404" pitchFamily="49" charset="0"/>
              </a:rPr>
              <a:t>();</a:t>
            </a:r>
          </a:p>
          <a:p>
            <a:pPr lvl="0"/>
            <a:r>
              <a:rPr lang="en-GB" dirty="0">
                <a:solidFill>
                  <a:prstClr val="black"/>
                </a:solidFill>
                <a:latin typeface="Courier New" panose="02070309020205020404" pitchFamily="49" charset="0"/>
                <a:cs typeface="Courier New" panose="02070309020205020404" pitchFamily="49" charset="0"/>
              </a:rPr>
              <a:t>           </a:t>
            </a:r>
            <a:r>
              <a:rPr lang="en-GB" dirty="0" err="1">
                <a:solidFill>
                  <a:prstClr val="black"/>
                </a:solidFill>
                <a:latin typeface="Courier New" panose="02070309020205020404" pitchFamily="49" charset="0"/>
                <a:cs typeface="Courier New" panose="02070309020205020404" pitchFamily="49" charset="0"/>
              </a:rPr>
              <a:t>StringTokenizer</a:t>
            </a:r>
            <a:r>
              <a:rPr lang="en-GB" dirty="0">
                <a:solidFill>
                  <a:prstClr val="black"/>
                </a:solidFill>
                <a:latin typeface="Courier New" panose="02070309020205020404" pitchFamily="49" charset="0"/>
                <a:cs typeface="Courier New" panose="02070309020205020404" pitchFamily="49" charset="0"/>
              </a:rPr>
              <a:t> </a:t>
            </a:r>
            <a:r>
              <a:rPr lang="en-GB" dirty="0" err="1">
                <a:solidFill>
                  <a:prstClr val="black"/>
                </a:solidFill>
                <a:latin typeface="Courier New" panose="02070309020205020404" pitchFamily="49" charset="0"/>
                <a:cs typeface="Courier New" panose="02070309020205020404" pitchFamily="49" charset="0"/>
              </a:rPr>
              <a:t>tokenizer</a:t>
            </a:r>
            <a:r>
              <a:rPr lang="en-GB" dirty="0">
                <a:solidFill>
                  <a:prstClr val="black"/>
                </a:solidFill>
                <a:latin typeface="Courier New" panose="02070309020205020404" pitchFamily="49" charset="0"/>
                <a:cs typeface="Courier New" panose="02070309020205020404" pitchFamily="49" charset="0"/>
              </a:rPr>
              <a:t> = new </a:t>
            </a:r>
            <a:r>
              <a:rPr lang="en-GB" dirty="0" err="1">
                <a:solidFill>
                  <a:prstClr val="black"/>
                </a:solidFill>
                <a:latin typeface="Courier New" panose="02070309020205020404" pitchFamily="49" charset="0"/>
                <a:cs typeface="Courier New" panose="02070309020205020404" pitchFamily="49" charset="0"/>
              </a:rPr>
              <a:t>StringTokenizer</a:t>
            </a:r>
            <a:r>
              <a:rPr lang="en-GB" dirty="0">
                <a:solidFill>
                  <a:prstClr val="black"/>
                </a:solidFill>
                <a:latin typeface="Courier New" panose="02070309020205020404" pitchFamily="49" charset="0"/>
                <a:cs typeface="Courier New" panose="02070309020205020404" pitchFamily="49" charset="0"/>
              </a:rPr>
              <a:t>(line);</a:t>
            </a:r>
          </a:p>
          <a:p>
            <a:pPr lvl="0"/>
            <a:r>
              <a:rPr lang="en-GB" dirty="0">
                <a:solidFill>
                  <a:prstClr val="black"/>
                </a:solidFill>
                <a:latin typeface="Courier New" panose="02070309020205020404" pitchFamily="49" charset="0"/>
                <a:cs typeface="Courier New" panose="02070309020205020404" pitchFamily="49" charset="0"/>
              </a:rPr>
              <a:t>           while (</a:t>
            </a:r>
            <a:r>
              <a:rPr lang="en-GB" dirty="0" err="1">
                <a:solidFill>
                  <a:prstClr val="black"/>
                </a:solidFill>
                <a:latin typeface="Courier New" panose="02070309020205020404" pitchFamily="49" charset="0"/>
                <a:cs typeface="Courier New" panose="02070309020205020404" pitchFamily="49" charset="0"/>
              </a:rPr>
              <a:t>tokenizer.hasMoreTokens</a:t>
            </a:r>
            <a:r>
              <a:rPr lang="en-GB" dirty="0">
                <a:solidFill>
                  <a:prstClr val="black"/>
                </a:solidFill>
                <a:latin typeface="Courier New" panose="02070309020205020404" pitchFamily="49" charset="0"/>
                <a:cs typeface="Courier New" panose="02070309020205020404" pitchFamily="49" charset="0"/>
              </a:rPr>
              <a:t>()) {</a:t>
            </a:r>
          </a:p>
          <a:p>
            <a:pPr lvl="0"/>
            <a:r>
              <a:rPr lang="en-GB" dirty="0">
                <a:solidFill>
                  <a:prstClr val="black"/>
                </a:solidFill>
                <a:latin typeface="Courier New" panose="02070309020205020404" pitchFamily="49" charset="0"/>
                <a:cs typeface="Courier New" panose="02070309020205020404" pitchFamily="49" charset="0"/>
              </a:rPr>
              <a:t>               </a:t>
            </a:r>
            <a:r>
              <a:rPr lang="en-GB" dirty="0" err="1">
                <a:solidFill>
                  <a:prstClr val="black"/>
                </a:solidFill>
                <a:latin typeface="Courier New" panose="02070309020205020404" pitchFamily="49" charset="0"/>
                <a:cs typeface="Courier New" panose="02070309020205020404" pitchFamily="49" charset="0"/>
              </a:rPr>
              <a:t>word.set</a:t>
            </a:r>
            <a:r>
              <a:rPr lang="en-GB" dirty="0">
                <a:solidFill>
                  <a:prstClr val="black"/>
                </a:solidFill>
                <a:latin typeface="Courier New" panose="02070309020205020404" pitchFamily="49" charset="0"/>
                <a:cs typeface="Courier New" panose="02070309020205020404" pitchFamily="49" charset="0"/>
              </a:rPr>
              <a:t>(</a:t>
            </a:r>
            <a:r>
              <a:rPr lang="en-GB" dirty="0" err="1">
                <a:solidFill>
                  <a:prstClr val="black"/>
                </a:solidFill>
                <a:latin typeface="Courier New" panose="02070309020205020404" pitchFamily="49" charset="0"/>
                <a:cs typeface="Courier New" panose="02070309020205020404" pitchFamily="49" charset="0"/>
              </a:rPr>
              <a:t>tokenizer.nextToken</a:t>
            </a:r>
            <a:r>
              <a:rPr lang="en-GB" dirty="0">
                <a:solidFill>
                  <a:prstClr val="black"/>
                </a:solidFill>
                <a:latin typeface="Courier New" panose="02070309020205020404" pitchFamily="49" charset="0"/>
                <a:cs typeface="Courier New" panose="02070309020205020404" pitchFamily="49" charset="0"/>
              </a:rPr>
              <a:t>());</a:t>
            </a:r>
          </a:p>
          <a:p>
            <a:pPr lvl="0"/>
            <a:r>
              <a:rPr lang="en-GB" dirty="0">
                <a:solidFill>
                  <a:prstClr val="black"/>
                </a:solidFill>
                <a:latin typeface="Courier New" panose="02070309020205020404" pitchFamily="49" charset="0"/>
                <a:cs typeface="Courier New" panose="02070309020205020404" pitchFamily="49" charset="0"/>
              </a:rPr>
              <a:t>               </a:t>
            </a:r>
            <a:r>
              <a:rPr lang="en-GB" dirty="0" err="1">
                <a:solidFill>
                  <a:prstClr val="black"/>
                </a:solidFill>
                <a:latin typeface="Courier New" panose="02070309020205020404" pitchFamily="49" charset="0"/>
                <a:cs typeface="Courier New" panose="02070309020205020404" pitchFamily="49" charset="0"/>
              </a:rPr>
              <a:t>context.write</a:t>
            </a:r>
            <a:r>
              <a:rPr lang="en-GB" dirty="0">
                <a:solidFill>
                  <a:prstClr val="black"/>
                </a:solidFill>
                <a:latin typeface="Courier New" panose="02070309020205020404" pitchFamily="49" charset="0"/>
                <a:cs typeface="Courier New" panose="02070309020205020404" pitchFamily="49" charset="0"/>
              </a:rPr>
              <a:t>(word, one);</a:t>
            </a:r>
          </a:p>
          <a:p>
            <a:pPr lvl="0"/>
            <a:r>
              <a:rPr lang="en-GB" dirty="0">
                <a:solidFill>
                  <a:prstClr val="black"/>
                </a:solidFill>
                <a:latin typeface="Courier New" panose="02070309020205020404" pitchFamily="49" charset="0"/>
                <a:cs typeface="Courier New" panose="02070309020205020404" pitchFamily="49" charset="0"/>
              </a:rPr>
              <a:t>           }</a:t>
            </a:r>
          </a:p>
          <a:p>
            <a:pPr lvl="0"/>
            <a:r>
              <a:rPr lang="en-GB" dirty="0">
                <a:solidFill>
                  <a:prstClr val="black"/>
                </a:solidFill>
                <a:latin typeface="Courier New" panose="02070309020205020404" pitchFamily="49" charset="0"/>
                <a:cs typeface="Courier New" panose="02070309020205020404" pitchFamily="49" charset="0"/>
              </a:rPr>
              <a:t>       }</a:t>
            </a:r>
          </a:p>
          <a:p>
            <a:pPr lvl="0"/>
            <a:r>
              <a:rPr lang="en-GB" dirty="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5237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HDInsight?</a:t>
            </a:r>
            <a:endParaRPr lang="en-GB" dirty="0"/>
          </a:p>
        </p:txBody>
      </p:sp>
    </p:spTree>
    <p:extLst>
      <p:ext uri="{BB962C8B-B14F-4D97-AF65-F5344CB8AC3E}">
        <p14:creationId xmlns:p14="http://schemas.microsoft.com/office/powerpoint/2010/main" val="163381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636b0322-90fb-440c-9cbc-22749e7231e9"/>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3402</TotalTime>
  <Words>1880</Words>
  <Application>Microsoft Office PowerPoint</Application>
  <PresentationFormat>Widescreen</PresentationFormat>
  <Paragraphs>257</Paragraphs>
  <Slides>19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Segoe UI</vt:lpstr>
      <vt:lpstr>Segoe UI Light</vt:lpstr>
      <vt:lpstr>Segoe UI Semibold</vt:lpstr>
      <vt:lpstr>Verdana</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Provisioning an HDInsight Cluster</vt:lpstr>
      <vt:lpstr>PowerPoint Presentation</vt:lpstr>
      <vt:lpstr>PowerPoint Presentation</vt:lpstr>
      <vt:lpstr>PowerPoint Presentation</vt:lpstr>
      <vt:lpstr>Working with an HDInsight Cluster</vt:lpstr>
      <vt:lpstr>PowerPoint Presentation</vt:lpstr>
      <vt:lpstr>PowerPoint Presentation</vt:lpstr>
      <vt:lpstr>Running a MapReduce Job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79</cp:revision>
  <dcterms:created xsi:type="dcterms:W3CDTF">2013-02-15T23:12:42Z</dcterms:created>
  <dcterms:modified xsi:type="dcterms:W3CDTF">2015-06-22T10:04:03Z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