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1"/>
  </p:notesMasterIdLst>
  <p:handoutMasterIdLst>
    <p:handoutMasterId r:id="rId22"/>
  </p:handoutMasterIdLst>
  <p:sldIdLst>
    <p:sldId id="277" r:id="rId5"/>
    <p:sldId id="282" r:id="rId6"/>
    <p:sldId id="283" r:id="rId7"/>
    <p:sldId id="287" r:id="rId8"/>
    <p:sldId id="288" r:id="rId9"/>
    <p:sldId id="289" r:id="rId10"/>
    <p:sldId id="290" r:id="rId11"/>
    <p:sldId id="291" r:id="rId12"/>
    <p:sldId id="292" r:id="rId13"/>
    <p:sldId id="293" r:id="rId14"/>
    <p:sldId id="284" r:id="rId15"/>
    <p:sldId id="294" r:id="rId16"/>
    <p:sldId id="295" r:id="rId17"/>
    <p:sldId id="285" r:id="rId18"/>
    <p:sldId id="296" r:id="rId19"/>
    <p:sldId id="26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1" autoAdjust="0"/>
    <p:restoredTop sz="55386" autoAdjust="0"/>
  </p:normalViewPr>
  <p:slideViewPr>
    <p:cSldViewPr snapToGrid="0">
      <p:cViewPr varScale="1">
        <p:scale>
          <a:sx n="42" d="100"/>
          <a:sy n="42" d="100"/>
        </p:scale>
        <p:origin x="936" y="48"/>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8/6/2015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8/6/2015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You can open a remote desktop connection to your </a:t>
            </a:r>
            <a:r>
              <a:rPr lang="en-US" sz="1200" kern="1200" dirty="0" err="1" smtClean="0">
                <a:solidFill>
                  <a:schemeClr val="tx1"/>
                </a:solidFill>
                <a:effectLst/>
                <a:latin typeface="+mn-lt"/>
                <a:ea typeface="+mn-ea"/>
                <a:cs typeface="+mn-cs"/>
              </a:rPr>
              <a:t>HDInsight</a:t>
            </a:r>
            <a:r>
              <a:rPr lang="en-US" sz="1200" kern="1200" dirty="0" smtClean="0">
                <a:solidFill>
                  <a:schemeClr val="tx1"/>
                </a:solidFill>
                <a:effectLst/>
                <a:latin typeface="+mn-lt"/>
                <a:ea typeface="+mn-ea"/>
                <a:cs typeface="+mn-cs"/>
              </a:rPr>
              <a:t> cluster and use the command line tools installed there to work with </a:t>
            </a:r>
            <a:r>
              <a:rPr lang="en-US" sz="1200" kern="1200" dirty="0" err="1" smtClean="0">
                <a:solidFill>
                  <a:schemeClr val="tx1"/>
                </a:solidFill>
                <a:effectLst/>
                <a:latin typeface="+mn-lt"/>
                <a:ea typeface="+mn-ea"/>
                <a:cs typeface="+mn-cs"/>
              </a:rPr>
              <a:t>HDInsight</a:t>
            </a:r>
            <a:r>
              <a:rPr lang="en-US" sz="1200" kern="1200" dirty="0" smtClean="0">
                <a:solidFill>
                  <a:schemeClr val="tx1"/>
                </a:solidFill>
                <a:effectLst/>
                <a:latin typeface="+mn-lt"/>
                <a:ea typeface="+mn-ea"/>
                <a:cs typeface="+mn-cs"/>
              </a:rPr>
              <a:t>; but in most scenarios, an easier (and more</a:t>
            </a:r>
            <a:r>
              <a:rPr lang="en-US" sz="1200" kern="1200" baseline="0" dirty="0" smtClean="0">
                <a:solidFill>
                  <a:schemeClr val="tx1"/>
                </a:solidFill>
                <a:effectLst/>
                <a:latin typeface="+mn-lt"/>
                <a:ea typeface="+mn-ea"/>
                <a:cs typeface="+mn-cs"/>
              </a:rPr>
              <a:t> secure) </a:t>
            </a:r>
            <a:r>
              <a:rPr lang="en-US" sz="1200" kern="1200" dirty="0" smtClean="0">
                <a:solidFill>
                  <a:schemeClr val="tx1"/>
                </a:solidFill>
                <a:effectLst/>
                <a:latin typeface="+mn-lt"/>
                <a:ea typeface="+mn-ea"/>
                <a:cs typeface="+mn-cs"/>
              </a:rPr>
              <a:t>way to work with </a:t>
            </a:r>
            <a:r>
              <a:rPr lang="en-US" sz="1200" kern="1200" dirty="0" err="1" smtClean="0">
                <a:solidFill>
                  <a:schemeClr val="tx1"/>
                </a:solidFill>
                <a:effectLst/>
                <a:latin typeface="+mn-lt"/>
                <a:ea typeface="+mn-ea"/>
                <a:cs typeface="+mn-cs"/>
              </a:rPr>
              <a:t>HDInsight</a:t>
            </a:r>
            <a:r>
              <a:rPr lang="en-US" sz="1200" kern="1200" dirty="0" smtClean="0">
                <a:solidFill>
                  <a:schemeClr val="tx1"/>
                </a:solidFill>
                <a:effectLst/>
                <a:latin typeface="+mn-lt"/>
                <a:ea typeface="+mn-ea"/>
                <a:cs typeface="+mn-cs"/>
              </a:rPr>
              <a:t> is to use Windows Azure PowerShell </a:t>
            </a:r>
            <a:r>
              <a:rPr lang="en-US" sz="1200" kern="1200" dirty="0" err="1" smtClean="0">
                <a:solidFill>
                  <a:schemeClr val="tx1"/>
                </a:solidFill>
                <a:effectLst/>
                <a:latin typeface="+mn-lt"/>
                <a:ea typeface="+mn-ea"/>
                <a:cs typeface="+mn-cs"/>
              </a:rPr>
              <a:t>cmdlets</a:t>
            </a:r>
            <a:r>
              <a:rPr lang="en-US" sz="1200" kern="1200" dirty="0" smtClean="0">
                <a:solidFill>
                  <a:schemeClr val="tx1"/>
                </a:solidFill>
                <a:effectLst/>
                <a:latin typeface="+mn-lt"/>
                <a:ea typeface="+mn-ea"/>
                <a:cs typeface="+mn-cs"/>
              </a:rPr>
              <a:t> on a local computer. Windows Azure PowerShell is a library of programmable classes that you can use to manage all aspects of Windows Azure, including provisioning services and virtual machines, managing data in Windows Azure storage containers, and running </a:t>
            </a:r>
            <a:r>
              <a:rPr lang="en-US" sz="1200" kern="1200" dirty="0" err="1" smtClean="0">
                <a:solidFill>
                  <a:schemeClr val="tx1"/>
                </a:solidFill>
                <a:effectLst/>
                <a:latin typeface="+mn-lt"/>
                <a:ea typeface="+mn-ea"/>
                <a:cs typeface="+mn-cs"/>
              </a:rPr>
              <a:t>MapReduce</a:t>
            </a:r>
            <a:r>
              <a:rPr lang="en-US" sz="1200" kern="1200" dirty="0" smtClean="0">
                <a:solidFill>
                  <a:schemeClr val="tx1"/>
                </a:solidFill>
                <a:effectLst/>
                <a:latin typeface="+mn-lt"/>
                <a:ea typeface="+mn-ea"/>
                <a:cs typeface="+mn-cs"/>
              </a:rPr>
              <a:t> jobs in Windows Azure HDInsight.</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Before you can use Windows Azure PowerShell, you must prepare the local PowerShell environment by performing the following steps:</a:t>
            </a:r>
            <a:endParaRPr lang="en-GB" sz="1200" kern="1200" dirty="0" smtClean="0">
              <a:solidFill>
                <a:schemeClr val="tx1"/>
              </a:solidFill>
              <a:effectLst/>
              <a:latin typeface="+mn-lt"/>
              <a:ea typeface="+mn-ea"/>
              <a:cs typeface="+mn-cs"/>
            </a:endParaRPr>
          </a:p>
          <a:p>
            <a:pPr marL="228600" lvl="0" indent="-228600">
              <a:buFont typeface="+mj-lt"/>
              <a:buAutoNum type="arabicPeriod"/>
            </a:pPr>
            <a:r>
              <a:rPr lang="en-US" sz="1200" kern="1200" dirty="0" smtClean="0">
                <a:solidFill>
                  <a:schemeClr val="tx1"/>
                </a:solidFill>
                <a:effectLst/>
                <a:latin typeface="+mn-lt"/>
                <a:ea typeface="+mn-ea"/>
                <a:cs typeface="+mn-cs"/>
              </a:rPr>
              <a:t>Download and install Windows Azure PowerShell. You can download Windows Azure PowerShell by using the Web Platform Installer, which is available from the Windows Azure downloads page at www.windowsazure.com.</a:t>
            </a:r>
            <a:endParaRPr lang="en-GB" sz="1200" kern="1200" dirty="0" smtClean="0">
              <a:solidFill>
                <a:schemeClr val="tx1"/>
              </a:solidFill>
              <a:effectLst/>
              <a:latin typeface="+mn-lt"/>
              <a:ea typeface="+mn-ea"/>
              <a:cs typeface="+mn-cs"/>
            </a:endParaRPr>
          </a:p>
          <a:p>
            <a:pPr marL="228600" lvl="0" indent="-228600">
              <a:buFont typeface="+mj-lt"/>
              <a:buAutoNum type="arabicPeriod"/>
            </a:pPr>
            <a:r>
              <a:rPr lang="en-US" sz="1200" kern="1200" dirty="0" smtClean="0">
                <a:solidFill>
                  <a:schemeClr val="tx1"/>
                </a:solidFill>
                <a:effectLst/>
                <a:latin typeface="+mn-lt"/>
                <a:ea typeface="+mn-ea"/>
                <a:cs typeface="+mn-cs"/>
              </a:rPr>
              <a:t>Connect your Windows Azure subscription to the local PowerShell environment. Before you can run local PowerShell commands that manipulate your Windows Azure services, you must associate PowerShell on the local computer with your Windows Azure subscription.</a:t>
            </a:r>
          </a:p>
          <a:p>
            <a:endParaRPr lang="en-GB"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Connecting PowerShell to a Windows Azure Subscription</a:t>
            </a:r>
            <a:endParaRPr lang="en-GB" sz="1200" b="1"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There are two approaches you can use to connect PowerShell to your Windows Azure subscription:</a:t>
            </a:r>
            <a:endParaRPr lang="en-GB"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Download and import a certificate from Windows Azure.</a:t>
            </a:r>
            <a:endParaRPr lang="en-GB"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Authenticate using Windows Azure Active Directory (AD).</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certificate-based option imports a certificate that is valid for a year, and makes it easy to manage Windows Azure services from PowerShell for long periods of time without the need to re-authenticate. However, it can be difficult to manage certificates when multiple users will access the same subscription from different computers.</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Windows Azure AD authenticates individual users based on their Microsoft account credentials, and grants access for a period of 12 hours. This approach makes it easier for multiple users to access the subscription, since no certificate must be downloaded and managed, but can disrupt long-running operations because of the need to re-authenticate periodically.</a:t>
            </a:r>
          </a:p>
          <a:p>
            <a:endParaRPr lang="en-GB" sz="1200" kern="1200" dirty="0" smtClean="0">
              <a:solidFill>
                <a:schemeClr val="tx1"/>
              </a:solidFill>
              <a:effectLst/>
              <a:latin typeface="+mn-lt"/>
              <a:ea typeface="+mn-ea"/>
              <a:cs typeface="+mn-cs"/>
            </a:endParaRPr>
          </a:p>
          <a:p>
            <a:r>
              <a:rPr lang="en-US" sz="1200" b="1" i="1" kern="1200" dirty="0" smtClean="0">
                <a:solidFill>
                  <a:schemeClr val="tx1"/>
                </a:solidFill>
                <a:effectLst/>
                <a:latin typeface="+mn-lt"/>
                <a:ea typeface="+mn-ea"/>
                <a:cs typeface="+mn-cs"/>
              </a:rPr>
              <a:t>Using a Certificate</a:t>
            </a:r>
            <a:endParaRPr lang="en-GB" sz="1200" b="1" i="1"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To use certificate-based authentication from PowerShell to Windows Azure, download and import the </a:t>
            </a:r>
            <a:r>
              <a:rPr lang="en-US" sz="1200" b="1" kern="1200" dirty="0" err="1" smtClean="0">
                <a:solidFill>
                  <a:schemeClr val="tx1"/>
                </a:solidFill>
                <a:effectLst/>
                <a:latin typeface="+mn-lt"/>
                <a:ea typeface="+mn-ea"/>
                <a:cs typeface="+mn-cs"/>
              </a:rPr>
              <a:t>publishsettings</a:t>
            </a:r>
            <a:r>
              <a:rPr lang="en-US" sz="1200" kern="1200" dirty="0" smtClean="0">
                <a:solidFill>
                  <a:schemeClr val="tx1"/>
                </a:solidFill>
                <a:effectLst/>
                <a:latin typeface="+mn-lt"/>
                <a:ea typeface="+mn-ea"/>
                <a:cs typeface="+mn-cs"/>
              </a:rPr>
              <a:t> file from your Windows Azure subscription. The </a:t>
            </a:r>
            <a:r>
              <a:rPr lang="en-US" sz="1200" b="1" kern="1200" dirty="0" err="1" smtClean="0">
                <a:solidFill>
                  <a:schemeClr val="tx1"/>
                </a:solidFill>
                <a:effectLst/>
                <a:latin typeface="+mn-lt"/>
                <a:ea typeface="+mn-ea"/>
                <a:cs typeface="+mn-cs"/>
              </a:rPr>
              <a:t>publishsettings</a:t>
            </a:r>
            <a:r>
              <a:rPr lang="en-US" sz="1200" kern="1200" dirty="0" smtClean="0">
                <a:solidFill>
                  <a:schemeClr val="tx1"/>
                </a:solidFill>
                <a:effectLst/>
                <a:latin typeface="+mn-lt"/>
                <a:ea typeface="+mn-ea"/>
                <a:cs typeface="+mn-cs"/>
              </a:rPr>
              <a:t> file includes the credentials necessary to authenticate you when connecting to Windows Azure. To import this file into a Windows Azure PowerShell session, run the </a:t>
            </a:r>
            <a:r>
              <a:rPr lang="en-US" sz="1200" b="1" kern="1200" dirty="0" smtClean="0">
                <a:solidFill>
                  <a:schemeClr val="tx1"/>
                </a:solidFill>
                <a:effectLst/>
                <a:latin typeface="+mn-lt"/>
                <a:ea typeface="+mn-ea"/>
                <a:cs typeface="+mn-cs"/>
              </a:rPr>
              <a:t>Get-</a:t>
            </a:r>
            <a:r>
              <a:rPr lang="en-US" sz="1200" b="1" kern="1200" dirty="0" err="1" smtClean="0">
                <a:solidFill>
                  <a:schemeClr val="tx1"/>
                </a:solidFill>
                <a:effectLst/>
                <a:latin typeface="+mn-lt"/>
                <a:ea typeface="+mn-ea"/>
                <a:cs typeface="+mn-cs"/>
              </a:rPr>
              <a:t>AzurePublishSettingsFile</a:t>
            </a:r>
            <a:r>
              <a:rPr lang="en-US" sz="1200" kern="1200" dirty="0" smtClean="0">
                <a:solidFill>
                  <a:schemeClr val="tx1"/>
                </a:solidFill>
                <a:effectLst/>
                <a:latin typeface="+mn-lt"/>
                <a:ea typeface="+mn-ea"/>
                <a:cs typeface="+mn-cs"/>
              </a:rPr>
              <a:t> PowerShell </a:t>
            </a:r>
            <a:r>
              <a:rPr lang="en-US" sz="1200" kern="1200" dirty="0" err="1" smtClean="0">
                <a:solidFill>
                  <a:schemeClr val="tx1"/>
                </a:solidFill>
                <a:effectLst/>
                <a:latin typeface="+mn-lt"/>
                <a:ea typeface="+mn-ea"/>
                <a:cs typeface="+mn-cs"/>
              </a:rPr>
              <a:t>cmdlet</a:t>
            </a:r>
            <a:r>
              <a:rPr lang="en-US" sz="1200" kern="1200" dirty="0" smtClean="0">
                <a:solidFill>
                  <a:schemeClr val="tx1"/>
                </a:solidFill>
                <a:effectLst/>
                <a:latin typeface="+mn-lt"/>
                <a:ea typeface="+mn-ea"/>
                <a:cs typeface="+mn-cs"/>
              </a:rPr>
              <a:t>. If you do not already have an open browser session to your Windows Azure account, PowerShell will launch one and prompt you to sign in using your Microsoft account credentials, and then initiate the download of a certificate file. Ave the file in a secure location on your computer, and then use the </a:t>
            </a:r>
            <a:r>
              <a:rPr lang="en-US" sz="1200" b="1" kern="1200" dirty="0" smtClean="0">
                <a:solidFill>
                  <a:schemeClr val="tx1"/>
                </a:solidFill>
                <a:effectLst/>
                <a:latin typeface="+mn-lt"/>
                <a:ea typeface="+mn-ea"/>
                <a:cs typeface="+mn-cs"/>
              </a:rPr>
              <a:t>Import-</a:t>
            </a:r>
            <a:r>
              <a:rPr lang="en-US" sz="1200" b="1" kern="1200" dirty="0" err="1" smtClean="0">
                <a:solidFill>
                  <a:schemeClr val="tx1"/>
                </a:solidFill>
                <a:effectLst/>
                <a:latin typeface="+mn-lt"/>
                <a:ea typeface="+mn-ea"/>
                <a:cs typeface="+mn-cs"/>
              </a:rPr>
              <a:t>PublishSettingsFile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cmdlet</a:t>
            </a:r>
            <a:r>
              <a:rPr lang="en-US" sz="1200" kern="1200" dirty="0" smtClean="0">
                <a:solidFill>
                  <a:schemeClr val="tx1"/>
                </a:solidFill>
                <a:effectLst/>
                <a:latin typeface="+mn-lt"/>
                <a:ea typeface="+mn-ea"/>
                <a:cs typeface="+mn-cs"/>
              </a:rPr>
              <a:t> to import the certificate into PowerShell.</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t>
            </a:r>
            <a:r>
              <a:rPr lang="en-US" sz="1200" kern="1200" dirty="0" smtClean="0">
                <a:solidFill>
                  <a:schemeClr val="tx1"/>
                </a:solidFill>
                <a:effectLst/>
                <a:latin typeface="+mn-lt"/>
                <a:ea typeface="+mn-ea"/>
                <a:cs typeface="+mn-cs"/>
              </a:rPr>
              <a:t>following example shows how to download and import the </a:t>
            </a:r>
            <a:r>
              <a:rPr lang="en-US" sz="1200" b="1" kern="1200" dirty="0" err="1" smtClean="0">
                <a:solidFill>
                  <a:schemeClr val="tx1"/>
                </a:solidFill>
                <a:effectLst/>
                <a:latin typeface="+mn-lt"/>
                <a:ea typeface="+mn-ea"/>
                <a:cs typeface="+mn-cs"/>
              </a:rPr>
              <a:t>publishsettings</a:t>
            </a:r>
            <a:r>
              <a:rPr lang="en-US" sz="1200" kern="1200" dirty="0" smtClean="0">
                <a:solidFill>
                  <a:schemeClr val="tx1"/>
                </a:solidFill>
                <a:effectLst/>
                <a:latin typeface="+mn-lt"/>
                <a:ea typeface="+mn-ea"/>
                <a:cs typeface="+mn-cs"/>
              </a:rPr>
              <a:t> certificate file.</a:t>
            </a:r>
            <a:endParaRPr lang="en-GB" sz="1200" kern="1200" dirty="0" smtClean="0">
              <a:solidFill>
                <a:schemeClr val="tx1"/>
              </a:solidFill>
              <a:effectLst/>
              <a:latin typeface="+mn-lt"/>
              <a:ea typeface="+mn-ea"/>
              <a:cs typeface="+mn-cs"/>
            </a:endParaRPr>
          </a:p>
          <a:p>
            <a:r>
              <a:rPr lang="en-US" sz="1200" i="1" kern="1200" dirty="0" smtClean="0">
                <a:solidFill>
                  <a:schemeClr val="tx1"/>
                </a:solidFill>
                <a:effectLst/>
                <a:latin typeface="+mn-lt"/>
                <a:ea typeface="+mn-ea"/>
                <a:cs typeface="+mn-cs"/>
              </a:rPr>
              <a:t> Get-</a:t>
            </a:r>
            <a:r>
              <a:rPr lang="en-US" sz="1200" i="1" kern="1200" dirty="0" err="1" smtClean="0">
                <a:solidFill>
                  <a:schemeClr val="tx1"/>
                </a:solidFill>
                <a:effectLst/>
                <a:latin typeface="+mn-lt"/>
                <a:ea typeface="+mn-ea"/>
                <a:cs typeface="+mn-cs"/>
              </a:rPr>
              <a:t>AzurePublishSettingsFile</a:t>
            </a:r>
            <a:endParaRPr lang="en-GB" sz="1200" i="1" kern="1200" dirty="0" smtClean="0">
              <a:solidFill>
                <a:schemeClr val="tx1"/>
              </a:solidFill>
              <a:effectLst/>
              <a:latin typeface="+mn-lt"/>
              <a:ea typeface="+mn-ea"/>
              <a:cs typeface="+mn-cs"/>
            </a:endParaRPr>
          </a:p>
          <a:p>
            <a:r>
              <a:rPr lang="en-US" sz="1200" i="1" kern="1200" dirty="0" smtClean="0">
                <a:solidFill>
                  <a:schemeClr val="tx1"/>
                </a:solidFill>
                <a:effectLst/>
                <a:latin typeface="+mn-lt"/>
                <a:ea typeface="+mn-ea"/>
                <a:cs typeface="+mn-cs"/>
              </a:rPr>
              <a:t># PowerShell opens a browser and prompts you to download the .</a:t>
            </a:r>
            <a:r>
              <a:rPr lang="en-US" sz="1200" i="1" kern="1200" dirty="0" err="1" smtClean="0">
                <a:solidFill>
                  <a:schemeClr val="tx1"/>
                </a:solidFill>
                <a:effectLst/>
                <a:latin typeface="+mn-lt"/>
                <a:ea typeface="+mn-ea"/>
                <a:cs typeface="+mn-cs"/>
              </a:rPr>
              <a:t>publishsettings</a:t>
            </a:r>
            <a:r>
              <a:rPr lang="en-US" sz="1200" i="1" kern="1200" dirty="0" smtClean="0">
                <a:solidFill>
                  <a:schemeClr val="tx1"/>
                </a:solidFill>
                <a:effectLst/>
                <a:latin typeface="+mn-lt"/>
                <a:ea typeface="+mn-ea"/>
                <a:cs typeface="+mn-cs"/>
              </a:rPr>
              <a:t> file.</a:t>
            </a:r>
            <a:endParaRPr lang="en-GB" sz="1200" i="1" kern="1200" dirty="0" smtClean="0">
              <a:solidFill>
                <a:schemeClr val="tx1"/>
              </a:solidFill>
              <a:effectLst/>
              <a:latin typeface="+mn-lt"/>
              <a:ea typeface="+mn-ea"/>
              <a:cs typeface="+mn-cs"/>
            </a:endParaRPr>
          </a:p>
          <a:p>
            <a:r>
              <a:rPr lang="en-US" sz="1200" i="1" kern="1200" dirty="0" smtClean="0">
                <a:solidFill>
                  <a:schemeClr val="tx1"/>
                </a:solidFill>
                <a:effectLst/>
                <a:latin typeface="+mn-lt"/>
                <a:ea typeface="+mn-ea"/>
                <a:cs typeface="+mn-cs"/>
              </a:rPr>
              <a:t>Import-</a:t>
            </a:r>
            <a:r>
              <a:rPr lang="en-US" sz="1200" i="1" kern="1200" dirty="0" err="1" smtClean="0">
                <a:solidFill>
                  <a:schemeClr val="tx1"/>
                </a:solidFill>
                <a:effectLst/>
                <a:latin typeface="+mn-lt"/>
                <a:ea typeface="+mn-ea"/>
                <a:cs typeface="+mn-cs"/>
              </a:rPr>
              <a:t>AzurePublishSettingsFile</a:t>
            </a:r>
            <a:r>
              <a:rPr lang="en-US" sz="1200" i="1" kern="1200" dirty="0" smtClean="0">
                <a:solidFill>
                  <a:schemeClr val="tx1"/>
                </a:solidFill>
                <a:effectLst/>
                <a:latin typeface="+mn-lt"/>
                <a:ea typeface="+mn-ea"/>
                <a:cs typeface="+mn-cs"/>
              </a:rPr>
              <a:t> "C:\Downloads\Azure-1-1-2013-credentials.publishsettings"</a:t>
            </a:r>
            <a:endParaRPr lang="en-GB" sz="1200" i="1"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t>
            </a:r>
            <a:r>
              <a:rPr lang="en-US" sz="1200" b="1" kern="1200" dirty="0" err="1" smtClean="0">
                <a:solidFill>
                  <a:schemeClr val="tx1"/>
                </a:solidFill>
                <a:effectLst/>
                <a:latin typeface="+mn-lt"/>
                <a:ea typeface="+mn-ea"/>
                <a:cs typeface="+mn-cs"/>
              </a:rPr>
              <a:t>publishsettings</a:t>
            </a:r>
            <a:r>
              <a:rPr lang="en-US" sz="1200" kern="1200" dirty="0" smtClean="0">
                <a:solidFill>
                  <a:schemeClr val="tx1"/>
                </a:solidFill>
                <a:effectLst/>
                <a:latin typeface="+mn-lt"/>
                <a:ea typeface="+mn-ea"/>
                <a:cs typeface="+mn-cs"/>
              </a:rPr>
              <a:t> file contains sensitive information. After importing it into your PowerShell environment, you should delete the file or store it somewhere secure.</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r>
              <a:rPr lang="en-US" sz="1200" b="1" i="1" kern="1200" dirty="0" smtClean="0">
                <a:solidFill>
                  <a:schemeClr val="tx1"/>
                </a:solidFill>
                <a:effectLst/>
                <a:latin typeface="+mn-lt"/>
                <a:ea typeface="+mn-ea"/>
                <a:cs typeface="+mn-cs"/>
              </a:rPr>
              <a:t>Using Windows Azure AD</a:t>
            </a:r>
            <a:endParaRPr lang="en-GB" sz="1200" b="1" i="1"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As an alternative to downloading and importing the </a:t>
            </a:r>
            <a:r>
              <a:rPr lang="en-US" sz="1200" b="1" kern="1200" dirty="0" err="1" smtClean="0">
                <a:solidFill>
                  <a:schemeClr val="tx1"/>
                </a:solidFill>
                <a:effectLst/>
                <a:latin typeface="+mn-lt"/>
                <a:ea typeface="+mn-ea"/>
                <a:cs typeface="+mn-cs"/>
              </a:rPr>
              <a:t>publishsettings</a:t>
            </a:r>
            <a:r>
              <a:rPr lang="en-US" sz="1200" kern="1200" dirty="0" smtClean="0">
                <a:solidFill>
                  <a:schemeClr val="tx1"/>
                </a:solidFill>
                <a:effectLst/>
                <a:latin typeface="+mn-lt"/>
                <a:ea typeface="+mn-ea"/>
                <a:cs typeface="+mn-cs"/>
              </a:rPr>
              <a:t> file, you can use the </a:t>
            </a:r>
            <a:r>
              <a:rPr lang="en-US" sz="1200" b="1" kern="1200" dirty="0" smtClean="0">
                <a:solidFill>
                  <a:schemeClr val="tx1"/>
                </a:solidFill>
                <a:effectLst/>
                <a:latin typeface="+mn-lt"/>
                <a:ea typeface="+mn-ea"/>
                <a:cs typeface="+mn-cs"/>
              </a:rPr>
              <a:t>Add-</a:t>
            </a:r>
            <a:r>
              <a:rPr lang="en-US" sz="1200" b="1" kern="1200" dirty="0" err="1" smtClean="0">
                <a:solidFill>
                  <a:schemeClr val="tx1"/>
                </a:solidFill>
                <a:effectLst/>
                <a:latin typeface="+mn-lt"/>
                <a:ea typeface="+mn-ea"/>
                <a:cs typeface="+mn-cs"/>
              </a:rPr>
              <a:t>AzureAccount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cmdlet</a:t>
            </a:r>
            <a:r>
              <a:rPr lang="en-US" sz="1200" kern="1200" dirty="0" smtClean="0">
                <a:solidFill>
                  <a:schemeClr val="tx1"/>
                </a:solidFill>
                <a:effectLst/>
                <a:latin typeface="+mn-lt"/>
                <a:ea typeface="+mn-ea"/>
                <a:cs typeface="+mn-cs"/>
              </a:rPr>
              <a:t> to connect to your Windows Azure account. When you run the </a:t>
            </a:r>
            <a:r>
              <a:rPr lang="en-US" sz="1200" b="1" kern="1200" dirty="0" smtClean="0">
                <a:solidFill>
                  <a:schemeClr val="tx1"/>
                </a:solidFill>
                <a:effectLst/>
                <a:latin typeface="+mn-lt"/>
                <a:ea typeface="+mn-ea"/>
                <a:cs typeface="+mn-cs"/>
              </a:rPr>
              <a:t>Add-</a:t>
            </a:r>
            <a:r>
              <a:rPr lang="en-US" sz="1200" b="1" kern="1200" dirty="0" err="1" smtClean="0">
                <a:solidFill>
                  <a:schemeClr val="tx1"/>
                </a:solidFill>
                <a:effectLst/>
                <a:latin typeface="+mn-lt"/>
                <a:ea typeface="+mn-ea"/>
                <a:cs typeface="+mn-cs"/>
              </a:rPr>
              <a:t>AzureAccount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cmdlet</a:t>
            </a:r>
            <a:r>
              <a:rPr lang="en-US" sz="1200" kern="1200" dirty="0" smtClean="0">
                <a:solidFill>
                  <a:schemeClr val="tx1"/>
                </a:solidFill>
                <a:effectLst/>
                <a:latin typeface="+mn-lt"/>
                <a:ea typeface="+mn-ea"/>
                <a:cs typeface="+mn-cs"/>
              </a:rPr>
              <a:t>, the Windows Azure PowerShell environment opens a web page in which you can sign in using the Microsoft account associated with your Windows Azure subscription.</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following example shows how to use Windows Azure AD to authenticate with Windows Azure from PowerShell</a:t>
            </a:r>
            <a:r>
              <a:rPr lang="en-GB" sz="1200" kern="1200" dirty="0" smtClean="0">
                <a:solidFill>
                  <a:schemeClr val="tx1"/>
                </a:solidFill>
                <a:effectLst/>
                <a:latin typeface="+mn-lt"/>
                <a:ea typeface="+mn-ea"/>
                <a:cs typeface="+mn-cs"/>
              </a:rPr>
              <a:t>:</a:t>
            </a:r>
          </a:p>
          <a:p>
            <a:r>
              <a:rPr lang="en-US" sz="1200" i="1" kern="1200" dirty="0" smtClean="0">
                <a:solidFill>
                  <a:schemeClr val="tx1"/>
                </a:solidFill>
                <a:effectLst/>
                <a:latin typeface="+mn-lt"/>
                <a:ea typeface="+mn-ea"/>
                <a:cs typeface="+mn-cs"/>
              </a:rPr>
              <a:t>Add-</a:t>
            </a:r>
            <a:r>
              <a:rPr lang="en-US" sz="1200" i="1" kern="1200" dirty="0" err="1" smtClean="0">
                <a:solidFill>
                  <a:schemeClr val="tx1"/>
                </a:solidFill>
                <a:effectLst/>
                <a:latin typeface="+mn-lt"/>
                <a:ea typeface="+mn-ea"/>
                <a:cs typeface="+mn-cs"/>
              </a:rPr>
              <a:t>AzureAccount</a:t>
            </a:r>
            <a:endParaRPr lang="en-US" sz="1200" i="1" kern="1200" dirty="0" smtClean="0">
              <a:solidFill>
                <a:schemeClr val="tx1"/>
              </a:solidFill>
              <a:effectLst/>
              <a:latin typeface="+mn-lt"/>
              <a:ea typeface="+mn-ea"/>
              <a:cs typeface="+mn-cs"/>
            </a:endParaRPr>
          </a:p>
          <a:p>
            <a:endParaRPr lang="en-GB" sz="1200" i="1"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Using and Managing Accounts and Subscriptions</a:t>
            </a:r>
            <a:endParaRPr lang="en-GB" sz="1200" b="1"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 single account can be associated with multiple Windows Azure subscriptions. You can use the following PowerShell </a:t>
            </a:r>
            <a:r>
              <a:rPr lang="en-US" sz="1200" kern="1200" dirty="0" err="1" smtClean="0">
                <a:solidFill>
                  <a:schemeClr val="tx1"/>
                </a:solidFill>
                <a:effectLst/>
                <a:latin typeface="+mn-lt"/>
                <a:ea typeface="+mn-ea"/>
                <a:cs typeface="+mn-cs"/>
              </a:rPr>
              <a:t>cmdlets</a:t>
            </a:r>
            <a:r>
              <a:rPr lang="en-US" sz="1200" kern="1200" dirty="0" smtClean="0">
                <a:solidFill>
                  <a:schemeClr val="tx1"/>
                </a:solidFill>
                <a:effectLst/>
                <a:latin typeface="+mn-lt"/>
                <a:ea typeface="+mn-ea"/>
                <a:cs typeface="+mn-cs"/>
              </a:rPr>
              <a:t> to manage accounts and subscriptions:</a:t>
            </a:r>
            <a:endParaRPr lang="en-GB"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b="1" kern="1200" dirty="0" smtClean="0">
                <a:solidFill>
                  <a:schemeClr val="tx1"/>
                </a:solidFill>
                <a:effectLst/>
                <a:latin typeface="+mn-lt"/>
                <a:ea typeface="+mn-ea"/>
                <a:cs typeface="+mn-cs"/>
              </a:rPr>
              <a:t>Get-</a:t>
            </a:r>
            <a:r>
              <a:rPr lang="en-US" sz="1200" b="1" kern="1200" dirty="0" err="1" smtClean="0">
                <a:solidFill>
                  <a:schemeClr val="tx1"/>
                </a:solidFill>
                <a:effectLst/>
                <a:latin typeface="+mn-lt"/>
                <a:ea typeface="+mn-ea"/>
                <a:cs typeface="+mn-cs"/>
              </a:rPr>
              <a:t>AzureAccount</a:t>
            </a:r>
            <a:r>
              <a:rPr lang="en-US" sz="1200" kern="1200" dirty="0" smtClean="0">
                <a:solidFill>
                  <a:schemeClr val="tx1"/>
                </a:solidFill>
                <a:effectLst/>
                <a:latin typeface="+mn-lt"/>
                <a:ea typeface="+mn-ea"/>
                <a:cs typeface="+mn-cs"/>
              </a:rPr>
              <a:t>. This </a:t>
            </a:r>
            <a:r>
              <a:rPr lang="en-US" sz="1200" kern="1200" dirty="0" err="1" smtClean="0">
                <a:solidFill>
                  <a:schemeClr val="tx1"/>
                </a:solidFill>
                <a:effectLst/>
                <a:latin typeface="+mn-lt"/>
                <a:ea typeface="+mn-ea"/>
                <a:cs typeface="+mn-cs"/>
              </a:rPr>
              <a:t>cmdlet</a:t>
            </a:r>
            <a:r>
              <a:rPr lang="en-US" sz="1200" kern="1200" dirty="0" smtClean="0">
                <a:solidFill>
                  <a:schemeClr val="tx1"/>
                </a:solidFill>
                <a:effectLst/>
                <a:latin typeface="+mn-lt"/>
                <a:ea typeface="+mn-ea"/>
                <a:cs typeface="+mn-cs"/>
              </a:rPr>
              <a:t> lists the Windows Azure accounts you have added to PowerShell using </a:t>
            </a:r>
            <a:r>
              <a:rPr lang="en-US" sz="1200" b="1" kern="1200" dirty="0" smtClean="0">
                <a:solidFill>
                  <a:schemeClr val="tx1"/>
                </a:solidFill>
                <a:effectLst/>
                <a:latin typeface="+mn-lt"/>
                <a:ea typeface="+mn-ea"/>
                <a:cs typeface="+mn-cs"/>
              </a:rPr>
              <a:t>Add-</a:t>
            </a:r>
            <a:r>
              <a:rPr lang="en-US" sz="1200" b="1" kern="1200" dirty="0" err="1" smtClean="0">
                <a:solidFill>
                  <a:schemeClr val="tx1"/>
                </a:solidFill>
                <a:effectLst/>
                <a:latin typeface="+mn-lt"/>
                <a:ea typeface="+mn-ea"/>
                <a:cs typeface="+mn-cs"/>
              </a:rPr>
              <a:t>AzureAccount</a:t>
            </a:r>
            <a:r>
              <a:rPr lang="en-US" sz="1200" kern="1200" dirty="0" smtClean="0">
                <a:solidFill>
                  <a:schemeClr val="tx1"/>
                </a:solidFill>
                <a:effectLst/>
                <a:latin typeface="+mn-lt"/>
                <a:ea typeface="+mn-ea"/>
                <a:cs typeface="+mn-cs"/>
              </a:rPr>
              <a:t>.</a:t>
            </a:r>
            <a:endParaRPr lang="en-GB"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b="1" kern="1200" dirty="0" smtClean="0">
                <a:solidFill>
                  <a:schemeClr val="tx1"/>
                </a:solidFill>
                <a:effectLst/>
                <a:latin typeface="+mn-lt"/>
                <a:ea typeface="+mn-ea"/>
                <a:cs typeface="+mn-cs"/>
              </a:rPr>
              <a:t>Get-</a:t>
            </a:r>
            <a:r>
              <a:rPr lang="en-US" sz="1200" b="1" kern="1200" dirty="0" err="1" smtClean="0">
                <a:solidFill>
                  <a:schemeClr val="tx1"/>
                </a:solidFill>
                <a:effectLst/>
                <a:latin typeface="+mn-lt"/>
                <a:ea typeface="+mn-ea"/>
                <a:cs typeface="+mn-cs"/>
              </a:rPr>
              <a:t>AzureSubscription</a:t>
            </a:r>
            <a:r>
              <a:rPr lang="en-US" sz="1200" kern="1200" dirty="0" smtClean="0">
                <a:solidFill>
                  <a:schemeClr val="tx1"/>
                </a:solidFill>
                <a:effectLst/>
                <a:latin typeface="+mn-lt"/>
                <a:ea typeface="+mn-ea"/>
                <a:cs typeface="+mn-cs"/>
              </a:rPr>
              <a:t>. This </a:t>
            </a:r>
            <a:r>
              <a:rPr lang="en-US" sz="1200" kern="1200" dirty="0" err="1" smtClean="0">
                <a:solidFill>
                  <a:schemeClr val="tx1"/>
                </a:solidFill>
                <a:effectLst/>
                <a:latin typeface="+mn-lt"/>
                <a:ea typeface="+mn-ea"/>
                <a:cs typeface="+mn-cs"/>
              </a:rPr>
              <a:t>cmdlet</a:t>
            </a:r>
            <a:r>
              <a:rPr lang="en-US" sz="1200" kern="1200" dirty="0" smtClean="0">
                <a:solidFill>
                  <a:schemeClr val="tx1"/>
                </a:solidFill>
                <a:effectLst/>
                <a:latin typeface="+mn-lt"/>
                <a:ea typeface="+mn-ea"/>
                <a:cs typeface="+mn-cs"/>
              </a:rPr>
              <a:t> lists the Windows Azure subscriptions that are associated with your PowerShell environment.</a:t>
            </a:r>
            <a:endParaRPr lang="en-GB"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b="1" kern="1200" dirty="0" smtClean="0">
                <a:solidFill>
                  <a:schemeClr val="tx1"/>
                </a:solidFill>
                <a:effectLst/>
                <a:latin typeface="+mn-lt"/>
                <a:ea typeface="+mn-ea"/>
                <a:cs typeface="+mn-cs"/>
              </a:rPr>
              <a:t>Remove-</a:t>
            </a:r>
            <a:r>
              <a:rPr lang="en-US" sz="1200" b="1" kern="1200" dirty="0" err="1" smtClean="0">
                <a:solidFill>
                  <a:schemeClr val="tx1"/>
                </a:solidFill>
                <a:effectLst/>
                <a:latin typeface="+mn-lt"/>
                <a:ea typeface="+mn-ea"/>
                <a:cs typeface="+mn-cs"/>
              </a:rPr>
              <a:t>AzureAccount</a:t>
            </a:r>
            <a:r>
              <a:rPr lang="en-US" sz="1200" kern="1200" dirty="0" smtClean="0">
                <a:solidFill>
                  <a:schemeClr val="tx1"/>
                </a:solidFill>
                <a:effectLst/>
                <a:latin typeface="+mn-lt"/>
                <a:ea typeface="+mn-ea"/>
                <a:cs typeface="+mn-cs"/>
              </a:rPr>
              <a:t>. Use this </a:t>
            </a:r>
            <a:r>
              <a:rPr lang="en-US" sz="1200" kern="1200" dirty="0" err="1" smtClean="0">
                <a:solidFill>
                  <a:schemeClr val="tx1"/>
                </a:solidFill>
                <a:effectLst/>
                <a:latin typeface="+mn-lt"/>
                <a:ea typeface="+mn-ea"/>
                <a:cs typeface="+mn-cs"/>
              </a:rPr>
              <a:t>cmdlet</a:t>
            </a:r>
            <a:r>
              <a:rPr lang="en-US" sz="1200" kern="1200" dirty="0" smtClean="0">
                <a:solidFill>
                  <a:schemeClr val="tx1"/>
                </a:solidFill>
                <a:effectLst/>
                <a:latin typeface="+mn-lt"/>
                <a:ea typeface="+mn-ea"/>
                <a:cs typeface="+mn-cs"/>
              </a:rPr>
              <a:t> to remove a Windows Azure account that is no longer valid or required.</a:t>
            </a:r>
            <a:endParaRPr lang="en-GB"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b="1" kern="1200" dirty="0" smtClean="0">
                <a:solidFill>
                  <a:schemeClr val="tx1"/>
                </a:solidFill>
                <a:effectLst/>
                <a:latin typeface="+mn-lt"/>
                <a:ea typeface="+mn-ea"/>
                <a:cs typeface="+mn-cs"/>
              </a:rPr>
              <a:t>Remove-</a:t>
            </a:r>
            <a:r>
              <a:rPr lang="en-US" sz="1200" b="1" kern="1200" dirty="0" err="1" smtClean="0">
                <a:solidFill>
                  <a:schemeClr val="tx1"/>
                </a:solidFill>
                <a:effectLst/>
                <a:latin typeface="+mn-lt"/>
                <a:ea typeface="+mn-ea"/>
                <a:cs typeface="+mn-cs"/>
              </a:rPr>
              <a:t>AzureSubscription</a:t>
            </a:r>
            <a:r>
              <a:rPr lang="en-US" sz="1200" kern="1200" dirty="0" smtClean="0">
                <a:solidFill>
                  <a:schemeClr val="tx1"/>
                </a:solidFill>
                <a:effectLst/>
                <a:latin typeface="+mn-lt"/>
                <a:ea typeface="+mn-ea"/>
                <a:cs typeface="+mn-cs"/>
              </a:rPr>
              <a:t>.  Use this </a:t>
            </a:r>
            <a:r>
              <a:rPr lang="en-US" sz="1200" kern="1200" dirty="0" err="1" smtClean="0">
                <a:solidFill>
                  <a:schemeClr val="tx1"/>
                </a:solidFill>
                <a:effectLst/>
                <a:latin typeface="+mn-lt"/>
                <a:ea typeface="+mn-ea"/>
                <a:cs typeface="+mn-cs"/>
              </a:rPr>
              <a:t>cmdlet</a:t>
            </a:r>
            <a:r>
              <a:rPr lang="en-US" sz="1200" kern="1200" dirty="0" smtClean="0">
                <a:solidFill>
                  <a:schemeClr val="tx1"/>
                </a:solidFill>
                <a:effectLst/>
                <a:latin typeface="+mn-lt"/>
                <a:ea typeface="+mn-ea"/>
                <a:cs typeface="+mn-cs"/>
              </a:rPr>
              <a:t> to remove a Windows Azure subscription that is no longer valid or required.</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When you connect a PowerShell environment to Windows Azure you can include multiple accounts and subscriptions. One subscription is designated as the default subscription, and is used when a subscription is not explicitly specified when running a Windows Azure </a:t>
            </a:r>
            <a:r>
              <a:rPr lang="en-US" sz="1200" kern="1200" dirty="0" err="1" smtClean="0">
                <a:solidFill>
                  <a:schemeClr val="tx1"/>
                </a:solidFill>
                <a:effectLst/>
                <a:latin typeface="+mn-lt"/>
                <a:ea typeface="+mn-ea"/>
                <a:cs typeface="+mn-cs"/>
              </a:rPr>
              <a:t>cmdlet</a:t>
            </a:r>
            <a:r>
              <a:rPr lang="en-US" sz="1200" kern="1200" dirty="0" smtClean="0">
                <a:solidFill>
                  <a:schemeClr val="tx1"/>
                </a:solidFill>
                <a:effectLst/>
                <a:latin typeface="+mn-lt"/>
                <a:ea typeface="+mn-ea"/>
                <a:cs typeface="+mn-cs"/>
              </a:rPr>
              <a:t>. Most </a:t>
            </a:r>
            <a:r>
              <a:rPr lang="en-US" sz="1200" kern="1200" dirty="0" err="1" smtClean="0">
                <a:solidFill>
                  <a:schemeClr val="tx1"/>
                </a:solidFill>
                <a:effectLst/>
                <a:latin typeface="+mn-lt"/>
                <a:ea typeface="+mn-ea"/>
                <a:cs typeface="+mn-cs"/>
              </a:rPr>
              <a:t>cmdlets</a:t>
            </a:r>
            <a:r>
              <a:rPr lang="en-US" sz="1200" kern="1200" dirty="0" smtClean="0">
                <a:solidFill>
                  <a:schemeClr val="tx1"/>
                </a:solidFill>
                <a:effectLst/>
                <a:latin typeface="+mn-lt"/>
                <a:ea typeface="+mn-ea"/>
                <a:cs typeface="+mn-cs"/>
              </a:rPr>
              <a:t> include a </a:t>
            </a:r>
            <a:r>
              <a:rPr lang="en-US" sz="1200" b="1" kern="1200" dirty="0" smtClean="0">
                <a:solidFill>
                  <a:schemeClr val="tx1"/>
                </a:solidFill>
                <a:effectLst/>
                <a:latin typeface="+mn-lt"/>
                <a:ea typeface="+mn-ea"/>
                <a:cs typeface="+mn-cs"/>
              </a:rPr>
              <a:t>subscription</a:t>
            </a:r>
            <a:r>
              <a:rPr lang="en-US" sz="1200" kern="1200" dirty="0" smtClean="0">
                <a:solidFill>
                  <a:schemeClr val="tx1"/>
                </a:solidFill>
                <a:effectLst/>
                <a:latin typeface="+mn-lt"/>
                <a:ea typeface="+mn-ea"/>
                <a:cs typeface="+mn-cs"/>
              </a:rPr>
              <a:t> parameter that enables you to specify the subscription in which the </a:t>
            </a:r>
            <a:r>
              <a:rPr lang="en-US" sz="1200" kern="1200" dirty="0" err="1" smtClean="0">
                <a:solidFill>
                  <a:schemeClr val="tx1"/>
                </a:solidFill>
                <a:effectLst/>
                <a:latin typeface="+mn-lt"/>
                <a:ea typeface="+mn-ea"/>
                <a:cs typeface="+mn-cs"/>
              </a:rPr>
              <a:t>cmdlet</a:t>
            </a:r>
            <a:r>
              <a:rPr lang="en-US" sz="1200" kern="1200" dirty="0" smtClean="0">
                <a:solidFill>
                  <a:schemeClr val="tx1"/>
                </a:solidFill>
                <a:effectLst/>
                <a:latin typeface="+mn-lt"/>
                <a:ea typeface="+mn-ea"/>
                <a:cs typeface="+mn-cs"/>
              </a:rPr>
              <a:t> should be run, and you can also use the </a:t>
            </a:r>
            <a:r>
              <a:rPr lang="en-US" sz="1200" b="1" kern="1200" dirty="0" smtClean="0">
                <a:solidFill>
                  <a:schemeClr val="tx1"/>
                </a:solidFill>
                <a:effectLst/>
                <a:latin typeface="+mn-lt"/>
                <a:ea typeface="+mn-ea"/>
                <a:cs typeface="+mn-cs"/>
              </a:rPr>
              <a:t>Select-</a:t>
            </a:r>
            <a:r>
              <a:rPr lang="en-US" sz="1200" b="1" kern="1200" dirty="0" err="1" smtClean="0">
                <a:solidFill>
                  <a:schemeClr val="tx1"/>
                </a:solidFill>
                <a:effectLst/>
                <a:latin typeface="+mn-lt"/>
                <a:ea typeface="+mn-ea"/>
                <a:cs typeface="+mn-cs"/>
              </a:rPr>
              <a:t>AzureSubscription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cmdlet</a:t>
            </a:r>
            <a:r>
              <a:rPr lang="en-US" sz="1200" kern="1200" dirty="0" smtClean="0">
                <a:solidFill>
                  <a:schemeClr val="tx1"/>
                </a:solidFill>
                <a:effectLst/>
                <a:latin typeface="+mn-lt"/>
                <a:ea typeface="+mn-ea"/>
                <a:cs typeface="+mn-cs"/>
              </a:rPr>
              <a:t> to control the subscription context of your PowerShell scripts.</a:t>
            </a:r>
            <a:endParaRPr lang="en-GB" sz="1200" kern="1200" dirty="0" smtClean="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4</a:t>
            </a:fld>
            <a:endParaRPr lang="en-US"/>
          </a:p>
        </p:txBody>
      </p:sp>
    </p:spTree>
    <p:extLst>
      <p:ext uri="{BB962C8B-B14F-4D97-AF65-F5344CB8AC3E}">
        <p14:creationId xmlns:p14="http://schemas.microsoft.com/office/powerpoint/2010/main" val="709897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MapReduce</a:t>
            </a:r>
            <a:r>
              <a:rPr lang="en-US" sz="1200" kern="1200" dirty="0" smtClean="0">
                <a:solidFill>
                  <a:schemeClr val="tx1"/>
                </a:solidFill>
                <a:effectLst/>
                <a:latin typeface="+mn-lt"/>
                <a:ea typeface="+mn-ea"/>
                <a:cs typeface="+mn-cs"/>
              </a:rPr>
              <a:t> jobs are usually implemented as executable components that you upload to the cluster. These components can be written in a wide range of programming languages, including Java, Microsoft C#, JavaScript, and Python. After you have uploaded a </a:t>
            </a:r>
            <a:r>
              <a:rPr lang="en-US" sz="1200" kern="1200" dirty="0" err="1" smtClean="0">
                <a:solidFill>
                  <a:schemeClr val="tx1"/>
                </a:solidFill>
                <a:effectLst/>
                <a:latin typeface="+mn-lt"/>
                <a:ea typeface="+mn-ea"/>
                <a:cs typeface="+mn-cs"/>
              </a:rPr>
              <a:t>MapReduce</a:t>
            </a:r>
            <a:r>
              <a:rPr lang="en-US" sz="1200" kern="1200" dirty="0" smtClean="0">
                <a:solidFill>
                  <a:schemeClr val="tx1"/>
                </a:solidFill>
                <a:effectLst/>
                <a:latin typeface="+mn-lt"/>
                <a:ea typeface="+mn-ea"/>
                <a:cs typeface="+mn-cs"/>
              </a:rPr>
              <a:t> component to the cluster, you can run it by using Windows Azure PowerShell.</a:t>
            </a:r>
          </a:p>
          <a:p>
            <a:endParaRPr lang="en-GB"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Running a </a:t>
            </a:r>
            <a:r>
              <a:rPr lang="en-US" sz="1200" b="1" kern="1200" dirty="0" err="1" smtClean="0">
                <a:solidFill>
                  <a:schemeClr val="tx1"/>
                </a:solidFill>
                <a:effectLst/>
                <a:latin typeface="+mn-lt"/>
                <a:ea typeface="+mn-ea"/>
                <a:cs typeface="+mn-cs"/>
              </a:rPr>
              <a:t>MapReduce</a:t>
            </a:r>
            <a:r>
              <a:rPr lang="en-US" sz="1200" b="1" kern="1200" dirty="0" smtClean="0">
                <a:solidFill>
                  <a:schemeClr val="tx1"/>
                </a:solidFill>
                <a:effectLst/>
                <a:latin typeface="+mn-lt"/>
                <a:ea typeface="+mn-ea"/>
                <a:cs typeface="+mn-cs"/>
              </a:rPr>
              <a:t> Job</a:t>
            </a:r>
            <a:endParaRPr lang="en-GB" sz="1200" b="1"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After you have prepared the Windows Azure PowerShell environment, you can use a </a:t>
            </a:r>
            <a:r>
              <a:rPr lang="en-US" sz="1200" kern="1200" dirty="0" err="1" smtClean="0">
                <a:solidFill>
                  <a:schemeClr val="tx1"/>
                </a:solidFill>
                <a:effectLst/>
                <a:latin typeface="+mn-lt"/>
                <a:ea typeface="+mn-ea"/>
                <a:cs typeface="+mn-cs"/>
              </a:rPr>
              <a:t>MapReduce</a:t>
            </a:r>
            <a:r>
              <a:rPr lang="en-US" sz="1200" kern="1200" dirty="0" smtClean="0">
                <a:solidFill>
                  <a:schemeClr val="tx1"/>
                </a:solidFill>
                <a:effectLst/>
                <a:latin typeface="+mn-lt"/>
                <a:ea typeface="+mn-ea"/>
                <a:cs typeface="+mn-cs"/>
              </a:rPr>
              <a:t> component that you have uploaded to the HDInsight cluster to run a </a:t>
            </a:r>
            <a:r>
              <a:rPr lang="en-US" sz="1200" kern="1200" dirty="0" err="1" smtClean="0">
                <a:solidFill>
                  <a:schemeClr val="tx1"/>
                </a:solidFill>
                <a:effectLst/>
                <a:latin typeface="+mn-lt"/>
                <a:ea typeface="+mn-ea"/>
                <a:cs typeface="+mn-cs"/>
              </a:rPr>
              <a:t>MapReduce</a:t>
            </a:r>
            <a:r>
              <a:rPr lang="en-US" sz="1200" kern="1200" dirty="0" smtClean="0">
                <a:solidFill>
                  <a:schemeClr val="tx1"/>
                </a:solidFill>
                <a:effectLst/>
                <a:latin typeface="+mn-lt"/>
                <a:ea typeface="+mn-ea"/>
                <a:cs typeface="+mn-cs"/>
              </a:rPr>
              <a:t> job. There are two steps required to accomplish this:</a:t>
            </a:r>
            <a:endParaRPr lang="en-GB" sz="1200" kern="1200" dirty="0" smtClean="0">
              <a:solidFill>
                <a:schemeClr val="tx1"/>
              </a:solidFill>
              <a:effectLst/>
              <a:latin typeface="+mn-lt"/>
              <a:ea typeface="+mn-ea"/>
              <a:cs typeface="+mn-cs"/>
            </a:endParaRPr>
          </a:p>
          <a:p>
            <a:pPr marL="228600" lvl="0" indent="-228600">
              <a:buFont typeface="+mj-lt"/>
              <a:buAutoNum type="arabicPeriod"/>
            </a:pPr>
            <a:r>
              <a:rPr lang="en-US" sz="1200" kern="1200" dirty="0" smtClean="0">
                <a:solidFill>
                  <a:schemeClr val="tx1"/>
                </a:solidFill>
                <a:effectLst/>
                <a:latin typeface="+mn-lt"/>
                <a:ea typeface="+mn-ea"/>
                <a:cs typeface="+mn-cs"/>
              </a:rPr>
              <a:t>Use the </a:t>
            </a:r>
            <a:r>
              <a:rPr lang="en-US" sz="1200" b="1" kern="1200" dirty="0" smtClean="0">
                <a:solidFill>
                  <a:schemeClr val="tx1"/>
                </a:solidFill>
                <a:effectLst/>
                <a:latin typeface="+mn-lt"/>
                <a:ea typeface="+mn-ea"/>
                <a:cs typeface="+mn-cs"/>
              </a:rPr>
              <a:t>New-</a:t>
            </a:r>
            <a:r>
              <a:rPr lang="en-US" sz="1200" b="1" kern="1200" dirty="0" err="1" smtClean="0">
                <a:solidFill>
                  <a:schemeClr val="tx1"/>
                </a:solidFill>
                <a:effectLst/>
                <a:latin typeface="+mn-lt"/>
                <a:ea typeface="+mn-ea"/>
                <a:cs typeface="+mn-cs"/>
              </a:rPr>
              <a:t>AzureHDInsightMapReduceJobDefinition</a:t>
            </a:r>
            <a:r>
              <a:rPr lang="en-US" sz="1200" kern="1200" dirty="0" smtClean="0">
                <a:solidFill>
                  <a:schemeClr val="tx1"/>
                </a:solidFill>
                <a:effectLst/>
                <a:latin typeface="+mn-lt"/>
                <a:ea typeface="+mn-ea"/>
                <a:cs typeface="+mn-cs"/>
              </a:rPr>
              <a:t> command to define the job you want to run. This command creates a job definition that includes the location of the component, the class in the component to be used, and the arguments required to execute the job. Jobs usually require two arguments: the location of the source files to be processed by the job, and the folder where the results should be saved. Locations in HDFS are specified using the Windows Azure storage protocol (in which a wasb:// prefix is used).</a:t>
            </a:r>
            <a:endParaRPr lang="en-GB" sz="1200" kern="1200" dirty="0" smtClean="0">
              <a:solidFill>
                <a:schemeClr val="tx1"/>
              </a:solidFill>
              <a:effectLst/>
              <a:latin typeface="+mn-lt"/>
              <a:ea typeface="+mn-ea"/>
              <a:cs typeface="+mn-cs"/>
            </a:endParaRPr>
          </a:p>
          <a:p>
            <a:pPr marL="228600" lvl="0" indent="-228600">
              <a:buFont typeface="+mj-lt"/>
              <a:buAutoNum type="arabicPeriod"/>
            </a:pPr>
            <a:r>
              <a:rPr lang="en-US" sz="1200" kern="1200" dirty="0" smtClean="0">
                <a:solidFill>
                  <a:schemeClr val="tx1"/>
                </a:solidFill>
                <a:effectLst/>
                <a:latin typeface="+mn-lt"/>
                <a:ea typeface="+mn-ea"/>
                <a:cs typeface="+mn-cs"/>
              </a:rPr>
              <a:t>Use the </a:t>
            </a:r>
            <a:r>
              <a:rPr lang="en-US" sz="1200" b="1" kern="1200" dirty="0" smtClean="0">
                <a:solidFill>
                  <a:schemeClr val="tx1"/>
                </a:solidFill>
                <a:effectLst/>
                <a:latin typeface="+mn-lt"/>
                <a:ea typeface="+mn-ea"/>
                <a:cs typeface="+mn-cs"/>
              </a:rPr>
              <a:t>Start-</a:t>
            </a:r>
            <a:r>
              <a:rPr lang="en-US" sz="1200" b="1" kern="1200" dirty="0" err="1" smtClean="0">
                <a:solidFill>
                  <a:schemeClr val="tx1"/>
                </a:solidFill>
                <a:effectLst/>
                <a:latin typeface="+mn-lt"/>
                <a:ea typeface="+mn-ea"/>
                <a:cs typeface="+mn-cs"/>
              </a:rPr>
              <a:t>AzureHDInsightJob</a:t>
            </a:r>
            <a:r>
              <a:rPr lang="en-US" sz="1200" kern="1200" dirty="0" smtClean="0">
                <a:solidFill>
                  <a:schemeClr val="tx1"/>
                </a:solidFill>
                <a:effectLst/>
                <a:latin typeface="+mn-lt"/>
                <a:ea typeface="+mn-ea"/>
                <a:cs typeface="+mn-cs"/>
              </a:rPr>
              <a:t> command to run the job on a specified cluster in a specified subscription. The following sample code shows how to use the </a:t>
            </a:r>
            <a:r>
              <a:rPr lang="en-US" sz="1200" b="1" kern="1200" dirty="0" err="1" smtClean="0">
                <a:solidFill>
                  <a:schemeClr val="tx1"/>
                </a:solidFill>
                <a:effectLst/>
                <a:latin typeface="+mn-lt"/>
                <a:ea typeface="+mn-ea"/>
                <a:cs typeface="+mn-cs"/>
              </a:rPr>
              <a:t>wordcount</a:t>
            </a:r>
            <a:r>
              <a:rPr lang="en-US" sz="1200" kern="1200" dirty="0" smtClean="0">
                <a:solidFill>
                  <a:schemeClr val="tx1"/>
                </a:solidFill>
                <a:effectLst/>
                <a:latin typeface="+mn-lt"/>
                <a:ea typeface="+mn-ea"/>
                <a:cs typeface="+mn-cs"/>
              </a:rPr>
              <a:t> class in the </a:t>
            </a:r>
            <a:r>
              <a:rPr lang="en-US" sz="1200" b="1" kern="1200" dirty="0" smtClean="0">
                <a:solidFill>
                  <a:schemeClr val="tx1"/>
                </a:solidFill>
                <a:effectLst/>
                <a:latin typeface="+mn-lt"/>
                <a:ea typeface="+mn-ea"/>
                <a:cs typeface="+mn-cs"/>
              </a:rPr>
              <a:t>hadoop-examples.jar</a:t>
            </a:r>
            <a:r>
              <a:rPr lang="en-US" sz="1200" kern="1200" dirty="0" smtClean="0">
                <a:solidFill>
                  <a:schemeClr val="tx1"/>
                </a:solidFill>
                <a:effectLst/>
                <a:latin typeface="+mn-lt"/>
                <a:ea typeface="+mn-ea"/>
                <a:cs typeface="+mn-cs"/>
              </a:rPr>
              <a:t> component provided with </a:t>
            </a:r>
            <a:r>
              <a:rPr lang="en-US" sz="1200" kern="1200" dirty="0" err="1" smtClean="0">
                <a:solidFill>
                  <a:schemeClr val="tx1"/>
                </a:solidFill>
                <a:effectLst/>
                <a:latin typeface="+mn-lt"/>
                <a:ea typeface="+mn-ea"/>
                <a:cs typeface="+mn-cs"/>
              </a:rPr>
              <a:t>HDInsight</a:t>
            </a:r>
            <a:r>
              <a:rPr lang="en-US" sz="1200" kern="1200" dirty="0" smtClean="0">
                <a:solidFill>
                  <a:schemeClr val="tx1"/>
                </a:solidFill>
                <a:effectLst/>
                <a:latin typeface="+mn-lt"/>
                <a:ea typeface="+mn-ea"/>
                <a:cs typeface="+mn-cs"/>
              </a:rPr>
              <a:t> to process the davinci.txt sample file.</a:t>
            </a:r>
            <a:endParaRPr lang="en-GB" sz="1200" kern="1200" dirty="0" smtClean="0">
              <a:solidFill>
                <a:schemeClr val="tx1"/>
              </a:solidFill>
              <a:effectLst/>
              <a:latin typeface="+mn-lt"/>
              <a:ea typeface="+mn-ea"/>
              <a:cs typeface="+mn-cs"/>
            </a:endParaRPr>
          </a:p>
          <a:p>
            <a:pPr marL="457200" lvl="1" indent="0">
              <a:buFont typeface="+mj-lt"/>
              <a:buNone/>
            </a:pP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clusterName</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MyHDInsightCluster</a:t>
            </a:r>
            <a:r>
              <a:rPr lang="en-US" sz="1200" kern="1200" dirty="0" smtClean="0">
                <a:solidFill>
                  <a:schemeClr val="tx1"/>
                </a:solidFill>
                <a:effectLst/>
                <a:latin typeface="+mn-lt"/>
                <a:ea typeface="+mn-ea"/>
                <a:cs typeface="+mn-cs"/>
              </a:rPr>
              <a:t>"</a:t>
            </a:r>
            <a:endParaRPr lang="en-GB" sz="1200" kern="1200" dirty="0" smtClean="0">
              <a:solidFill>
                <a:schemeClr val="tx1"/>
              </a:solidFill>
              <a:effectLst/>
              <a:latin typeface="+mn-lt"/>
              <a:ea typeface="+mn-ea"/>
              <a:cs typeface="+mn-cs"/>
            </a:endParaRPr>
          </a:p>
          <a:p>
            <a:pPr marL="457200" lvl="1" indent="0">
              <a:buFont typeface="+mj-lt"/>
              <a:buNone/>
            </a:pP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jobDef</a:t>
            </a:r>
            <a:r>
              <a:rPr lang="en-US" sz="1200" kern="1200" dirty="0" smtClean="0">
                <a:solidFill>
                  <a:schemeClr val="tx1"/>
                </a:solidFill>
                <a:effectLst/>
                <a:latin typeface="+mn-lt"/>
                <a:ea typeface="+mn-ea"/>
                <a:cs typeface="+mn-cs"/>
              </a:rPr>
              <a:t> = New-</a:t>
            </a:r>
            <a:r>
              <a:rPr lang="en-US" sz="1200" kern="1200" dirty="0" err="1" smtClean="0">
                <a:solidFill>
                  <a:schemeClr val="tx1"/>
                </a:solidFill>
                <a:effectLst/>
                <a:latin typeface="+mn-lt"/>
                <a:ea typeface="+mn-ea"/>
                <a:cs typeface="+mn-cs"/>
              </a:rPr>
              <a:t>AzureHDInsightMapReduceJobDefinition</a:t>
            </a:r>
            <a:endParaRPr lang="en-GB" sz="1200" kern="1200" dirty="0" smtClean="0">
              <a:solidFill>
                <a:schemeClr val="tx1"/>
              </a:solidFill>
              <a:effectLst/>
              <a:latin typeface="+mn-lt"/>
              <a:ea typeface="+mn-ea"/>
              <a:cs typeface="+mn-cs"/>
            </a:endParaRPr>
          </a:p>
          <a:p>
            <a:pPr marL="457200" lvl="1" indent="0">
              <a:buFont typeface="+mj-lt"/>
              <a:buNone/>
            </a:pP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JarFile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wasb</a:t>
            </a:r>
            <a:r>
              <a:rPr lang="en-US" sz="1200" kern="1200" dirty="0" smtClean="0">
                <a:solidFill>
                  <a:schemeClr val="tx1"/>
                </a:solidFill>
                <a:effectLst/>
                <a:latin typeface="+mn-lt"/>
                <a:ea typeface="+mn-ea"/>
                <a:cs typeface="+mn-cs"/>
              </a:rPr>
              <a:t>:///example/jars/hadoop-examples.jar"</a:t>
            </a:r>
            <a:endParaRPr lang="en-GB" sz="1200" kern="1200" dirty="0" smtClean="0">
              <a:solidFill>
                <a:schemeClr val="tx1"/>
              </a:solidFill>
              <a:effectLst/>
              <a:latin typeface="+mn-lt"/>
              <a:ea typeface="+mn-ea"/>
              <a:cs typeface="+mn-cs"/>
            </a:endParaRPr>
          </a:p>
          <a:p>
            <a:pPr marL="457200" lvl="1" indent="0">
              <a:buFont typeface="+mj-lt"/>
              <a:buNone/>
            </a:pP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ClassName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wordcount</a:t>
            </a:r>
            <a:r>
              <a:rPr lang="en-US" sz="1200" kern="1200" dirty="0" smtClean="0">
                <a:solidFill>
                  <a:schemeClr val="tx1"/>
                </a:solidFill>
                <a:effectLst/>
                <a:latin typeface="+mn-lt"/>
                <a:ea typeface="+mn-ea"/>
                <a:cs typeface="+mn-cs"/>
              </a:rPr>
              <a:t>"</a:t>
            </a:r>
            <a:endParaRPr lang="en-GB" sz="1200" kern="1200" dirty="0" smtClean="0">
              <a:solidFill>
                <a:schemeClr val="tx1"/>
              </a:solidFill>
              <a:effectLst/>
              <a:latin typeface="+mn-lt"/>
              <a:ea typeface="+mn-ea"/>
              <a:cs typeface="+mn-cs"/>
            </a:endParaRPr>
          </a:p>
          <a:p>
            <a:pPr marL="457200" lvl="1" indent="0">
              <a:buFont typeface="+mj-lt"/>
              <a:buNone/>
            </a:pPr>
            <a:r>
              <a:rPr lang="en-US" sz="1200" kern="1200" dirty="0" smtClean="0">
                <a:solidFill>
                  <a:schemeClr val="tx1"/>
                </a:solidFill>
                <a:effectLst/>
                <a:latin typeface="+mn-lt"/>
                <a:ea typeface="+mn-ea"/>
                <a:cs typeface="+mn-cs"/>
              </a:rPr>
              <a:t>    -Arguments "</a:t>
            </a:r>
            <a:r>
              <a:rPr lang="en-US" sz="1200" kern="1200" dirty="0" err="1" smtClean="0">
                <a:solidFill>
                  <a:schemeClr val="tx1"/>
                </a:solidFill>
                <a:effectLst/>
                <a:latin typeface="+mn-lt"/>
                <a:ea typeface="+mn-ea"/>
                <a:cs typeface="+mn-cs"/>
              </a:rPr>
              <a:t>wasb</a:t>
            </a:r>
            <a:r>
              <a:rPr lang="en-US" sz="1200" kern="1200" dirty="0" smtClean="0">
                <a:solidFill>
                  <a:schemeClr val="tx1"/>
                </a:solidFill>
                <a:effectLst/>
                <a:latin typeface="+mn-lt"/>
                <a:ea typeface="+mn-ea"/>
                <a:cs typeface="+mn-cs"/>
              </a:rPr>
              <a:t>:///example/data/Gutenberg/davinci.txt", "</a:t>
            </a:r>
            <a:r>
              <a:rPr lang="en-US" sz="1200" kern="1200" dirty="0" err="1" smtClean="0">
                <a:solidFill>
                  <a:schemeClr val="tx1"/>
                </a:solidFill>
                <a:effectLst/>
                <a:latin typeface="+mn-lt"/>
                <a:ea typeface="+mn-ea"/>
                <a:cs typeface="+mn-cs"/>
              </a:rPr>
              <a:t>wasb</a:t>
            </a:r>
            <a:r>
              <a:rPr lang="en-US" sz="1200" kern="1200" dirty="0" smtClean="0">
                <a:solidFill>
                  <a:schemeClr val="tx1"/>
                </a:solidFill>
                <a:effectLst/>
                <a:latin typeface="+mn-lt"/>
                <a:ea typeface="+mn-ea"/>
                <a:cs typeface="+mn-cs"/>
              </a:rPr>
              <a:t>:///example/data/output"</a:t>
            </a:r>
            <a:endParaRPr lang="en-GB" sz="1200" kern="1200" dirty="0" smtClean="0">
              <a:solidFill>
                <a:schemeClr val="tx1"/>
              </a:solidFill>
              <a:effectLst/>
              <a:latin typeface="+mn-lt"/>
              <a:ea typeface="+mn-ea"/>
              <a:cs typeface="+mn-cs"/>
            </a:endParaRPr>
          </a:p>
          <a:p>
            <a:pPr marL="457200" lvl="1" indent="0">
              <a:buFont typeface="+mj-lt"/>
              <a:buNone/>
            </a:pP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wordCountJob</a:t>
            </a:r>
            <a:r>
              <a:rPr lang="en-US" sz="1200" kern="1200" dirty="0" smtClean="0">
                <a:solidFill>
                  <a:schemeClr val="tx1"/>
                </a:solidFill>
                <a:effectLst/>
                <a:latin typeface="+mn-lt"/>
                <a:ea typeface="+mn-ea"/>
                <a:cs typeface="+mn-cs"/>
              </a:rPr>
              <a:t> = Start-</a:t>
            </a:r>
            <a:r>
              <a:rPr lang="en-US" sz="1200" kern="1200" dirty="0" err="1" smtClean="0">
                <a:solidFill>
                  <a:schemeClr val="tx1"/>
                </a:solidFill>
                <a:effectLst/>
                <a:latin typeface="+mn-lt"/>
                <a:ea typeface="+mn-ea"/>
                <a:cs typeface="+mn-cs"/>
              </a:rPr>
              <a:t>AzureHDInsightJob</a:t>
            </a:r>
            <a:r>
              <a:rPr lang="en-US" sz="1200"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pPr marL="457200" lvl="1" indent="0">
              <a:buFont typeface="+mj-lt"/>
              <a:buNone/>
            </a:pPr>
            <a:r>
              <a:rPr lang="en-US" sz="1200" kern="1200" dirty="0" smtClean="0">
                <a:solidFill>
                  <a:schemeClr val="tx1"/>
                </a:solidFill>
                <a:effectLst/>
                <a:latin typeface="+mn-lt"/>
                <a:ea typeface="+mn-ea"/>
                <a:cs typeface="+mn-cs"/>
              </a:rPr>
              <a:t>   -Cluster $</a:t>
            </a:r>
            <a:r>
              <a:rPr lang="en-US" sz="1200" kern="1200" dirty="0" err="1" smtClean="0">
                <a:solidFill>
                  <a:schemeClr val="tx1"/>
                </a:solidFill>
                <a:effectLst/>
                <a:latin typeface="+mn-lt"/>
                <a:ea typeface="+mn-ea"/>
                <a:cs typeface="+mn-cs"/>
              </a:rPr>
              <a:t>clusterName</a:t>
            </a:r>
            <a:r>
              <a:rPr lang="en-US" sz="1200"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pPr marL="457200" lvl="1" indent="0">
              <a:buFont typeface="+mj-lt"/>
              <a:buNone/>
            </a:pP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JobDefinition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jobDef</a:t>
            </a:r>
            <a:endParaRPr lang="en-US" sz="1200" kern="1200" dirty="0" smtClean="0">
              <a:solidFill>
                <a:schemeClr val="tx1"/>
              </a:solidFill>
              <a:effectLst/>
              <a:latin typeface="+mn-lt"/>
              <a:ea typeface="+mn-ea"/>
              <a:cs typeface="+mn-cs"/>
            </a:endParaRPr>
          </a:p>
          <a:p>
            <a:endParaRPr lang="en-GB"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MapReduce</a:t>
            </a:r>
            <a:r>
              <a:rPr lang="en-US" sz="1200" kern="1200" dirty="0" smtClean="0">
                <a:solidFill>
                  <a:schemeClr val="tx1"/>
                </a:solidFill>
                <a:effectLst/>
                <a:latin typeface="+mn-lt"/>
                <a:ea typeface="+mn-ea"/>
                <a:cs typeface="+mn-cs"/>
              </a:rPr>
              <a:t> jobs can take a long time to complete, so you should use the following technique to check for completion and view the results:</a:t>
            </a:r>
            <a:endParaRPr lang="en-GB" sz="1200" kern="1200" dirty="0" smtClean="0">
              <a:solidFill>
                <a:schemeClr val="tx1"/>
              </a:solidFill>
              <a:effectLst/>
              <a:latin typeface="+mn-lt"/>
              <a:ea typeface="+mn-ea"/>
              <a:cs typeface="+mn-cs"/>
            </a:endParaRPr>
          </a:p>
          <a:p>
            <a:pPr marL="228600" lvl="0" indent="-228600">
              <a:buFont typeface="Arial" panose="020B0604020202020204" pitchFamily="34" charset="0"/>
              <a:buChar char="•"/>
            </a:pPr>
            <a:r>
              <a:rPr lang="en-US" sz="1200" kern="1200" dirty="0" smtClean="0">
                <a:solidFill>
                  <a:schemeClr val="tx1"/>
                </a:solidFill>
                <a:effectLst/>
                <a:latin typeface="+mn-lt"/>
                <a:ea typeface="+mn-ea"/>
                <a:cs typeface="+mn-cs"/>
              </a:rPr>
              <a:t>Use the </a:t>
            </a:r>
            <a:r>
              <a:rPr lang="en-US" sz="1200" b="1" kern="1200" dirty="0" smtClean="0">
                <a:solidFill>
                  <a:schemeClr val="tx1"/>
                </a:solidFill>
                <a:effectLst/>
                <a:latin typeface="+mn-lt"/>
                <a:ea typeface="+mn-ea"/>
                <a:cs typeface="+mn-cs"/>
              </a:rPr>
              <a:t>Wait-</a:t>
            </a:r>
            <a:r>
              <a:rPr lang="en-US" sz="1200" b="1" kern="1200" dirty="0" err="1" smtClean="0">
                <a:solidFill>
                  <a:schemeClr val="tx1"/>
                </a:solidFill>
                <a:effectLst/>
                <a:latin typeface="+mn-lt"/>
                <a:ea typeface="+mn-ea"/>
                <a:cs typeface="+mn-cs"/>
              </a:rPr>
              <a:t>AzureHDInsightJob</a:t>
            </a:r>
            <a:r>
              <a:rPr lang="en-US" sz="1200" kern="1200" dirty="0" smtClean="0">
                <a:solidFill>
                  <a:schemeClr val="tx1"/>
                </a:solidFill>
                <a:effectLst/>
                <a:latin typeface="+mn-lt"/>
                <a:ea typeface="+mn-ea"/>
                <a:cs typeface="+mn-cs"/>
              </a:rPr>
              <a:t> command to check for completion, as shown in the following example:</a:t>
            </a:r>
            <a:endParaRPr lang="en-GB" sz="1200" kern="1200" dirty="0" smtClean="0">
              <a:solidFill>
                <a:schemeClr val="tx1"/>
              </a:solidFill>
              <a:effectLst/>
              <a:latin typeface="+mn-lt"/>
              <a:ea typeface="+mn-ea"/>
              <a:cs typeface="+mn-cs"/>
            </a:endParaRPr>
          </a:p>
          <a:p>
            <a:pPr marL="457200" lvl="1" indent="0">
              <a:buFont typeface="Arial" panose="020B0604020202020204" pitchFamily="34" charset="0"/>
              <a:buNone/>
            </a:pP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wordCountJob</a:t>
            </a:r>
            <a:r>
              <a:rPr lang="en-US" sz="1200" kern="1200" dirty="0" smtClean="0">
                <a:solidFill>
                  <a:schemeClr val="tx1"/>
                </a:solidFill>
                <a:effectLst/>
                <a:latin typeface="+mn-lt"/>
                <a:ea typeface="+mn-ea"/>
                <a:cs typeface="+mn-cs"/>
              </a:rPr>
              <a:t> | Wait-</a:t>
            </a:r>
            <a:r>
              <a:rPr lang="en-US" sz="1200" kern="1200" dirty="0" err="1" smtClean="0">
                <a:solidFill>
                  <a:schemeClr val="tx1"/>
                </a:solidFill>
                <a:effectLst/>
                <a:latin typeface="+mn-lt"/>
                <a:ea typeface="+mn-ea"/>
                <a:cs typeface="+mn-cs"/>
              </a:rPr>
              <a:t>AzureHDInsightJob</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WaitTimeoutInSeconds</a:t>
            </a:r>
            <a:r>
              <a:rPr lang="en-US" sz="1200" kern="1200" dirty="0" smtClean="0">
                <a:solidFill>
                  <a:schemeClr val="tx1"/>
                </a:solidFill>
                <a:effectLst/>
                <a:latin typeface="+mn-lt"/>
                <a:ea typeface="+mn-ea"/>
                <a:cs typeface="+mn-cs"/>
              </a:rPr>
              <a:t> 3600</a:t>
            </a:r>
            <a:endParaRPr lang="en-GB" sz="1200" kern="1200" dirty="0" smtClean="0">
              <a:solidFill>
                <a:schemeClr val="tx1"/>
              </a:solidFill>
              <a:effectLst/>
              <a:latin typeface="+mn-lt"/>
              <a:ea typeface="+mn-ea"/>
              <a:cs typeface="+mn-cs"/>
            </a:endParaRPr>
          </a:p>
          <a:p>
            <a:pPr marL="228600" lvl="0" indent="-228600">
              <a:buFont typeface="Arial" panose="020B0604020202020204" pitchFamily="34" charset="0"/>
              <a:buChar char="•"/>
            </a:pPr>
            <a:r>
              <a:rPr lang="en-US" sz="1200" kern="1200" dirty="0" smtClean="0">
                <a:solidFill>
                  <a:schemeClr val="tx1"/>
                </a:solidFill>
                <a:effectLst/>
                <a:latin typeface="+mn-lt"/>
                <a:ea typeface="+mn-ea"/>
                <a:cs typeface="+mn-cs"/>
              </a:rPr>
              <a:t>When the job state is reported as </a:t>
            </a:r>
            <a:r>
              <a:rPr lang="en-US" sz="1200" b="1" kern="1200" dirty="0" smtClean="0">
                <a:solidFill>
                  <a:schemeClr val="tx1"/>
                </a:solidFill>
                <a:effectLst/>
                <a:latin typeface="+mn-lt"/>
                <a:ea typeface="+mn-ea"/>
                <a:cs typeface="+mn-cs"/>
              </a:rPr>
              <a:t>Completed</a:t>
            </a:r>
            <a:r>
              <a:rPr lang="en-US" sz="1200" kern="1200" dirty="0" smtClean="0">
                <a:solidFill>
                  <a:schemeClr val="tx1"/>
                </a:solidFill>
                <a:effectLst/>
                <a:latin typeface="+mn-lt"/>
                <a:ea typeface="+mn-ea"/>
                <a:cs typeface="+mn-cs"/>
              </a:rPr>
              <a:t>, use the </a:t>
            </a:r>
            <a:r>
              <a:rPr lang="en-US" sz="1200" b="1" kern="1200" dirty="0" smtClean="0">
                <a:solidFill>
                  <a:schemeClr val="tx1"/>
                </a:solidFill>
                <a:effectLst/>
                <a:latin typeface="+mn-lt"/>
                <a:ea typeface="+mn-ea"/>
                <a:cs typeface="+mn-cs"/>
              </a:rPr>
              <a:t>Get-</a:t>
            </a:r>
            <a:r>
              <a:rPr lang="en-US" sz="1200" b="1" kern="1200" dirty="0" err="1" smtClean="0">
                <a:solidFill>
                  <a:schemeClr val="tx1"/>
                </a:solidFill>
                <a:effectLst/>
                <a:latin typeface="+mn-lt"/>
                <a:ea typeface="+mn-ea"/>
                <a:cs typeface="+mn-cs"/>
              </a:rPr>
              <a:t>AzureHDInsightJobOutput</a:t>
            </a:r>
            <a:r>
              <a:rPr lang="en-US" sz="1200" kern="1200" dirty="0" smtClean="0">
                <a:solidFill>
                  <a:schemeClr val="tx1"/>
                </a:solidFill>
                <a:effectLst/>
                <a:latin typeface="+mn-lt"/>
                <a:ea typeface="+mn-ea"/>
                <a:cs typeface="+mn-cs"/>
              </a:rPr>
              <a:t> command to check for any errors as shown in the following code example.</a:t>
            </a:r>
            <a:endParaRPr lang="en-GB" sz="1200" kern="1200" dirty="0" smtClean="0">
              <a:solidFill>
                <a:schemeClr val="tx1"/>
              </a:solidFill>
              <a:effectLst/>
              <a:latin typeface="+mn-lt"/>
              <a:ea typeface="+mn-ea"/>
              <a:cs typeface="+mn-cs"/>
            </a:endParaRPr>
          </a:p>
          <a:p>
            <a:pPr marL="457200" lvl="1" indent="0">
              <a:buFont typeface="+mj-lt"/>
              <a:buNone/>
            </a:pPr>
            <a:r>
              <a:rPr lang="en-US" sz="1200" kern="1200" dirty="0" smtClean="0">
                <a:solidFill>
                  <a:schemeClr val="tx1"/>
                </a:solidFill>
                <a:effectLst/>
                <a:latin typeface="+mn-lt"/>
                <a:ea typeface="+mn-ea"/>
                <a:cs typeface="+mn-cs"/>
              </a:rPr>
              <a:t>Get-</a:t>
            </a:r>
            <a:r>
              <a:rPr lang="en-US" sz="1200" kern="1200" dirty="0" err="1" smtClean="0">
                <a:solidFill>
                  <a:schemeClr val="tx1"/>
                </a:solidFill>
                <a:effectLst/>
                <a:latin typeface="+mn-lt"/>
                <a:ea typeface="+mn-ea"/>
                <a:cs typeface="+mn-cs"/>
              </a:rPr>
              <a:t>AzureHDInsightJobOutput</a:t>
            </a:r>
            <a:endParaRPr lang="en-GB" sz="1200" kern="1200" dirty="0" smtClean="0">
              <a:solidFill>
                <a:schemeClr val="tx1"/>
              </a:solidFill>
              <a:effectLst/>
              <a:latin typeface="+mn-lt"/>
              <a:ea typeface="+mn-ea"/>
              <a:cs typeface="+mn-cs"/>
            </a:endParaRPr>
          </a:p>
          <a:p>
            <a:pPr marL="457200" lvl="1" indent="0">
              <a:buFont typeface="+mj-lt"/>
              <a:buNone/>
            </a:pPr>
            <a:r>
              <a:rPr lang="en-US" sz="1200" kern="1200" dirty="0" smtClean="0">
                <a:solidFill>
                  <a:schemeClr val="tx1"/>
                </a:solidFill>
                <a:effectLst/>
                <a:latin typeface="+mn-lt"/>
                <a:ea typeface="+mn-ea"/>
                <a:cs typeface="+mn-cs"/>
              </a:rPr>
              <a:t>    -Cluster $</a:t>
            </a:r>
            <a:r>
              <a:rPr lang="en-US" sz="1200" kern="1200" dirty="0" err="1" smtClean="0">
                <a:solidFill>
                  <a:schemeClr val="tx1"/>
                </a:solidFill>
                <a:effectLst/>
                <a:latin typeface="+mn-lt"/>
                <a:ea typeface="+mn-ea"/>
                <a:cs typeface="+mn-cs"/>
              </a:rPr>
              <a:t>clusterName</a:t>
            </a:r>
            <a:endParaRPr lang="en-GB" sz="1200" kern="1200" dirty="0" smtClean="0">
              <a:solidFill>
                <a:schemeClr val="tx1"/>
              </a:solidFill>
              <a:effectLst/>
              <a:latin typeface="+mn-lt"/>
              <a:ea typeface="+mn-ea"/>
              <a:cs typeface="+mn-cs"/>
            </a:endParaRPr>
          </a:p>
          <a:p>
            <a:pPr marL="457200" lvl="1" indent="0">
              <a:buFont typeface="+mj-lt"/>
              <a:buNone/>
            </a:pP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JobId</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wordCountJob.JobId</a:t>
            </a:r>
            <a:endParaRPr lang="en-GB" sz="1200" kern="1200" dirty="0" smtClean="0">
              <a:solidFill>
                <a:schemeClr val="tx1"/>
              </a:solidFill>
              <a:effectLst/>
              <a:latin typeface="+mn-lt"/>
              <a:ea typeface="+mn-ea"/>
              <a:cs typeface="+mn-cs"/>
            </a:endParaRPr>
          </a:p>
          <a:p>
            <a:pPr marL="457200" lvl="1" indent="0">
              <a:buFont typeface="+mj-lt"/>
              <a:buNone/>
            </a:pP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StandardError</a:t>
            </a:r>
            <a:endParaRPr lang="en-GB" sz="1200" kern="1200" dirty="0" smtClean="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14</a:t>
            </a:fld>
            <a:endParaRPr lang="en-US"/>
          </a:p>
        </p:txBody>
      </p:sp>
    </p:spTree>
    <p:extLst>
      <p:ext uri="{BB962C8B-B14F-4D97-AF65-F5344CB8AC3E}">
        <p14:creationId xmlns:p14="http://schemas.microsoft.com/office/powerpoint/2010/main" val="42816836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image" Target="../media/image9.emf"/><Relationship Id="rId5" Type="http://schemas.openxmlformats.org/officeDocument/2006/relationships/image" Target="../media/image7.emf"/><Relationship Id="rId4" Type="http://schemas.openxmlformats.org/officeDocument/2006/relationships/image" Target="../media/image6.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4.png"/><Relationship Id="rId7" Type="http://schemas.openxmlformats.org/officeDocument/2006/relationships/image" Target="../media/image9.emf"/><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emf"/><Relationship Id="rId2"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emf"/><Relationship Id="rId4" Type="http://schemas.openxmlformats.org/officeDocument/2006/relationships/image" Target="../media/image6.emf"/></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image" Target="../media/image9.emf"/><Relationship Id="rId5" Type="http://schemas.openxmlformats.org/officeDocument/2006/relationships/image" Target="../media/image7.emf"/><Relationship Id="rId4" Type="http://schemas.openxmlformats.org/officeDocument/2006/relationships/image" Target="../media/image6.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Using PowerShell to work with HDInsight</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55060" y="182215"/>
            <a:ext cx="10373340" cy="6503720"/>
          </a:xfrm>
          <a:prstGeom prst="rect">
            <a:avLst/>
          </a:prstGeom>
        </p:spPr>
        <p:txBody>
          <a:bodyPr anchor="ct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pPr algn="ctr"/>
            <a:r>
              <a:rPr lang="en-GB" dirty="0" smtClean="0"/>
              <a:t>How do I use Azure PowerShell to manipulate files?</a:t>
            </a:r>
            <a:endParaRPr lang="en-GB" dirty="0"/>
          </a:p>
        </p:txBody>
      </p:sp>
    </p:spTree>
    <p:extLst>
      <p:ext uri="{BB962C8B-B14F-4D97-AF65-F5344CB8AC3E}">
        <p14:creationId xmlns:p14="http://schemas.microsoft.com/office/powerpoint/2010/main" val="955632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79413" y="1735704"/>
            <a:ext cx="11525250" cy="4942909"/>
          </a:xfrm>
        </p:spPr>
        <p:txBody>
          <a:bodyPr/>
          <a:lstStyle/>
          <a:p>
            <a:pPr marL="514350" indent="-514350">
              <a:buFont typeface="+mj-lt"/>
              <a:buAutoNum type="arabicPeriod"/>
            </a:pPr>
            <a:r>
              <a:rPr lang="en-GB" dirty="0" smtClean="0"/>
              <a:t>Get the Azure </a:t>
            </a:r>
            <a:r>
              <a:rPr lang="en-GB" dirty="0"/>
              <a:t>S</a:t>
            </a:r>
            <a:r>
              <a:rPr lang="en-GB" dirty="0" smtClean="0"/>
              <a:t>torage key</a:t>
            </a:r>
          </a:p>
          <a:p>
            <a:pPr marL="799829" lvl="2" indent="0">
              <a:buNone/>
            </a:pPr>
            <a:r>
              <a:rPr lang="en-GB" dirty="0">
                <a:latin typeface="Courier New" panose="02070309020205020404" pitchFamily="49" charset="0"/>
                <a:cs typeface="Courier New" panose="02070309020205020404" pitchFamily="49" charset="0"/>
              </a:rPr>
              <a:t>Get-</a:t>
            </a:r>
            <a:r>
              <a:rPr lang="en-GB" dirty="0" err="1">
                <a:latin typeface="Courier New" panose="02070309020205020404" pitchFamily="49" charset="0"/>
                <a:cs typeface="Courier New" panose="02070309020205020404" pitchFamily="49" charset="0"/>
              </a:rPr>
              <a:t>AzureStorageKey</a:t>
            </a:r>
            <a:endParaRPr lang="en-GB" dirty="0" smtClean="0">
              <a:latin typeface="Courier New" panose="02070309020205020404" pitchFamily="49" charset="0"/>
              <a:cs typeface="Courier New" panose="02070309020205020404" pitchFamily="49" charset="0"/>
            </a:endParaRPr>
          </a:p>
          <a:p>
            <a:pPr marL="514350" indent="-514350">
              <a:buFont typeface="+mj-lt"/>
              <a:buAutoNum type="arabicPeriod"/>
            </a:pPr>
            <a:r>
              <a:rPr lang="en-GB" dirty="0" smtClean="0"/>
              <a:t>Create the Azure Storage context</a:t>
            </a:r>
          </a:p>
          <a:p>
            <a:pPr marL="799829" lvl="2" indent="0">
              <a:buNone/>
            </a:pPr>
            <a:r>
              <a:rPr lang="en-GB" dirty="0">
                <a:latin typeface="Courier New" panose="02070309020205020404" pitchFamily="49" charset="0"/>
                <a:cs typeface="Courier New" panose="02070309020205020404" pitchFamily="49" charset="0"/>
              </a:rPr>
              <a:t>New-</a:t>
            </a:r>
            <a:r>
              <a:rPr lang="en-GB" dirty="0" err="1">
                <a:latin typeface="Courier New" panose="02070309020205020404" pitchFamily="49" charset="0"/>
                <a:cs typeface="Courier New" panose="02070309020205020404" pitchFamily="49" charset="0"/>
              </a:rPr>
              <a:t>AzureStorageContext</a:t>
            </a:r>
            <a:endParaRPr lang="en-GB" dirty="0">
              <a:latin typeface="Courier New" panose="02070309020205020404" pitchFamily="49" charset="0"/>
              <a:cs typeface="Courier New" panose="02070309020205020404" pitchFamily="49" charset="0"/>
            </a:endParaRPr>
          </a:p>
          <a:p>
            <a:pPr marL="514350" indent="-514350">
              <a:buFont typeface="+mj-lt"/>
              <a:buAutoNum type="arabicPeriod"/>
            </a:pPr>
            <a:r>
              <a:rPr lang="en-GB" dirty="0" smtClean="0"/>
              <a:t>Upload local files to blobs in Azure</a:t>
            </a:r>
          </a:p>
          <a:p>
            <a:pPr marL="799829" lvl="2" indent="0">
              <a:buNone/>
            </a:pPr>
            <a:r>
              <a:rPr lang="en-GB" dirty="0" smtClean="0">
                <a:latin typeface="Courier New" panose="02070309020205020404" pitchFamily="49" charset="0"/>
                <a:cs typeface="Courier New" panose="02070309020205020404" pitchFamily="49" charset="0"/>
              </a:rPr>
              <a:t>Set-</a:t>
            </a:r>
            <a:r>
              <a:rPr lang="en-GB" dirty="0" err="1" smtClean="0">
                <a:latin typeface="Courier New" panose="02070309020205020404" pitchFamily="49" charset="0"/>
                <a:cs typeface="Courier New" panose="02070309020205020404" pitchFamily="49" charset="0"/>
              </a:rPr>
              <a:t>AzureStorageBlobContent</a:t>
            </a:r>
            <a:endParaRPr lang="en-GB" dirty="0" smtClean="0">
              <a:latin typeface="Courier New" panose="02070309020205020404" pitchFamily="49" charset="0"/>
              <a:cs typeface="Courier New" panose="02070309020205020404" pitchFamily="49" charset="0"/>
            </a:endParaRPr>
          </a:p>
          <a:p>
            <a:pPr marL="533400" indent="0">
              <a:buNone/>
            </a:pPr>
            <a:r>
              <a:rPr lang="en-GB" dirty="0"/>
              <a:t>Download </a:t>
            </a:r>
            <a:r>
              <a:rPr lang="en-GB" dirty="0" smtClean="0"/>
              <a:t>Azure blobs to </a:t>
            </a:r>
            <a:r>
              <a:rPr lang="en-GB" dirty="0"/>
              <a:t>local files</a:t>
            </a:r>
          </a:p>
          <a:p>
            <a:pPr marL="799829" lvl="2" indent="0">
              <a:buNone/>
            </a:pPr>
            <a:r>
              <a:rPr lang="en-GB" dirty="0">
                <a:latin typeface="Courier New" panose="02070309020205020404" pitchFamily="49" charset="0"/>
                <a:cs typeface="Courier New" panose="02070309020205020404" pitchFamily="49" charset="0"/>
              </a:rPr>
              <a:t>Get-</a:t>
            </a:r>
            <a:r>
              <a:rPr lang="en-GB" dirty="0" err="1">
                <a:latin typeface="Courier New" panose="02070309020205020404" pitchFamily="49" charset="0"/>
                <a:cs typeface="Courier New" panose="02070309020205020404" pitchFamily="49" charset="0"/>
              </a:rPr>
              <a:t>AzureStorageBlobContent</a:t>
            </a:r>
            <a:endParaRPr lang="en-GB" dirty="0">
              <a:latin typeface="Courier New" panose="02070309020205020404" pitchFamily="49" charset="0"/>
              <a:cs typeface="Courier New" panose="02070309020205020404" pitchFamily="49" charset="0"/>
            </a:endParaRPr>
          </a:p>
          <a:p>
            <a:pPr marL="799829" lvl="2" indent="0">
              <a:buNone/>
            </a:pPr>
            <a:endParaRPr lang="en-GB" dirty="0">
              <a:latin typeface="Courier New" panose="02070309020205020404" pitchFamily="49" charset="0"/>
              <a:cs typeface="Courier New" panose="02070309020205020404" pitchFamily="49" charset="0"/>
            </a:endParaRPr>
          </a:p>
        </p:txBody>
      </p:sp>
      <p:grpSp>
        <p:nvGrpSpPr>
          <p:cNvPr id="5" name="Group 4"/>
          <p:cNvGrpSpPr/>
          <p:nvPr/>
        </p:nvGrpSpPr>
        <p:grpSpPr>
          <a:xfrm>
            <a:off x="8909022" y="4969371"/>
            <a:ext cx="2129476" cy="1463040"/>
            <a:chOff x="8909022" y="4969371"/>
            <a:chExt cx="2129476" cy="1463040"/>
          </a:xfrm>
        </p:grpSpPr>
        <p:grpSp>
          <p:nvGrpSpPr>
            <p:cNvPr id="6" name="Group 112"/>
            <p:cNvGrpSpPr>
              <a:grpSpLocks noChangeAspect="1"/>
            </p:cNvGrpSpPr>
            <p:nvPr/>
          </p:nvGrpSpPr>
          <p:grpSpPr bwMode="auto">
            <a:xfrm>
              <a:off x="9920648" y="4969371"/>
              <a:ext cx="1117850" cy="888350"/>
              <a:chOff x="6459" y="3437"/>
              <a:chExt cx="867" cy="689"/>
            </a:xfrm>
          </p:grpSpPr>
          <p:sp>
            <p:nvSpPr>
              <p:cNvPr id="26" name="AutoShape 111"/>
              <p:cNvSpPr>
                <a:spLocks noChangeAspect="1" noChangeArrowheads="1" noTextEdit="1"/>
              </p:cNvSpPr>
              <p:nvPr/>
            </p:nvSpPr>
            <p:spPr bwMode="auto">
              <a:xfrm>
                <a:off x="6459" y="3437"/>
                <a:ext cx="867" cy="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113"/>
              <p:cNvSpPr>
                <a:spLocks noChangeArrowheads="1"/>
              </p:cNvSpPr>
              <p:nvPr/>
            </p:nvSpPr>
            <p:spPr bwMode="auto">
              <a:xfrm>
                <a:off x="6670" y="4082"/>
                <a:ext cx="429" cy="53"/>
              </a:xfrm>
              <a:prstGeom prst="rect">
                <a:avLst/>
              </a:prstGeom>
              <a:solidFill>
                <a:schemeClr val="bg1">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14"/>
              <p:cNvSpPr>
                <a:spLocks/>
              </p:cNvSpPr>
              <p:nvPr/>
            </p:nvSpPr>
            <p:spPr bwMode="auto">
              <a:xfrm>
                <a:off x="6451" y="3428"/>
                <a:ext cx="867" cy="521"/>
              </a:xfrm>
              <a:custGeom>
                <a:avLst/>
                <a:gdLst>
                  <a:gd name="T0" fmla="*/ 99 w 99"/>
                  <a:gd name="T1" fmla="*/ 56 h 59"/>
                  <a:gd name="T2" fmla="*/ 96 w 99"/>
                  <a:gd name="T3" fmla="*/ 59 h 59"/>
                  <a:gd name="T4" fmla="*/ 3 w 99"/>
                  <a:gd name="T5" fmla="*/ 59 h 59"/>
                  <a:gd name="T6" fmla="*/ 0 w 99"/>
                  <a:gd name="T7" fmla="*/ 56 h 59"/>
                  <a:gd name="T8" fmla="*/ 0 w 99"/>
                  <a:gd name="T9" fmla="*/ 3 h 59"/>
                  <a:gd name="T10" fmla="*/ 3 w 99"/>
                  <a:gd name="T11" fmla="*/ 0 h 59"/>
                  <a:gd name="T12" fmla="*/ 96 w 99"/>
                  <a:gd name="T13" fmla="*/ 0 h 59"/>
                  <a:gd name="T14" fmla="*/ 99 w 99"/>
                  <a:gd name="T15" fmla="*/ 3 h 59"/>
                  <a:gd name="T16" fmla="*/ 99 w 99"/>
                  <a:gd name="T17" fmla="*/ 5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59">
                    <a:moveTo>
                      <a:pt x="99" y="56"/>
                    </a:moveTo>
                    <a:cubicBezTo>
                      <a:pt x="99" y="58"/>
                      <a:pt x="98" y="59"/>
                      <a:pt x="96" y="59"/>
                    </a:cubicBezTo>
                    <a:cubicBezTo>
                      <a:pt x="3" y="59"/>
                      <a:pt x="3" y="59"/>
                      <a:pt x="3" y="59"/>
                    </a:cubicBezTo>
                    <a:cubicBezTo>
                      <a:pt x="1" y="59"/>
                      <a:pt x="0" y="58"/>
                      <a:pt x="0" y="56"/>
                    </a:cubicBezTo>
                    <a:cubicBezTo>
                      <a:pt x="0" y="3"/>
                      <a:pt x="0" y="3"/>
                      <a:pt x="0" y="3"/>
                    </a:cubicBezTo>
                    <a:cubicBezTo>
                      <a:pt x="0" y="1"/>
                      <a:pt x="1" y="0"/>
                      <a:pt x="3" y="0"/>
                    </a:cubicBezTo>
                    <a:cubicBezTo>
                      <a:pt x="96" y="0"/>
                      <a:pt x="96" y="0"/>
                      <a:pt x="96" y="0"/>
                    </a:cubicBezTo>
                    <a:cubicBezTo>
                      <a:pt x="98" y="0"/>
                      <a:pt x="99" y="1"/>
                      <a:pt x="99" y="3"/>
                    </a:cubicBezTo>
                    <a:lnTo>
                      <a:pt x="99" y="56"/>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15"/>
              <p:cNvSpPr>
                <a:spLocks/>
              </p:cNvSpPr>
              <p:nvPr/>
            </p:nvSpPr>
            <p:spPr bwMode="auto">
              <a:xfrm>
                <a:off x="6529" y="3481"/>
                <a:ext cx="710" cy="398"/>
              </a:xfrm>
              <a:custGeom>
                <a:avLst/>
                <a:gdLst>
                  <a:gd name="T0" fmla="*/ 81 w 81"/>
                  <a:gd name="T1" fmla="*/ 43 h 45"/>
                  <a:gd name="T2" fmla="*/ 80 w 81"/>
                  <a:gd name="T3" fmla="*/ 45 h 45"/>
                  <a:gd name="T4" fmla="*/ 1 w 81"/>
                  <a:gd name="T5" fmla="*/ 45 h 45"/>
                  <a:gd name="T6" fmla="*/ 0 w 81"/>
                  <a:gd name="T7" fmla="*/ 43 h 45"/>
                  <a:gd name="T8" fmla="*/ 0 w 81"/>
                  <a:gd name="T9" fmla="*/ 1 h 45"/>
                  <a:gd name="T10" fmla="*/ 1 w 81"/>
                  <a:gd name="T11" fmla="*/ 0 h 45"/>
                  <a:gd name="T12" fmla="*/ 80 w 81"/>
                  <a:gd name="T13" fmla="*/ 0 h 45"/>
                  <a:gd name="T14" fmla="*/ 81 w 81"/>
                  <a:gd name="T15" fmla="*/ 1 h 45"/>
                  <a:gd name="T16" fmla="*/ 81 w 81"/>
                  <a:gd name="T17" fmla="*/ 4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 h="45">
                    <a:moveTo>
                      <a:pt x="81" y="43"/>
                    </a:moveTo>
                    <a:cubicBezTo>
                      <a:pt x="81" y="44"/>
                      <a:pt x="80" y="45"/>
                      <a:pt x="80" y="45"/>
                    </a:cubicBezTo>
                    <a:cubicBezTo>
                      <a:pt x="1" y="45"/>
                      <a:pt x="1" y="45"/>
                      <a:pt x="1" y="45"/>
                    </a:cubicBezTo>
                    <a:cubicBezTo>
                      <a:pt x="0" y="45"/>
                      <a:pt x="0" y="44"/>
                      <a:pt x="0" y="43"/>
                    </a:cubicBezTo>
                    <a:cubicBezTo>
                      <a:pt x="0" y="1"/>
                      <a:pt x="0" y="1"/>
                      <a:pt x="0" y="1"/>
                    </a:cubicBezTo>
                    <a:cubicBezTo>
                      <a:pt x="0" y="0"/>
                      <a:pt x="0" y="0"/>
                      <a:pt x="1" y="0"/>
                    </a:cubicBezTo>
                    <a:cubicBezTo>
                      <a:pt x="80" y="0"/>
                      <a:pt x="80" y="0"/>
                      <a:pt x="80" y="0"/>
                    </a:cubicBezTo>
                    <a:cubicBezTo>
                      <a:pt x="80" y="0"/>
                      <a:pt x="81" y="0"/>
                      <a:pt x="81" y="1"/>
                    </a:cubicBezTo>
                    <a:lnTo>
                      <a:pt x="81" y="4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Rectangle 116"/>
              <p:cNvSpPr>
                <a:spLocks noChangeArrowheads="1"/>
              </p:cNvSpPr>
              <p:nvPr/>
            </p:nvSpPr>
            <p:spPr bwMode="auto">
              <a:xfrm>
                <a:off x="6836" y="3941"/>
                <a:ext cx="96" cy="141"/>
              </a:xfrm>
              <a:prstGeom prst="rect">
                <a:avLst/>
              </a:prstGeom>
              <a:solidFill>
                <a:schemeClr val="bg1">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09022" y="4969371"/>
              <a:ext cx="1443662" cy="1463040"/>
            </a:xfrm>
            <a:prstGeom prst="rect">
              <a:avLst/>
            </a:prstGeom>
          </p:spPr>
        </p:pic>
        <p:grpSp>
          <p:nvGrpSpPr>
            <p:cNvPr id="8" name="Group 7"/>
            <p:cNvGrpSpPr>
              <a:grpSpLocks noChangeAspect="1"/>
            </p:cNvGrpSpPr>
            <p:nvPr/>
          </p:nvGrpSpPr>
          <p:grpSpPr>
            <a:xfrm>
              <a:off x="10171554" y="5030136"/>
              <a:ext cx="611915" cy="477345"/>
              <a:chOff x="1507436" y="1799127"/>
              <a:chExt cx="3681068" cy="2752580"/>
            </a:xfrm>
          </p:grpSpPr>
          <p:sp>
            <p:nvSpPr>
              <p:cNvPr id="19" name="Rectangle 18"/>
              <p:cNvSpPr/>
              <p:nvPr/>
            </p:nvSpPr>
            <p:spPr bwMode="auto">
              <a:xfrm>
                <a:off x="1507436" y="1808507"/>
                <a:ext cx="3657600" cy="2743200"/>
              </a:xfrm>
              <a:prstGeom prst="rect">
                <a:avLst/>
              </a:prstGeom>
              <a:solidFill>
                <a:schemeClr val="bg1"/>
              </a:solidFill>
              <a:ln w="19050">
                <a:solidFill>
                  <a:srgbClr val="0072C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p:cNvSpPr/>
              <p:nvPr/>
            </p:nvSpPr>
            <p:spPr bwMode="auto">
              <a:xfrm>
                <a:off x="1507436" y="1799127"/>
                <a:ext cx="3681068" cy="4572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p:cNvSpPr/>
              <p:nvPr/>
            </p:nvSpPr>
            <p:spPr bwMode="auto">
              <a:xfrm>
                <a:off x="4022473" y="1999656"/>
                <a:ext cx="182880" cy="1371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2" name="Isosceles Triangle 21"/>
              <p:cNvSpPr/>
              <p:nvPr/>
            </p:nvSpPr>
            <p:spPr bwMode="auto">
              <a:xfrm>
                <a:off x="3963592" y="1875760"/>
                <a:ext cx="300643" cy="151967"/>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p:cNvSpPr/>
              <p:nvPr/>
            </p:nvSpPr>
            <p:spPr bwMode="auto">
              <a:xfrm>
                <a:off x="4079873" y="2034112"/>
                <a:ext cx="45719" cy="102704"/>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4" name="Freeform 59"/>
              <p:cNvSpPr>
                <a:spLocks noEditPoints="1"/>
              </p:cNvSpPr>
              <p:nvPr/>
            </p:nvSpPr>
            <p:spPr bwMode="auto">
              <a:xfrm rot="21089782">
                <a:off x="4799148" y="1871264"/>
                <a:ext cx="289001" cy="285713"/>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5-Point Star 24"/>
              <p:cNvSpPr/>
              <p:nvPr/>
            </p:nvSpPr>
            <p:spPr bwMode="auto">
              <a:xfrm>
                <a:off x="4384515" y="1879724"/>
                <a:ext cx="304800" cy="268792"/>
              </a:xfrm>
              <a:prstGeom prst="star5">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9" name="Group 8"/>
            <p:cNvGrpSpPr>
              <a:grpSpLocks noChangeAspect="1"/>
            </p:cNvGrpSpPr>
            <p:nvPr/>
          </p:nvGrpSpPr>
          <p:grpSpPr>
            <a:xfrm>
              <a:off x="10278687" y="5138105"/>
              <a:ext cx="335221" cy="316859"/>
              <a:chOff x="3989331" y="4906506"/>
              <a:chExt cx="1752600" cy="1656599"/>
            </a:xfrm>
          </p:grpSpPr>
          <p:grpSp>
            <p:nvGrpSpPr>
              <p:cNvPr id="10" name="Group 4"/>
              <p:cNvGrpSpPr>
                <a:grpSpLocks noChangeAspect="1"/>
              </p:cNvGrpSpPr>
              <p:nvPr/>
            </p:nvGrpSpPr>
            <p:grpSpPr bwMode="auto">
              <a:xfrm flipH="1">
                <a:off x="3989331" y="4906506"/>
                <a:ext cx="1752600" cy="1656599"/>
                <a:chOff x="645" y="1325"/>
                <a:chExt cx="1104" cy="1003"/>
              </a:xfrm>
            </p:grpSpPr>
            <p:sp>
              <p:nvSpPr>
                <p:cNvPr id="12" name="AutoShape 3"/>
                <p:cNvSpPr>
                  <a:spLocks noChangeAspect="1" noChangeArrowheads="1" noTextEdit="1"/>
                </p:cNvSpPr>
                <p:nvPr/>
              </p:nvSpPr>
              <p:spPr bwMode="auto">
                <a:xfrm>
                  <a:off x="645" y="1328"/>
                  <a:ext cx="1104"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5"/>
                <p:cNvSpPr>
                  <a:spLocks noChangeArrowheads="1"/>
                </p:cNvSpPr>
                <p:nvPr/>
              </p:nvSpPr>
              <p:spPr bwMode="auto">
                <a:xfrm>
                  <a:off x="751" y="1441"/>
                  <a:ext cx="680" cy="9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6"/>
                <p:cNvSpPr>
                  <a:spLocks/>
                </p:cNvSpPr>
                <p:nvPr/>
              </p:nvSpPr>
              <p:spPr bwMode="auto">
                <a:xfrm>
                  <a:off x="751" y="1325"/>
                  <a:ext cx="786" cy="900"/>
                </a:xfrm>
                <a:custGeom>
                  <a:avLst/>
                  <a:gdLst>
                    <a:gd name="T0" fmla="*/ 205 w 237"/>
                    <a:gd name="T1" fmla="*/ 0 h 271"/>
                    <a:gd name="T2" fmla="*/ 0 w 237"/>
                    <a:gd name="T3" fmla="*/ 0 h 271"/>
                    <a:gd name="T4" fmla="*/ 0 w 237"/>
                    <a:gd name="T5" fmla="*/ 63 h 271"/>
                    <a:gd name="T6" fmla="*/ 31 w 237"/>
                    <a:gd name="T7" fmla="*/ 63 h 271"/>
                    <a:gd name="T8" fmla="*/ 31 w 237"/>
                    <a:gd name="T9" fmla="*/ 271 h 271"/>
                    <a:gd name="T10" fmla="*/ 237 w 237"/>
                    <a:gd name="T11" fmla="*/ 271 h 271"/>
                    <a:gd name="T12" fmla="*/ 237 w 237"/>
                    <a:gd name="T13" fmla="*/ 31 h 271"/>
                    <a:gd name="T14" fmla="*/ 205 w 237"/>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7" h="271">
                      <a:moveTo>
                        <a:pt x="205" y="0"/>
                      </a:moveTo>
                      <a:cubicBezTo>
                        <a:pt x="0" y="0"/>
                        <a:pt x="0" y="0"/>
                        <a:pt x="0" y="0"/>
                      </a:cubicBezTo>
                      <a:cubicBezTo>
                        <a:pt x="0" y="63"/>
                        <a:pt x="0" y="63"/>
                        <a:pt x="0" y="63"/>
                      </a:cubicBezTo>
                      <a:cubicBezTo>
                        <a:pt x="31" y="63"/>
                        <a:pt x="31" y="63"/>
                        <a:pt x="31" y="63"/>
                      </a:cubicBezTo>
                      <a:cubicBezTo>
                        <a:pt x="31" y="271"/>
                        <a:pt x="31" y="271"/>
                        <a:pt x="31" y="271"/>
                      </a:cubicBezTo>
                      <a:cubicBezTo>
                        <a:pt x="237" y="271"/>
                        <a:pt x="237" y="271"/>
                        <a:pt x="237" y="271"/>
                      </a:cubicBezTo>
                      <a:cubicBezTo>
                        <a:pt x="237" y="31"/>
                        <a:pt x="237" y="31"/>
                        <a:pt x="237" y="31"/>
                      </a:cubicBezTo>
                      <a:cubicBezTo>
                        <a:pt x="237" y="14"/>
                        <a:pt x="223" y="0"/>
                        <a:pt x="205" y="0"/>
                      </a:cubicBezTo>
                      <a:close/>
                    </a:path>
                  </a:pathLst>
                </a:custGeom>
                <a:solidFill>
                  <a:schemeClr val="bg1"/>
                </a:solidFill>
                <a:ln w="9525">
                  <a:solidFill>
                    <a:srgbClr val="50505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5" name="Oval 7"/>
                <p:cNvSpPr>
                  <a:spLocks noChangeArrowheads="1"/>
                </p:cNvSpPr>
                <p:nvPr/>
              </p:nvSpPr>
              <p:spPr bwMode="auto">
                <a:xfrm>
                  <a:off x="645" y="1325"/>
                  <a:ext cx="209" cy="209"/>
                </a:xfrm>
                <a:prstGeom prst="ellipse">
                  <a:avLst/>
                </a:pr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Oval 8"/>
                <p:cNvSpPr>
                  <a:spLocks noChangeArrowheads="1"/>
                </p:cNvSpPr>
                <p:nvPr/>
              </p:nvSpPr>
              <p:spPr bwMode="auto">
                <a:xfrm>
                  <a:off x="1537" y="2119"/>
                  <a:ext cx="209" cy="209"/>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Rectangle 9"/>
                <p:cNvSpPr>
                  <a:spLocks noChangeArrowheads="1"/>
                </p:cNvSpPr>
                <p:nvPr/>
              </p:nvSpPr>
              <p:spPr bwMode="auto">
                <a:xfrm>
                  <a:off x="960" y="2119"/>
                  <a:ext cx="680" cy="2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Oval 10"/>
                <p:cNvSpPr>
                  <a:spLocks noChangeArrowheads="1"/>
                </p:cNvSpPr>
                <p:nvPr/>
              </p:nvSpPr>
              <p:spPr bwMode="auto">
                <a:xfrm>
                  <a:off x="854" y="2119"/>
                  <a:ext cx="209" cy="209"/>
                </a:xfrm>
                <a:prstGeom prst="ellipse">
                  <a:avLst/>
                </a:pr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11"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5604" y="5272198"/>
                <a:ext cx="580053" cy="678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grpSp>
        <p:nvGrpSpPr>
          <p:cNvPr id="31" name="Group 30"/>
          <p:cNvGrpSpPr/>
          <p:nvPr/>
        </p:nvGrpSpPr>
        <p:grpSpPr>
          <a:xfrm>
            <a:off x="9085107" y="1224384"/>
            <a:ext cx="2555399" cy="1493416"/>
            <a:chOff x="9085107" y="1224384"/>
            <a:chExt cx="2555399" cy="1493416"/>
          </a:xfrm>
        </p:grpSpPr>
        <p:pic>
          <p:nvPicPr>
            <p:cNvPr id="32" name="Picture 31"/>
            <p:cNvPicPr>
              <a:picLocks noChangeAspect="1"/>
            </p:cNvPicPr>
            <p:nvPr/>
          </p:nvPicPr>
          <p:blipFill>
            <a:blip r:embed="rId4"/>
            <a:stretch>
              <a:fillRect/>
            </a:stretch>
          </p:blipFill>
          <p:spPr>
            <a:xfrm>
              <a:off x="9085107" y="1224384"/>
              <a:ext cx="2555399" cy="1493416"/>
            </a:xfrm>
            <a:prstGeom prst="rect">
              <a:avLst/>
            </a:prstGeom>
          </p:spPr>
        </p:pic>
        <p:pic>
          <p:nvPicPr>
            <p:cNvPr id="33" name="Picture 32"/>
            <p:cNvPicPr>
              <a:picLocks noChangeAspect="1"/>
            </p:cNvPicPr>
            <p:nvPr/>
          </p:nvPicPr>
          <p:blipFill>
            <a:blip r:embed="rId5"/>
            <a:stretch>
              <a:fillRect/>
            </a:stretch>
          </p:blipFill>
          <p:spPr>
            <a:xfrm>
              <a:off x="9226690" y="1735705"/>
              <a:ext cx="2259913" cy="826613"/>
            </a:xfrm>
            <a:prstGeom prst="rect">
              <a:avLst/>
            </a:prstGeom>
          </p:spPr>
        </p:pic>
      </p:grpSp>
      <p:grpSp>
        <p:nvGrpSpPr>
          <p:cNvPr id="40" name="Group 39"/>
          <p:cNvGrpSpPr/>
          <p:nvPr/>
        </p:nvGrpSpPr>
        <p:grpSpPr>
          <a:xfrm>
            <a:off x="10260523" y="3187700"/>
            <a:ext cx="610486" cy="1676400"/>
            <a:chOff x="10260523" y="3187700"/>
            <a:chExt cx="610486" cy="1676400"/>
          </a:xfrm>
        </p:grpSpPr>
        <p:cxnSp>
          <p:nvCxnSpPr>
            <p:cNvPr id="41" name="Straight Arrow Connector 40"/>
            <p:cNvCxnSpPr/>
            <p:nvPr/>
          </p:nvCxnSpPr>
          <p:spPr>
            <a:xfrm>
              <a:off x="10550447" y="3187700"/>
              <a:ext cx="0" cy="16764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2" name="Freeform 8"/>
            <p:cNvSpPr>
              <a:spLocks noChangeAspect="1" noEditPoints="1"/>
            </p:cNvSpPr>
            <p:nvPr/>
          </p:nvSpPr>
          <p:spPr bwMode="auto">
            <a:xfrm>
              <a:off x="10260523" y="4361837"/>
              <a:ext cx="610486" cy="275641"/>
            </a:xfrm>
            <a:custGeom>
              <a:avLst/>
              <a:gdLst>
                <a:gd name="T0" fmla="*/ 0 w 371"/>
                <a:gd name="T1" fmla="*/ 83 h 166"/>
                <a:gd name="T2" fmla="*/ 35 w 371"/>
                <a:gd name="T3" fmla="*/ 151 h 166"/>
                <a:gd name="T4" fmla="*/ 84 w 371"/>
                <a:gd name="T5" fmla="*/ 166 h 166"/>
                <a:gd name="T6" fmla="*/ 161 w 371"/>
                <a:gd name="T7" fmla="*/ 116 h 166"/>
                <a:gd name="T8" fmla="*/ 189 w 371"/>
                <a:gd name="T9" fmla="*/ 116 h 166"/>
                <a:gd name="T10" fmla="*/ 189 w 371"/>
                <a:gd name="T11" fmla="*/ 100 h 166"/>
                <a:gd name="T12" fmla="*/ 207 w 371"/>
                <a:gd name="T13" fmla="*/ 111 h 166"/>
                <a:gd name="T14" fmla="*/ 228 w 371"/>
                <a:gd name="T15" fmla="*/ 96 h 166"/>
                <a:gd name="T16" fmla="*/ 245 w 371"/>
                <a:gd name="T17" fmla="*/ 111 h 166"/>
                <a:gd name="T18" fmla="*/ 264 w 371"/>
                <a:gd name="T19" fmla="*/ 96 h 166"/>
                <a:gd name="T20" fmla="*/ 280 w 371"/>
                <a:gd name="T21" fmla="*/ 111 h 166"/>
                <a:gd name="T22" fmla="*/ 315 w 371"/>
                <a:gd name="T23" fmla="*/ 93 h 166"/>
                <a:gd name="T24" fmla="*/ 325 w 371"/>
                <a:gd name="T25" fmla="*/ 108 h 166"/>
                <a:gd name="T26" fmla="*/ 340 w 371"/>
                <a:gd name="T27" fmla="*/ 108 h 166"/>
                <a:gd name="T28" fmla="*/ 371 w 371"/>
                <a:gd name="T29" fmla="*/ 63 h 166"/>
                <a:gd name="T30" fmla="*/ 371 w 371"/>
                <a:gd name="T31" fmla="*/ 49 h 166"/>
                <a:gd name="T32" fmla="*/ 160 w 371"/>
                <a:gd name="T33" fmla="*/ 49 h 166"/>
                <a:gd name="T34" fmla="*/ 156 w 371"/>
                <a:gd name="T35" fmla="*/ 40 h 166"/>
                <a:gd name="T36" fmla="*/ 84 w 371"/>
                <a:gd name="T37" fmla="*/ 0 h 166"/>
                <a:gd name="T38" fmla="*/ 0 w 371"/>
                <a:gd name="T39" fmla="*/ 83 h 166"/>
                <a:gd name="T40" fmla="*/ 72 w 371"/>
                <a:gd name="T41" fmla="*/ 83 h 166"/>
                <a:gd name="T42" fmla="*/ 50 w 371"/>
                <a:gd name="T43" fmla="*/ 108 h 166"/>
                <a:gd name="T44" fmla="*/ 27 w 371"/>
                <a:gd name="T45" fmla="*/ 83 h 166"/>
                <a:gd name="T46" fmla="*/ 50 w 371"/>
                <a:gd name="T47" fmla="*/ 59 h 166"/>
                <a:gd name="T48" fmla="*/ 72 w 371"/>
                <a:gd name="T49" fmla="*/ 83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1" h="166">
                  <a:moveTo>
                    <a:pt x="0" y="83"/>
                  </a:moveTo>
                  <a:cubicBezTo>
                    <a:pt x="0" y="111"/>
                    <a:pt x="14" y="136"/>
                    <a:pt x="35" y="151"/>
                  </a:cubicBezTo>
                  <a:cubicBezTo>
                    <a:pt x="49" y="161"/>
                    <a:pt x="66" y="166"/>
                    <a:pt x="84" y="166"/>
                  </a:cubicBezTo>
                  <a:cubicBezTo>
                    <a:pt x="118" y="166"/>
                    <a:pt x="148" y="146"/>
                    <a:pt x="161" y="116"/>
                  </a:cubicBezTo>
                  <a:cubicBezTo>
                    <a:pt x="189" y="116"/>
                    <a:pt x="189" y="116"/>
                    <a:pt x="189" y="116"/>
                  </a:cubicBezTo>
                  <a:cubicBezTo>
                    <a:pt x="189" y="100"/>
                    <a:pt x="189" y="100"/>
                    <a:pt x="189" y="100"/>
                  </a:cubicBezTo>
                  <a:cubicBezTo>
                    <a:pt x="207" y="111"/>
                    <a:pt x="207" y="111"/>
                    <a:pt x="207" y="111"/>
                  </a:cubicBezTo>
                  <a:cubicBezTo>
                    <a:pt x="228" y="96"/>
                    <a:pt x="228" y="96"/>
                    <a:pt x="228" y="96"/>
                  </a:cubicBezTo>
                  <a:cubicBezTo>
                    <a:pt x="245" y="111"/>
                    <a:pt x="245" y="111"/>
                    <a:pt x="245" y="111"/>
                  </a:cubicBezTo>
                  <a:cubicBezTo>
                    <a:pt x="264" y="96"/>
                    <a:pt x="264" y="96"/>
                    <a:pt x="264" y="96"/>
                  </a:cubicBezTo>
                  <a:cubicBezTo>
                    <a:pt x="280" y="111"/>
                    <a:pt x="280" y="111"/>
                    <a:pt x="280" y="111"/>
                  </a:cubicBezTo>
                  <a:cubicBezTo>
                    <a:pt x="315" y="93"/>
                    <a:pt x="315" y="93"/>
                    <a:pt x="315" y="93"/>
                  </a:cubicBezTo>
                  <a:cubicBezTo>
                    <a:pt x="325" y="108"/>
                    <a:pt x="325" y="108"/>
                    <a:pt x="325" y="108"/>
                  </a:cubicBezTo>
                  <a:cubicBezTo>
                    <a:pt x="340" y="108"/>
                    <a:pt x="340" y="108"/>
                    <a:pt x="340" y="108"/>
                  </a:cubicBezTo>
                  <a:cubicBezTo>
                    <a:pt x="371" y="63"/>
                    <a:pt x="371" y="63"/>
                    <a:pt x="371" y="63"/>
                  </a:cubicBezTo>
                  <a:cubicBezTo>
                    <a:pt x="371" y="49"/>
                    <a:pt x="371" y="49"/>
                    <a:pt x="371" y="49"/>
                  </a:cubicBezTo>
                  <a:cubicBezTo>
                    <a:pt x="160" y="49"/>
                    <a:pt x="160" y="49"/>
                    <a:pt x="160" y="49"/>
                  </a:cubicBezTo>
                  <a:cubicBezTo>
                    <a:pt x="159" y="46"/>
                    <a:pt x="157" y="43"/>
                    <a:pt x="156" y="40"/>
                  </a:cubicBezTo>
                  <a:cubicBezTo>
                    <a:pt x="141" y="16"/>
                    <a:pt x="114" y="0"/>
                    <a:pt x="84" y="0"/>
                  </a:cubicBezTo>
                  <a:cubicBezTo>
                    <a:pt x="38" y="0"/>
                    <a:pt x="0" y="38"/>
                    <a:pt x="0" y="83"/>
                  </a:cubicBezTo>
                  <a:close/>
                  <a:moveTo>
                    <a:pt x="72" y="83"/>
                  </a:moveTo>
                  <a:cubicBezTo>
                    <a:pt x="72" y="97"/>
                    <a:pt x="62" y="108"/>
                    <a:pt x="50" y="108"/>
                  </a:cubicBezTo>
                  <a:cubicBezTo>
                    <a:pt x="37" y="108"/>
                    <a:pt x="27" y="97"/>
                    <a:pt x="27" y="83"/>
                  </a:cubicBezTo>
                  <a:cubicBezTo>
                    <a:pt x="27" y="70"/>
                    <a:pt x="37" y="59"/>
                    <a:pt x="50" y="59"/>
                  </a:cubicBezTo>
                  <a:cubicBezTo>
                    <a:pt x="62" y="59"/>
                    <a:pt x="72" y="70"/>
                    <a:pt x="72" y="83"/>
                  </a:cubicBezTo>
                  <a:close/>
                </a:path>
              </a:pathLst>
            </a:cu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grpSp>
      <p:cxnSp>
        <p:nvCxnSpPr>
          <p:cNvPr id="43" name="Straight Arrow Connector 42"/>
          <p:cNvCxnSpPr/>
          <p:nvPr/>
        </p:nvCxnSpPr>
        <p:spPr>
          <a:xfrm flipV="1">
            <a:off x="10926326" y="3187700"/>
            <a:ext cx="0" cy="16764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44" name="Picture 43"/>
          <p:cNvPicPr>
            <a:picLocks noChangeAspect="1"/>
          </p:cNvPicPr>
          <p:nvPr/>
        </p:nvPicPr>
        <p:blipFill>
          <a:blip r:embed="rId6"/>
          <a:stretch>
            <a:fillRect/>
          </a:stretch>
        </p:blipFill>
        <p:spPr>
          <a:xfrm rot="16200000">
            <a:off x="10516906" y="2284820"/>
            <a:ext cx="678726" cy="865959"/>
          </a:xfrm>
          <a:prstGeom prst="rect">
            <a:avLst/>
          </a:prstGeom>
        </p:spPr>
      </p:pic>
      <p:grpSp>
        <p:nvGrpSpPr>
          <p:cNvPr id="45" name="Group 44"/>
          <p:cNvGrpSpPr/>
          <p:nvPr/>
        </p:nvGrpSpPr>
        <p:grpSpPr>
          <a:xfrm>
            <a:off x="8935446" y="2282287"/>
            <a:ext cx="1427360" cy="868040"/>
            <a:chOff x="5595740" y="4425729"/>
            <a:chExt cx="3120389" cy="1897646"/>
          </a:xfrm>
        </p:grpSpPr>
        <p:pic>
          <p:nvPicPr>
            <p:cNvPr id="46" name="Picture 4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595740" y="4425730"/>
              <a:ext cx="1023730" cy="1897645"/>
            </a:xfrm>
            <a:prstGeom prst="rect">
              <a:avLst/>
            </a:prstGeom>
          </p:spPr>
        </p:pic>
        <p:pic>
          <p:nvPicPr>
            <p:cNvPr id="47" name="Picture 4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639464" y="4425729"/>
              <a:ext cx="1023730" cy="1897645"/>
            </a:xfrm>
            <a:prstGeom prst="rect">
              <a:avLst/>
            </a:prstGeom>
          </p:spPr>
        </p:pic>
        <p:pic>
          <p:nvPicPr>
            <p:cNvPr id="48" name="Picture 4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692399" y="4425729"/>
              <a:ext cx="1023730" cy="1897645"/>
            </a:xfrm>
            <a:prstGeom prst="rect">
              <a:avLst/>
            </a:prstGeom>
          </p:spPr>
        </p:pic>
      </p:grpSp>
      <p:grpSp>
        <p:nvGrpSpPr>
          <p:cNvPr id="49" name="Group 20"/>
          <p:cNvGrpSpPr>
            <a:grpSpLocks noChangeAspect="1"/>
          </p:cNvGrpSpPr>
          <p:nvPr/>
        </p:nvGrpSpPr>
        <p:grpSpPr bwMode="auto">
          <a:xfrm>
            <a:off x="10692709" y="4268285"/>
            <a:ext cx="468224" cy="619165"/>
            <a:chOff x="3915" y="2947"/>
            <a:chExt cx="456" cy="603"/>
          </a:xfrm>
          <a:solidFill>
            <a:schemeClr val="accent4">
              <a:lumMod val="20000"/>
              <a:lumOff val="80000"/>
            </a:schemeClr>
          </a:solidFill>
        </p:grpSpPr>
        <p:sp>
          <p:nvSpPr>
            <p:cNvPr id="50"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51"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067054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par>
                          <p:cTn id="9" fill="hold">
                            <p:stCondLst>
                              <p:cond delay="0"/>
                            </p:stCondLst>
                            <p:childTnLst>
                              <p:par>
                                <p:cTn id="10" presetID="22" presetClass="entr" presetSubtype="4" fill="hold" nodeType="after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down)">
                                      <p:cBhvr>
                                        <p:cTn id="12" dur="500"/>
                                        <p:tgtEl>
                                          <p:spTgt spid="4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40"/>
                                        </p:tgtEl>
                                        <p:attrNameLst>
                                          <p:attrName>style.visibility</p:attrName>
                                        </p:attrNameLst>
                                      </p:cBhvr>
                                      <p:to>
                                        <p:strVal val="hidden"/>
                                      </p:to>
                                    </p:set>
                                  </p:childTnLst>
                                </p:cTn>
                              </p:par>
                            </p:childTnLst>
                          </p:cTn>
                        </p:par>
                        <p:par>
                          <p:cTn id="21" fill="hold">
                            <p:stCondLst>
                              <p:cond delay="0"/>
                            </p:stCondLst>
                            <p:childTnLst>
                              <p:par>
                                <p:cTn id="22" presetID="1" presetClass="entr" presetSubtype="0" fill="hold" nodeType="afterEffect">
                                  <p:stCondLst>
                                    <p:cond delay="0"/>
                                  </p:stCondLst>
                                  <p:childTnLst>
                                    <p:set>
                                      <p:cBhvr>
                                        <p:cTn id="23" dur="1" fill="hold">
                                          <p:stCondLst>
                                            <p:cond delay="0"/>
                                          </p:stCondLst>
                                        </p:cTn>
                                        <p:tgtEl>
                                          <p:spTgt spid="4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childTnLst>
                                </p:cTn>
                              </p:par>
                            </p:childTnLst>
                          </p:cTn>
                        </p:par>
                        <p:par>
                          <p:cTn id="30" fill="hold">
                            <p:stCondLst>
                              <p:cond delay="0"/>
                            </p:stCondLst>
                            <p:childTnLst>
                              <p:par>
                                <p:cTn id="31" presetID="1" presetClass="entr" presetSubtype="0" fill="hold" nodeType="afterEffect">
                                  <p:stCondLst>
                                    <p:cond delay="0"/>
                                  </p:stCondLst>
                                  <p:childTnLst>
                                    <p:set>
                                      <p:cBhvr>
                                        <p:cTn id="32" dur="1" fill="hold">
                                          <p:stCondLst>
                                            <p:cond delay="0"/>
                                          </p:stCondLst>
                                        </p:cTn>
                                        <p:tgtEl>
                                          <p:spTgt spid="49"/>
                                        </p:tgtEl>
                                        <p:attrNameLst>
                                          <p:attrName>style.visibility</p:attrName>
                                        </p:attrNameLst>
                                      </p:cBhvr>
                                      <p:to>
                                        <p:strVal val="visible"/>
                                      </p:to>
                                    </p:set>
                                  </p:childTnLst>
                                </p:cTn>
                              </p:par>
                            </p:childTnLst>
                          </p:cTn>
                        </p:par>
                        <p:par>
                          <p:cTn id="33" fill="hold">
                            <p:stCondLst>
                              <p:cond delay="0"/>
                            </p:stCondLst>
                            <p:childTnLst>
                              <p:par>
                                <p:cTn id="34" presetID="64" presetClass="path" presetSubtype="0" accel="50000" decel="50000" fill="hold" nodeType="afterEffect">
                                  <p:stCondLst>
                                    <p:cond delay="0"/>
                                  </p:stCondLst>
                                  <p:childTnLst>
                                    <p:animMotion origin="layout" path="M 0 0 L 0 -0.25 E" pathEditMode="relative" ptsTypes="">
                                      <p:cBhvr>
                                        <p:cTn id="35" dur="2000" fill="hold"/>
                                        <p:tgtEl>
                                          <p:spTgt spid="49"/>
                                        </p:tgtEl>
                                        <p:attrNameLst>
                                          <p:attrName>ppt_x</p:attrName>
                                          <p:attrName>ppt_y</p:attrName>
                                        </p:attrNameLst>
                                      </p:cBhvr>
                                    </p:animMotion>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childTnLst>
                                </p:cTn>
                              </p:par>
                            </p:childTnLst>
                          </p:cTn>
                        </p:par>
                        <p:par>
                          <p:cTn id="42" fill="hold">
                            <p:stCondLst>
                              <p:cond delay="0"/>
                            </p:stCondLst>
                            <p:childTnLst>
                              <p:par>
                                <p:cTn id="43" presetID="42" presetClass="path" presetSubtype="0" accel="50000" decel="50000" fill="hold" nodeType="afterEffect">
                                  <p:stCondLst>
                                    <p:cond delay="0"/>
                                  </p:stCondLst>
                                  <p:childTnLst>
                                    <p:animMotion origin="layout" path="M -4.58333E-6 -0.25 L -4.58333E-6 2.96296E-6 " pathEditMode="relative" rAng="0" ptsTypes="AA">
                                      <p:cBhvr>
                                        <p:cTn id="44" dur="2000" fill="hold"/>
                                        <p:tgtEl>
                                          <p:spTgt spid="49"/>
                                        </p:tgtEl>
                                        <p:attrNameLst>
                                          <p:attrName>ppt_x</p:attrName>
                                          <p:attrName>ppt_y</p:attrName>
                                        </p:attrNameLst>
                                      </p:cBhvr>
                                      <p:rCtr x="0" y="12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Uploading and Downloading Files with Azure PowerShell</a:t>
            </a:r>
            <a:endParaRPr lang="en-US" dirty="0"/>
          </a:p>
        </p:txBody>
      </p:sp>
    </p:spTree>
    <p:extLst>
      <p:ext uri="{BB962C8B-B14F-4D97-AF65-F5344CB8AC3E}">
        <p14:creationId xmlns:p14="http://schemas.microsoft.com/office/powerpoint/2010/main" val="14957309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55060" y="182215"/>
            <a:ext cx="10373340" cy="6503720"/>
          </a:xfrm>
          <a:prstGeom prst="rect">
            <a:avLst/>
          </a:prstGeom>
        </p:spPr>
        <p:txBody>
          <a:bodyPr anchor="ct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pPr algn="ctr"/>
            <a:r>
              <a:rPr lang="en-GB" dirty="0" smtClean="0"/>
              <a:t>How do I use Azure PowerShell to run a </a:t>
            </a:r>
            <a:r>
              <a:rPr lang="en-GB" dirty="0" err="1" smtClean="0"/>
              <a:t>MapReduce</a:t>
            </a:r>
            <a:r>
              <a:rPr lang="en-GB" dirty="0" smtClean="0"/>
              <a:t> job?</a:t>
            </a:r>
            <a:endParaRPr lang="en-GB" dirty="0"/>
          </a:p>
        </p:txBody>
      </p:sp>
    </p:spTree>
    <p:extLst>
      <p:ext uri="{BB962C8B-B14F-4D97-AF65-F5344CB8AC3E}">
        <p14:creationId xmlns:p14="http://schemas.microsoft.com/office/powerpoint/2010/main" val="3018128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Straight Arrow Connector 73"/>
          <p:cNvCxnSpPr/>
          <p:nvPr/>
        </p:nvCxnSpPr>
        <p:spPr>
          <a:xfrm flipH="1" flipV="1">
            <a:off x="10003128" y="3150327"/>
            <a:ext cx="7773" cy="170037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 name="Content Placeholder 2"/>
          <p:cNvSpPr>
            <a:spLocks noGrp="1"/>
          </p:cNvSpPr>
          <p:nvPr>
            <p:ph sz="quarter" idx="10"/>
          </p:nvPr>
        </p:nvSpPr>
        <p:spPr>
          <a:xfrm>
            <a:off x="379413" y="1735704"/>
            <a:ext cx="8477508" cy="4942909"/>
          </a:xfrm>
        </p:spPr>
        <p:txBody>
          <a:bodyPr/>
          <a:lstStyle/>
          <a:p>
            <a:pPr marL="514350" indent="-514350">
              <a:buFont typeface="+mj-lt"/>
              <a:buAutoNum type="arabicPeriod"/>
            </a:pPr>
            <a:r>
              <a:rPr lang="en-US" dirty="0" smtClean="0"/>
              <a:t>Create a job definition</a:t>
            </a:r>
          </a:p>
          <a:p>
            <a:pPr marL="799829" lvl="2" indent="0">
              <a:buNone/>
            </a:pPr>
            <a:r>
              <a:rPr lang="en-US" dirty="0">
                <a:latin typeface="Courier New" panose="02070309020205020404" pitchFamily="49" charset="0"/>
                <a:cs typeface="Courier New" panose="02070309020205020404" pitchFamily="49" charset="0"/>
              </a:rPr>
              <a:t>New-</a:t>
            </a:r>
            <a:r>
              <a:rPr lang="en-US" dirty="0" err="1">
                <a:latin typeface="Courier New" panose="02070309020205020404" pitchFamily="49" charset="0"/>
                <a:cs typeface="Courier New" panose="02070309020205020404" pitchFamily="49" charset="0"/>
              </a:rPr>
              <a:t>AzureHDInsightMapReduceJobDefinitio</a:t>
            </a:r>
            <a:r>
              <a:rPr lang="en-US" dirty="0" err="1"/>
              <a:t>n</a:t>
            </a:r>
            <a:endParaRPr lang="en-US" dirty="0"/>
          </a:p>
          <a:p>
            <a:pPr marL="514350" indent="-514350">
              <a:buFont typeface="+mj-lt"/>
              <a:buAutoNum type="arabicPeriod"/>
            </a:pPr>
            <a:r>
              <a:rPr lang="en-US" dirty="0" smtClean="0"/>
              <a:t>Submit the job</a:t>
            </a:r>
          </a:p>
          <a:p>
            <a:pPr marL="799829" lvl="2" indent="0">
              <a:buNone/>
            </a:pPr>
            <a:r>
              <a:rPr lang="en-US" dirty="0">
                <a:latin typeface="Courier New" panose="02070309020205020404" pitchFamily="49" charset="0"/>
                <a:cs typeface="Courier New" panose="02070309020205020404" pitchFamily="49" charset="0"/>
              </a:rPr>
              <a:t>Start-</a:t>
            </a:r>
            <a:r>
              <a:rPr lang="en-US" dirty="0" err="1">
                <a:latin typeface="Courier New" panose="02070309020205020404" pitchFamily="49" charset="0"/>
                <a:cs typeface="Courier New" panose="02070309020205020404" pitchFamily="49" charset="0"/>
              </a:rPr>
              <a:t>AzureHDInsightJob</a:t>
            </a:r>
            <a:endParaRPr lang="en-US" dirty="0">
              <a:latin typeface="Courier New" panose="02070309020205020404" pitchFamily="49" charset="0"/>
              <a:cs typeface="Courier New" panose="02070309020205020404" pitchFamily="49" charset="0"/>
            </a:endParaRPr>
          </a:p>
          <a:p>
            <a:pPr marL="514350" indent="-514350">
              <a:buFont typeface="+mj-lt"/>
              <a:buAutoNum type="arabicPeriod"/>
            </a:pPr>
            <a:r>
              <a:rPr lang="en-US" dirty="0"/>
              <a:t>View the job </a:t>
            </a:r>
            <a:r>
              <a:rPr lang="en-US" dirty="0" smtClean="0"/>
              <a:t>execution information</a:t>
            </a:r>
            <a:endParaRPr lang="en-US" dirty="0"/>
          </a:p>
          <a:p>
            <a:pPr marL="799829" lvl="2" indent="0">
              <a:buNone/>
            </a:pPr>
            <a:r>
              <a:rPr lang="en-US" dirty="0">
                <a:latin typeface="Courier New" panose="02070309020205020404" pitchFamily="49" charset="0"/>
                <a:cs typeface="Courier New" panose="02070309020205020404" pitchFamily="49" charset="0"/>
              </a:rPr>
              <a:t>Wait-</a:t>
            </a:r>
            <a:r>
              <a:rPr lang="en-US" dirty="0" err="1">
                <a:latin typeface="Courier New" panose="02070309020205020404" pitchFamily="49" charset="0"/>
                <a:cs typeface="Courier New" panose="02070309020205020404" pitchFamily="49" charset="0"/>
              </a:rPr>
              <a:t>AzureHDInsightJob</a:t>
            </a:r>
            <a:endParaRPr lang="en-US" dirty="0">
              <a:latin typeface="Courier New" panose="02070309020205020404" pitchFamily="49" charset="0"/>
              <a:cs typeface="Courier New" panose="02070309020205020404" pitchFamily="49" charset="0"/>
            </a:endParaRPr>
          </a:p>
          <a:p>
            <a:pPr marL="799829" lvl="2" indent="0">
              <a:buNone/>
            </a:pPr>
            <a:r>
              <a:rPr lang="en-US" dirty="0">
                <a:latin typeface="Courier New" panose="02070309020205020404" pitchFamily="49" charset="0"/>
                <a:cs typeface="Courier New" panose="02070309020205020404" pitchFamily="49" charset="0"/>
              </a:rPr>
              <a:t>Get-</a:t>
            </a:r>
            <a:r>
              <a:rPr lang="en-US" dirty="0" err="1">
                <a:latin typeface="Courier New" panose="02070309020205020404" pitchFamily="49" charset="0"/>
                <a:cs typeface="Courier New" panose="02070309020205020404" pitchFamily="49" charset="0"/>
              </a:rPr>
              <a:t>AzureHDInsightJobOutput</a:t>
            </a:r>
            <a:endParaRPr lang="en-GB" dirty="0">
              <a:latin typeface="Courier New" panose="02070309020205020404" pitchFamily="49" charset="0"/>
              <a:cs typeface="Courier New" panose="02070309020205020404" pitchFamily="49" charset="0"/>
            </a:endParaRPr>
          </a:p>
        </p:txBody>
      </p:sp>
      <p:grpSp>
        <p:nvGrpSpPr>
          <p:cNvPr id="4" name="Group 3"/>
          <p:cNvGrpSpPr/>
          <p:nvPr/>
        </p:nvGrpSpPr>
        <p:grpSpPr>
          <a:xfrm>
            <a:off x="8909022" y="4969371"/>
            <a:ext cx="2129476" cy="1463040"/>
            <a:chOff x="8909022" y="4969371"/>
            <a:chExt cx="2129476" cy="1463040"/>
          </a:xfrm>
        </p:grpSpPr>
        <p:grpSp>
          <p:nvGrpSpPr>
            <p:cNvPr id="5" name="Group 112"/>
            <p:cNvGrpSpPr>
              <a:grpSpLocks noChangeAspect="1"/>
            </p:cNvGrpSpPr>
            <p:nvPr/>
          </p:nvGrpSpPr>
          <p:grpSpPr bwMode="auto">
            <a:xfrm>
              <a:off x="9920648" y="4969371"/>
              <a:ext cx="1117850" cy="888350"/>
              <a:chOff x="6459" y="3437"/>
              <a:chExt cx="867" cy="689"/>
            </a:xfrm>
          </p:grpSpPr>
          <p:sp>
            <p:nvSpPr>
              <p:cNvPr id="25" name="AutoShape 111"/>
              <p:cNvSpPr>
                <a:spLocks noChangeAspect="1" noChangeArrowheads="1" noTextEdit="1"/>
              </p:cNvSpPr>
              <p:nvPr/>
            </p:nvSpPr>
            <p:spPr bwMode="auto">
              <a:xfrm>
                <a:off x="6459" y="3437"/>
                <a:ext cx="867" cy="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113"/>
              <p:cNvSpPr>
                <a:spLocks noChangeArrowheads="1"/>
              </p:cNvSpPr>
              <p:nvPr/>
            </p:nvSpPr>
            <p:spPr bwMode="auto">
              <a:xfrm>
                <a:off x="6670" y="4082"/>
                <a:ext cx="429" cy="53"/>
              </a:xfrm>
              <a:prstGeom prst="rect">
                <a:avLst/>
              </a:prstGeom>
              <a:solidFill>
                <a:schemeClr val="bg1">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14"/>
              <p:cNvSpPr>
                <a:spLocks/>
              </p:cNvSpPr>
              <p:nvPr/>
            </p:nvSpPr>
            <p:spPr bwMode="auto">
              <a:xfrm>
                <a:off x="6451" y="3428"/>
                <a:ext cx="867" cy="521"/>
              </a:xfrm>
              <a:custGeom>
                <a:avLst/>
                <a:gdLst>
                  <a:gd name="T0" fmla="*/ 99 w 99"/>
                  <a:gd name="T1" fmla="*/ 56 h 59"/>
                  <a:gd name="T2" fmla="*/ 96 w 99"/>
                  <a:gd name="T3" fmla="*/ 59 h 59"/>
                  <a:gd name="T4" fmla="*/ 3 w 99"/>
                  <a:gd name="T5" fmla="*/ 59 h 59"/>
                  <a:gd name="T6" fmla="*/ 0 w 99"/>
                  <a:gd name="T7" fmla="*/ 56 h 59"/>
                  <a:gd name="T8" fmla="*/ 0 w 99"/>
                  <a:gd name="T9" fmla="*/ 3 h 59"/>
                  <a:gd name="T10" fmla="*/ 3 w 99"/>
                  <a:gd name="T11" fmla="*/ 0 h 59"/>
                  <a:gd name="T12" fmla="*/ 96 w 99"/>
                  <a:gd name="T13" fmla="*/ 0 h 59"/>
                  <a:gd name="T14" fmla="*/ 99 w 99"/>
                  <a:gd name="T15" fmla="*/ 3 h 59"/>
                  <a:gd name="T16" fmla="*/ 99 w 99"/>
                  <a:gd name="T17" fmla="*/ 5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59">
                    <a:moveTo>
                      <a:pt x="99" y="56"/>
                    </a:moveTo>
                    <a:cubicBezTo>
                      <a:pt x="99" y="58"/>
                      <a:pt x="98" y="59"/>
                      <a:pt x="96" y="59"/>
                    </a:cubicBezTo>
                    <a:cubicBezTo>
                      <a:pt x="3" y="59"/>
                      <a:pt x="3" y="59"/>
                      <a:pt x="3" y="59"/>
                    </a:cubicBezTo>
                    <a:cubicBezTo>
                      <a:pt x="1" y="59"/>
                      <a:pt x="0" y="58"/>
                      <a:pt x="0" y="56"/>
                    </a:cubicBezTo>
                    <a:cubicBezTo>
                      <a:pt x="0" y="3"/>
                      <a:pt x="0" y="3"/>
                      <a:pt x="0" y="3"/>
                    </a:cubicBezTo>
                    <a:cubicBezTo>
                      <a:pt x="0" y="1"/>
                      <a:pt x="1" y="0"/>
                      <a:pt x="3" y="0"/>
                    </a:cubicBezTo>
                    <a:cubicBezTo>
                      <a:pt x="96" y="0"/>
                      <a:pt x="96" y="0"/>
                      <a:pt x="96" y="0"/>
                    </a:cubicBezTo>
                    <a:cubicBezTo>
                      <a:pt x="98" y="0"/>
                      <a:pt x="99" y="1"/>
                      <a:pt x="99" y="3"/>
                    </a:cubicBezTo>
                    <a:lnTo>
                      <a:pt x="99" y="56"/>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15"/>
              <p:cNvSpPr>
                <a:spLocks/>
              </p:cNvSpPr>
              <p:nvPr/>
            </p:nvSpPr>
            <p:spPr bwMode="auto">
              <a:xfrm>
                <a:off x="6529" y="3481"/>
                <a:ext cx="710" cy="398"/>
              </a:xfrm>
              <a:custGeom>
                <a:avLst/>
                <a:gdLst>
                  <a:gd name="T0" fmla="*/ 81 w 81"/>
                  <a:gd name="T1" fmla="*/ 43 h 45"/>
                  <a:gd name="T2" fmla="*/ 80 w 81"/>
                  <a:gd name="T3" fmla="*/ 45 h 45"/>
                  <a:gd name="T4" fmla="*/ 1 w 81"/>
                  <a:gd name="T5" fmla="*/ 45 h 45"/>
                  <a:gd name="T6" fmla="*/ 0 w 81"/>
                  <a:gd name="T7" fmla="*/ 43 h 45"/>
                  <a:gd name="T8" fmla="*/ 0 w 81"/>
                  <a:gd name="T9" fmla="*/ 1 h 45"/>
                  <a:gd name="T10" fmla="*/ 1 w 81"/>
                  <a:gd name="T11" fmla="*/ 0 h 45"/>
                  <a:gd name="T12" fmla="*/ 80 w 81"/>
                  <a:gd name="T13" fmla="*/ 0 h 45"/>
                  <a:gd name="T14" fmla="*/ 81 w 81"/>
                  <a:gd name="T15" fmla="*/ 1 h 45"/>
                  <a:gd name="T16" fmla="*/ 81 w 81"/>
                  <a:gd name="T17" fmla="*/ 4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 h="45">
                    <a:moveTo>
                      <a:pt x="81" y="43"/>
                    </a:moveTo>
                    <a:cubicBezTo>
                      <a:pt x="81" y="44"/>
                      <a:pt x="80" y="45"/>
                      <a:pt x="80" y="45"/>
                    </a:cubicBezTo>
                    <a:cubicBezTo>
                      <a:pt x="1" y="45"/>
                      <a:pt x="1" y="45"/>
                      <a:pt x="1" y="45"/>
                    </a:cubicBezTo>
                    <a:cubicBezTo>
                      <a:pt x="0" y="45"/>
                      <a:pt x="0" y="44"/>
                      <a:pt x="0" y="43"/>
                    </a:cubicBezTo>
                    <a:cubicBezTo>
                      <a:pt x="0" y="1"/>
                      <a:pt x="0" y="1"/>
                      <a:pt x="0" y="1"/>
                    </a:cubicBezTo>
                    <a:cubicBezTo>
                      <a:pt x="0" y="0"/>
                      <a:pt x="0" y="0"/>
                      <a:pt x="1" y="0"/>
                    </a:cubicBezTo>
                    <a:cubicBezTo>
                      <a:pt x="80" y="0"/>
                      <a:pt x="80" y="0"/>
                      <a:pt x="80" y="0"/>
                    </a:cubicBezTo>
                    <a:cubicBezTo>
                      <a:pt x="80" y="0"/>
                      <a:pt x="81" y="0"/>
                      <a:pt x="81" y="1"/>
                    </a:cubicBezTo>
                    <a:lnTo>
                      <a:pt x="81" y="4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116"/>
              <p:cNvSpPr>
                <a:spLocks noChangeArrowheads="1"/>
              </p:cNvSpPr>
              <p:nvPr/>
            </p:nvSpPr>
            <p:spPr bwMode="auto">
              <a:xfrm>
                <a:off x="6836" y="3941"/>
                <a:ext cx="96" cy="141"/>
              </a:xfrm>
              <a:prstGeom prst="rect">
                <a:avLst/>
              </a:prstGeom>
              <a:solidFill>
                <a:schemeClr val="bg1">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09022" y="4969371"/>
              <a:ext cx="1443662" cy="1463040"/>
            </a:xfrm>
            <a:prstGeom prst="rect">
              <a:avLst/>
            </a:prstGeom>
          </p:spPr>
        </p:pic>
        <p:grpSp>
          <p:nvGrpSpPr>
            <p:cNvPr id="7" name="Group 6"/>
            <p:cNvGrpSpPr>
              <a:grpSpLocks noChangeAspect="1"/>
            </p:cNvGrpSpPr>
            <p:nvPr/>
          </p:nvGrpSpPr>
          <p:grpSpPr>
            <a:xfrm>
              <a:off x="10171554" y="5030136"/>
              <a:ext cx="611915" cy="477345"/>
              <a:chOff x="1507436" y="1799127"/>
              <a:chExt cx="3681068" cy="2752580"/>
            </a:xfrm>
          </p:grpSpPr>
          <p:sp>
            <p:nvSpPr>
              <p:cNvPr id="18" name="Rectangle 17"/>
              <p:cNvSpPr/>
              <p:nvPr/>
            </p:nvSpPr>
            <p:spPr bwMode="auto">
              <a:xfrm>
                <a:off x="1507436" y="1808507"/>
                <a:ext cx="3657600" cy="2743200"/>
              </a:xfrm>
              <a:prstGeom prst="rect">
                <a:avLst/>
              </a:prstGeom>
              <a:solidFill>
                <a:schemeClr val="bg1"/>
              </a:solidFill>
              <a:ln w="19050">
                <a:solidFill>
                  <a:srgbClr val="0072C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p:cNvSpPr/>
              <p:nvPr/>
            </p:nvSpPr>
            <p:spPr bwMode="auto">
              <a:xfrm>
                <a:off x="1507436" y="1799127"/>
                <a:ext cx="3681068" cy="4572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p:cNvSpPr/>
              <p:nvPr/>
            </p:nvSpPr>
            <p:spPr bwMode="auto">
              <a:xfrm>
                <a:off x="4022473" y="1999656"/>
                <a:ext cx="182880" cy="1371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1" name="Isosceles Triangle 20"/>
              <p:cNvSpPr/>
              <p:nvPr/>
            </p:nvSpPr>
            <p:spPr bwMode="auto">
              <a:xfrm>
                <a:off x="3963592" y="1875760"/>
                <a:ext cx="300643" cy="151967"/>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p:cNvSpPr/>
              <p:nvPr/>
            </p:nvSpPr>
            <p:spPr bwMode="auto">
              <a:xfrm>
                <a:off x="4079873" y="2034112"/>
                <a:ext cx="45719" cy="102704"/>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3" name="Freeform 59"/>
              <p:cNvSpPr>
                <a:spLocks noEditPoints="1"/>
              </p:cNvSpPr>
              <p:nvPr/>
            </p:nvSpPr>
            <p:spPr bwMode="auto">
              <a:xfrm rot="21089782">
                <a:off x="4799148" y="1871264"/>
                <a:ext cx="289001" cy="285713"/>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5-Point Star 23"/>
              <p:cNvSpPr/>
              <p:nvPr/>
            </p:nvSpPr>
            <p:spPr bwMode="auto">
              <a:xfrm>
                <a:off x="4384515" y="1879724"/>
                <a:ext cx="304800" cy="268792"/>
              </a:xfrm>
              <a:prstGeom prst="star5">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8" name="Group 7"/>
            <p:cNvGrpSpPr>
              <a:grpSpLocks noChangeAspect="1"/>
            </p:cNvGrpSpPr>
            <p:nvPr/>
          </p:nvGrpSpPr>
          <p:grpSpPr>
            <a:xfrm>
              <a:off x="10278687" y="5138105"/>
              <a:ext cx="335221" cy="316859"/>
              <a:chOff x="3989331" y="4906506"/>
              <a:chExt cx="1752600" cy="1656599"/>
            </a:xfrm>
          </p:grpSpPr>
          <p:grpSp>
            <p:nvGrpSpPr>
              <p:cNvPr id="9" name="Group 4"/>
              <p:cNvGrpSpPr>
                <a:grpSpLocks noChangeAspect="1"/>
              </p:cNvGrpSpPr>
              <p:nvPr/>
            </p:nvGrpSpPr>
            <p:grpSpPr bwMode="auto">
              <a:xfrm flipH="1">
                <a:off x="3989331" y="4906506"/>
                <a:ext cx="1752600" cy="1656599"/>
                <a:chOff x="645" y="1325"/>
                <a:chExt cx="1104" cy="1003"/>
              </a:xfrm>
            </p:grpSpPr>
            <p:sp>
              <p:nvSpPr>
                <p:cNvPr id="11" name="AutoShape 3"/>
                <p:cNvSpPr>
                  <a:spLocks noChangeAspect="1" noChangeArrowheads="1" noTextEdit="1"/>
                </p:cNvSpPr>
                <p:nvPr/>
              </p:nvSpPr>
              <p:spPr bwMode="auto">
                <a:xfrm>
                  <a:off x="645" y="1328"/>
                  <a:ext cx="1104"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5"/>
                <p:cNvSpPr>
                  <a:spLocks noChangeArrowheads="1"/>
                </p:cNvSpPr>
                <p:nvPr/>
              </p:nvSpPr>
              <p:spPr bwMode="auto">
                <a:xfrm>
                  <a:off x="751" y="1441"/>
                  <a:ext cx="680" cy="9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6"/>
                <p:cNvSpPr>
                  <a:spLocks/>
                </p:cNvSpPr>
                <p:nvPr/>
              </p:nvSpPr>
              <p:spPr bwMode="auto">
                <a:xfrm>
                  <a:off x="751" y="1325"/>
                  <a:ext cx="786" cy="900"/>
                </a:xfrm>
                <a:custGeom>
                  <a:avLst/>
                  <a:gdLst>
                    <a:gd name="T0" fmla="*/ 205 w 237"/>
                    <a:gd name="T1" fmla="*/ 0 h 271"/>
                    <a:gd name="T2" fmla="*/ 0 w 237"/>
                    <a:gd name="T3" fmla="*/ 0 h 271"/>
                    <a:gd name="T4" fmla="*/ 0 w 237"/>
                    <a:gd name="T5" fmla="*/ 63 h 271"/>
                    <a:gd name="T6" fmla="*/ 31 w 237"/>
                    <a:gd name="T7" fmla="*/ 63 h 271"/>
                    <a:gd name="T8" fmla="*/ 31 w 237"/>
                    <a:gd name="T9" fmla="*/ 271 h 271"/>
                    <a:gd name="T10" fmla="*/ 237 w 237"/>
                    <a:gd name="T11" fmla="*/ 271 h 271"/>
                    <a:gd name="T12" fmla="*/ 237 w 237"/>
                    <a:gd name="T13" fmla="*/ 31 h 271"/>
                    <a:gd name="T14" fmla="*/ 205 w 237"/>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7" h="271">
                      <a:moveTo>
                        <a:pt x="205" y="0"/>
                      </a:moveTo>
                      <a:cubicBezTo>
                        <a:pt x="0" y="0"/>
                        <a:pt x="0" y="0"/>
                        <a:pt x="0" y="0"/>
                      </a:cubicBezTo>
                      <a:cubicBezTo>
                        <a:pt x="0" y="63"/>
                        <a:pt x="0" y="63"/>
                        <a:pt x="0" y="63"/>
                      </a:cubicBezTo>
                      <a:cubicBezTo>
                        <a:pt x="31" y="63"/>
                        <a:pt x="31" y="63"/>
                        <a:pt x="31" y="63"/>
                      </a:cubicBezTo>
                      <a:cubicBezTo>
                        <a:pt x="31" y="271"/>
                        <a:pt x="31" y="271"/>
                        <a:pt x="31" y="271"/>
                      </a:cubicBezTo>
                      <a:cubicBezTo>
                        <a:pt x="237" y="271"/>
                        <a:pt x="237" y="271"/>
                        <a:pt x="237" y="271"/>
                      </a:cubicBezTo>
                      <a:cubicBezTo>
                        <a:pt x="237" y="31"/>
                        <a:pt x="237" y="31"/>
                        <a:pt x="237" y="31"/>
                      </a:cubicBezTo>
                      <a:cubicBezTo>
                        <a:pt x="237" y="14"/>
                        <a:pt x="223" y="0"/>
                        <a:pt x="205" y="0"/>
                      </a:cubicBezTo>
                      <a:close/>
                    </a:path>
                  </a:pathLst>
                </a:custGeom>
                <a:solidFill>
                  <a:schemeClr val="bg1"/>
                </a:solidFill>
                <a:ln w="9525">
                  <a:solidFill>
                    <a:srgbClr val="50505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4" name="Oval 7"/>
                <p:cNvSpPr>
                  <a:spLocks noChangeArrowheads="1"/>
                </p:cNvSpPr>
                <p:nvPr/>
              </p:nvSpPr>
              <p:spPr bwMode="auto">
                <a:xfrm>
                  <a:off x="645" y="1325"/>
                  <a:ext cx="209" cy="209"/>
                </a:xfrm>
                <a:prstGeom prst="ellipse">
                  <a:avLst/>
                </a:pr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Oval 8"/>
                <p:cNvSpPr>
                  <a:spLocks noChangeArrowheads="1"/>
                </p:cNvSpPr>
                <p:nvPr/>
              </p:nvSpPr>
              <p:spPr bwMode="auto">
                <a:xfrm>
                  <a:off x="1537" y="2119"/>
                  <a:ext cx="209" cy="209"/>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Rectangle 9"/>
                <p:cNvSpPr>
                  <a:spLocks noChangeArrowheads="1"/>
                </p:cNvSpPr>
                <p:nvPr/>
              </p:nvSpPr>
              <p:spPr bwMode="auto">
                <a:xfrm>
                  <a:off x="960" y="2119"/>
                  <a:ext cx="680" cy="2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Oval 10"/>
                <p:cNvSpPr>
                  <a:spLocks noChangeArrowheads="1"/>
                </p:cNvSpPr>
                <p:nvPr/>
              </p:nvSpPr>
              <p:spPr bwMode="auto">
                <a:xfrm>
                  <a:off x="854" y="2119"/>
                  <a:ext cx="209" cy="209"/>
                </a:xfrm>
                <a:prstGeom prst="ellipse">
                  <a:avLst/>
                </a:pr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10"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5604" y="5272198"/>
                <a:ext cx="580053" cy="678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grpSp>
        <p:nvGrpSpPr>
          <p:cNvPr id="30" name="Group 29"/>
          <p:cNvGrpSpPr/>
          <p:nvPr/>
        </p:nvGrpSpPr>
        <p:grpSpPr>
          <a:xfrm>
            <a:off x="9085107" y="1224384"/>
            <a:ext cx="2555399" cy="1493416"/>
            <a:chOff x="9085107" y="1224384"/>
            <a:chExt cx="2555399" cy="1493416"/>
          </a:xfrm>
        </p:grpSpPr>
        <p:pic>
          <p:nvPicPr>
            <p:cNvPr id="31" name="Picture 30"/>
            <p:cNvPicPr>
              <a:picLocks noChangeAspect="1"/>
            </p:cNvPicPr>
            <p:nvPr/>
          </p:nvPicPr>
          <p:blipFill>
            <a:blip r:embed="rId5"/>
            <a:stretch>
              <a:fillRect/>
            </a:stretch>
          </p:blipFill>
          <p:spPr>
            <a:xfrm>
              <a:off x="9085107" y="1224384"/>
              <a:ext cx="2555399" cy="1493416"/>
            </a:xfrm>
            <a:prstGeom prst="rect">
              <a:avLst/>
            </a:prstGeom>
          </p:spPr>
        </p:pic>
        <p:pic>
          <p:nvPicPr>
            <p:cNvPr id="32" name="Picture 31"/>
            <p:cNvPicPr>
              <a:picLocks noChangeAspect="1"/>
            </p:cNvPicPr>
            <p:nvPr/>
          </p:nvPicPr>
          <p:blipFill>
            <a:blip r:embed="rId6"/>
            <a:stretch>
              <a:fillRect/>
            </a:stretch>
          </p:blipFill>
          <p:spPr>
            <a:xfrm>
              <a:off x="9226690" y="1735705"/>
              <a:ext cx="2259913" cy="826613"/>
            </a:xfrm>
            <a:prstGeom prst="rect">
              <a:avLst/>
            </a:prstGeom>
          </p:spPr>
        </p:pic>
      </p:grpSp>
      <p:pic>
        <p:nvPicPr>
          <p:cNvPr id="37" name="Picture 36"/>
          <p:cNvPicPr>
            <a:picLocks noChangeAspect="1"/>
          </p:cNvPicPr>
          <p:nvPr/>
        </p:nvPicPr>
        <p:blipFill>
          <a:blip r:embed="rId7"/>
          <a:stretch>
            <a:fillRect/>
          </a:stretch>
        </p:blipFill>
        <p:spPr>
          <a:xfrm rot="16200000">
            <a:off x="10516906" y="2284820"/>
            <a:ext cx="678726" cy="865959"/>
          </a:xfrm>
          <a:prstGeom prst="rect">
            <a:avLst/>
          </a:prstGeom>
        </p:spPr>
      </p:pic>
      <p:grpSp>
        <p:nvGrpSpPr>
          <p:cNvPr id="38" name="Group 37"/>
          <p:cNvGrpSpPr/>
          <p:nvPr/>
        </p:nvGrpSpPr>
        <p:grpSpPr>
          <a:xfrm>
            <a:off x="8935446" y="2282287"/>
            <a:ext cx="1427360" cy="868040"/>
            <a:chOff x="5595740" y="4425729"/>
            <a:chExt cx="3120389" cy="1897646"/>
          </a:xfrm>
        </p:grpSpPr>
        <p:pic>
          <p:nvPicPr>
            <p:cNvPr id="39" name="Picture 3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595740" y="4425730"/>
              <a:ext cx="1023730" cy="1897645"/>
            </a:xfrm>
            <a:prstGeom prst="rect">
              <a:avLst/>
            </a:prstGeom>
          </p:spPr>
        </p:pic>
        <p:pic>
          <p:nvPicPr>
            <p:cNvPr id="40" name="Picture 3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639464" y="4425729"/>
              <a:ext cx="1023730" cy="1897645"/>
            </a:xfrm>
            <a:prstGeom prst="rect">
              <a:avLst/>
            </a:prstGeom>
          </p:spPr>
        </p:pic>
        <p:pic>
          <p:nvPicPr>
            <p:cNvPr id="41" name="Picture 4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692399" y="4425729"/>
              <a:ext cx="1023730" cy="1897645"/>
            </a:xfrm>
            <a:prstGeom prst="rect">
              <a:avLst/>
            </a:prstGeom>
          </p:spPr>
        </p:pic>
      </p:grpSp>
      <p:grpSp>
        <p:nvGrpSpPr>
          <p:cNvPr id="72" name="Group 71"/>
          <p:cNvGrpSpPr/>
          <p:nvPr/>
        </p:nvGrpSpPr>
        <p:grpSpPr>
          <a:xfrm>
            <a:off x="9666481" y="4053741"/>
            <a:ext cx="724134" cy="796960"/>
            <a:chOff x="7094240" y="4946607"/>
            <a:chExt cx="1050039" cy="1155641"/>
          </a:xfrm>
        </p:grpSpPr>
        <p:sp>
          <p:nvSpPr>
            <p:cNvPr id="49" name="Freeform 10"/>
            <p:cNvSpPr>
              <a:spLocks noEditPoints="1"/>
            </p:cNvSpPr>
            <p:nvPr/>
          </p:nvSpPr>
          <p:spPr bwMode="auto">
            <a:xfrm>
              <a:off x="7319391" y="5279352"/>
              <a:ext cx="824888" cy="822896"/>
            </a:xfrm>
            <a:custGeom>
              <a:avLst/>
              <a:gdLst>
                <a:gd name="T0" fmla="*/ 208 w 232"/>
                <a:gd name="T1" fmla="*/ 92 h 232"/>
                <a:gd name="T2" fmla="*/ 221 w 232"/>
                <a:gd name="T3" fmla="*/ 66 h 232"/>
                <a:gd name="T4" fmla="*/ 192 w 232"/>
                <a:gd name="T5" fmla="*/ 58 h 232"/>
                <a:gd name="T6" fmla="*/ 194 w 232"/>
                <a:gd name="T7" fmla="*/ 30 h 232"/>
                <a:gd name="T8" fmla="*/ 164 w 232"/>
                <a:gd name="T9" fmla="*/ 33 h 232"/>
                <a:gd name="T10" fmla="*/ 155 w 232"/>
                <a:gd name="T11" fmla="*/ 7 h 232"/>
                <a:gd name="T12" fmla="*/ 129 w 232"/>
                <a:gd name="T13" fmla="*/ 21 h 232"/>
                <a:gd name="T14" fmla="*/ 110 w 232"/>
                <a:gd name="T15" fmla="*/ 0 h 232"/>
                <a:gd name="T16" fmla="*/ 92 w 232"/>
                <a:gd name="T17" fmla="*/ 23 h 232"/>
                <a:gd name="T18" fmla="*/ 67 w 232"/>
                <a:gd name="T19" fmla="*/ 11 h 232"/>
                <a:gd name="T20" fmla="*/ 58 w 232"/>
                <a:gd name="T21" fmla="*/ 40 h 232"/>
                <a:gd name="T22" fmla="*/ 30 w 232"/>
                <a:gd name="T23" fmla="*/ 38 h 232"/>
                <a:gd name="T24" fmla="*/ 34 w 232"/>
                <a:gd name="T25" fmla="*/ 67 h 232"/>
                <a:gd name="T26" fmla="*/ 7 w 232"/>
                <a:gd name="T27" fmla="*/ 76 h 232"/>
                <a:gd name="T28" fmla="*/ 21 w 232"/>
                <a:gd name="T29" fmla="*/ 103 h 232"/>
                <a:gd name="T30" fmla="*/ 0 w 232"/>
                <a:gd name="T31" fmla="*/ 122 h 232"/>
                <a:gd name="T32" fmla="*/ 23 w 232"/>
                <a:gd name="T33" fmla="*/ 140 h 232"/>
                <a:gd name="T34" fmla="*/ 11 w 232"/>
                <a:gd name="T35" fmla="*/ 165 h 232"/>
                <a:gd name="T36" fmla="*/ 40 w 232"/>
                <a:gd name="T37" fmla="*/ 173 h 232"/>
                <a:gd name="T38" fmla="*/ 38 w 232"/>
                <a:gd name="T39" fmla="*/ 202 h 232"/>
                <a:gd name="T40" fmla="*/ 67 w 232"/>
                <a:gd name="T41" fmla="*/ 198 h 232"/>
                <a:gd name="T42" fmla="*/ 76 w 232"/>
                <a:gd name="T43" fmla="*/ 225 h 232"/>
                <a:gd name="T44" fmla="*/ 103 w 232"/>
                <a:gd name="T45" fmla="*/ 210 h 232"/>
                <a:gd name="T46" fmla="*/ 122 w 232"/>
                <a:gd name="T47" fmla="*/ 232 h 232"/>
                <a:gd name="T48" fmla="*/ 140 w 232"/>
                <a:gd name="T49" fmla="*/ 208 h 232"/>
                <a:gd name="T50" fmla="*/ 165 w 232"/>
                <a:gd name="T51" fmla="*/ 221 h 232"/>
                <a:gd name="T52" fmla="*/ 174 w 232"/>
                <a:gd name="T53" fmla="*/ 192 h 232"/>
                <a:gd name="T54" fmla="*/ 202 w 232"/>
                <a:gd name="T55" fmla="*/ 193 h 232"/>
                <a:gd name="T56" fmla="*/ 198 w 232"/>
                <a:gd name="T57" fmla="*/ 164 h 232"/>
                <a:gd name="T58" fmla="*/ 225 w 232"/>
                <a:gd name="T59" fmla="*/ 155 h 232"/>
                <a:gd name="T60" fmla="*/ 210 w 232"/>
                <a:gd name="T61" fmla="*/ 129 h 232"/>
                <a:gd name="T62" fmla="*/ 232 w 232"/>
                <a:gd name="T63" fmla="*/ 110 h 232"/>
                <a:gd name="T64" fmla="*/ 178 w 232"/>
                <a:gd name="T65" fmla="*/ 138 h 232"/>
                <a:gd name="T66" fmla="*/ 178 w 232"/>
                <a:gd name="T67" fmla="*/ 94 h 232"/>
                <a:gd name="T68" fmla="*/ 187 w 232"/>
                <a:gd name="T69" fmla="*/ 134 h 232"/>
                <a:gd name="T70" fmla="*/ 142 w 232"/>
                <a:gd name="T71" fmla="*/ 95 h 232"/>
                <a:gd name="T72" fmla="*/ 153 w 232"/>
                <a:gd name="T73" fmla="*/ 52 h 232"/>
                <a:gd name="T74" fmla="*/ 97 w 232"/>
                <a:gd name="T75" fmla="*/ 43 h 232"/>
                <a:gd name="T76" fmla="*/ 138 w 232"/>
                <a:gd name="T77" fmla="*/ 52 h 232"/>
                <a:gd name="T78" fmla="*/ 94 w 232"/>
                <a:gd name="T79" fmla="*/ 52 h 232"/>
                <a:gd name="T80" fmla="*/ 116 w 232"/>
                <a:gd name="T81" fmla="*/ 134 h 232"/>
                <a:gd name="T82" fmla="*/ 134 w 232"/>
                <a:gd name="T83" fmla="*/ 116 h 232"/>
                <a:gd name="T84" fmla="*/ 95 w 232"/>
                <a:gd name="T85" fmla="*/ 88 h 232"/>
                <a:gd name="T86" fmla="*/ 52 w 232"/>
                <a:gd name="T87" fmla="*/ 77 h 232"/>
                <a:gd name="T88" fmla="*/ 44 w 232"/>
                <a:gd name="T89" fmla="*/ 133 h 232"/>
                <a:gd name="T90" fmla="*/ 52 w 232"/>
                <a:gd name="T91" fmla="*/ 93 h 232"/>
                <a:gd name="T92" fmla="*/ 52 w 232"/>
                <a:gd name="T93" fmla="*/ 137 h 232"/>
                <a:gd name="T94" fmla="*/ 55 w 232"/>
                <a:gd name="T95" fmla="*/ 144 h 232"/>
                <a:gd name="T96" fmla="*/ 86 w 232"/>
                <a:gd name="T97" fmla="*/ 175 h 232"/>
                <a:gd name="T98" fmla="*/ 51 w 232"/>
                <a:gd name="T99" fmla="*/ 152 h 232"/>
                <a:gd name="T100" fmla="*/ 96 w 232"/>
                <a:gd name="T101" fmla="*/ 187 h 232"/>
                <a:gd name="T102" fmla="*/ 119 w 232"/>
                <a:gd name="T103" fmla="*/ 149 h 232"/>
                <a:gd name="T104" fmla="*/ 152 w 232"/>
                <a:gd name="T105" fmla="*/ 179 h 232"/>
                <a:gd name="T106" fmla="*/ 142 w 232"/>
                <a:gd name="T107" fmla="*/ 136 h 232"/>
                <a:gd name="T108" fmla="*/ 168 w 232"/>
                <a:gd name="T109"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2" h="232">
                  <a:moveTo>
                    <a:pt x="228" y="105"/>
                  </a:moveTo>
                  <a:cubicBezTo>
                    <a:pt x="210" y="103"/>
                    <a:pt x="210" y="103"/>
                    <a:pt x="210" y="103"/>
                  </a:cubicBezTo>
                  <a:cubicBezTo>
                    <a:pt x="210" y="99"/>
                    <a:pt x="209" y="95"/>
                    <a:pt x="208" y="92"/>
                  </a:cubicBezTo>
                  <a:cubicBezTo>
                    <a:pt x="223" y="83"/>
                    <a:pt x="223" y="83"/>
                    <a:pt x="223" y="83"/>
                  </a:cubicBezTo>
                  <a:cubicBezTo>
                    <a:pt x="225" y="82"/>
                    <a:pt x="226" y="79"/>
                    <a:pt x="225" y="77"/>
                  </a:cubicBezTo>
                  <a:cubicBezTo>
                    <a:pt x="221" y="66"/>
                    <a:pt x="221" y="66"/>
                    <a:pt x="221" y="66"/>
                  </a:cubicBezTo>
                  <a:cubicBezTo>
                    <a:pt x="220" y="64"/>
                    <a:pt x="218" y="63"/>
                    <a:pt x="216" y="64"/>
                  </a:cubicBezTo>
                  <a:cubicBezTo>
                    <a:pt x="199" y="68"/>
                    <a:pt x="199" y="68"/>
                    <a:pt x="199" y="68"/>
                  </a:cubicBezTo>
                  <a:cubicBezTo>
                    <a:pt x="196" y="64"/>
                    <a:pt x="194" y="61"/>
                    <a:pt x="192" y="58"/>
                  </a:cubicBezTo>
                  <a:cubicBezTo>
                    <a:pt x="202" y="44"/>
                    <a:pt x="202" y="44"/>
                    <a:pt x="202" y="44"/>
                  </a:cubicBezTo>
                  <a:cubicBezTo>
                    <a:pt x="204" y="42"/>
                    <a:pt x="203" y="39"/>
                    <a:pt x="202" y="38"/>
                  </a:cubicBezTo>
                  <a:cubicBezTo>
                    <a:pt x="194" y="30"/>
                    <a:pt x="194" y="30"/>
                    <a:pt x="194" y="30"/>
                  </a:cubicBezTo>
                  <a:cubicBezTo>
                    <a:pt x="192" y="28"/>
                    <a:pt x="189" y="28"/>
                    <a:pt x="188" y="29"/>
                  </a:cubicBezTo>
                  <a:cubicBezTo>
                    <a:pt x="174" y="40"/>
                    <a:pt x="174" y="40"/>
                    <a:pt x="174" y="40"/>
                  </a:cubicBezTo>
                  <a:cubicBezTo>
                    <a:pt x="171" y="37"/>
                    <a:pt x="168" y="35"/>
                    <a:pt x="164" y="33"/>
                  </a:cubicBezTo>
                  <a:cubicBezTo>
                    <a:pt x="169" y="16"/>
                    <a:pt x="169" y="16"/>
                    <a:pt x="169" y="16"/>
                  </a:cubicBezTo>
                  <a:cubicBezTo>
                    <a:pt x="169" y="14"/>
                    <a:pt x="168" y="12"/>
                    <a:pt x="166" y="11"/>
                  </a:cubicBezTo>
                  <a:cubicBezTo>
                    <a:pt x="155" y="7"/>
                    <a:pt x="155" y="7"/>
                    <a:pt x="155" y="7"/>
                  </a:cubicBezTo>
                  <a:cubicBezTo>
                    <a:pt x="153" y="6"/>
                    <a:pt x="151" y="6"/>
                    <a:pt x="150" y="8"/>
                  </a:cubicBezTo>
                  <a:cubicBezTo>
                    <a:pt x="141" y="23"/>
                    <a:pt x="141" y="23"/>
                    <a:pt x="141" y="23"/>
                  </a:cubicBezTo>
                  <a:cubicBezTo>
                    <a:pt x="137" y="22"/>
                    <a:pt x="133" y="22"/>
                    <a:pt x="129" y="21"/>
                  </a:cubicBezTo>
                  <a:cubicBezTo>
                    <a:pt x="126" y="4"/>
                    <a:pt x="126" y="4"/>
                    <a:pt x="126" y="4"/>
                  </a:cubicBezTo>
                  <a:cubicBezTo>
                    <a:pt x="126" y="1"/>
                    <a:pt x="124" y="0"/>
                    <a:pt x="122" y="0"/>
                  </a:cubicBezTo>
                  <a:cubicBezTo>
                    <a:pt x="110" y="0"/>
                    <a:pt x="110" y="0"/>
                    <a:pt x="110" y="0"/>
                  </a:cubicBezTo>
                  <a:cubicBezTo>
                    <a:pt x="108" y="0"/>
                    <a:pt x="106" y="1"/>
                    <a:pt x="105" y="4"/>
                  </a:cubicBezTo>
                  <a:cubicBezTo>
                    <a:pt x="103" y="21"/>
                    <a:pt x="103" y="21"/>
                    <a:pt x="103" y="21"/>
                  </a:cubicBezTo>
                  <a:cubicBezTo>
                    <a:pt x="99" y="22"/>
                    <a:pt x="96" y="22"/>
                    <a:pt x="92" y="23"/>
                  </a:cubicBezTo>
                  <a:cubicBezTo>
                    <a:pt x="83" y="8"/>
                    <a:pt x="83" y="8"/>
                    <a:pt x="83" y="8"/>
                  </a:cubicBezTo>
                  <a:cubicBezTo>
                    <a:pt x="82" y="6"/>
                    <a:pt x="79" y="5"/>
                    <a:pt x="77" y="6"/>
                  </a:cubicBezTo>
                  <a:cubicBezTo>
                    <a:pt x="67" y="11"/>
                    <a:pt x="67" y="11"/>
                    <a:pt x="67" y="11"/>
                  </a:cubicBezTo>
                  <a:cubicBezTo>
                    <a:pt x="65" y="11"/>
                    <a:pt x="63" y="14"/>
                    <a:pt x="64" y="16"/>
                  </a:cubicBezTo>
                  <a:cubicBezTo>
                    <a:pt x="68" y="33"/>
                    <a:pt x="68" y="33"/>
                    <a:pt x="68" y="33"/>
                  </a:cubicBezTo>
                  <a:cubicBezTo>
                    <a:pt x="65" y="35"/>
                    <a:pt x="61" y="37"/>
                    <a:pt x="58" y="40"/>
                  </a:cubicBezTo>
                  <a:cubicBezTo>
                    <a:pt x="44" y="29"/>
                    <a:pt x="44" y="29"/>
                    <a:pt x="44" y="29"/>
                  </a:cubicBezTo>
                  <a:cubicBezTo>
                    <a:pt x="42" y="28"/>
                    <a:pt x="40" y="28"/>
                    <a:pt x="38" y="30"/>
                  </a:cubicBezTo>
                  <a:cubicBezTo>
                    <a:pt x="30" y="38"/>
                    <a:pt x="30" y="38"/>
                    <a:pt x="30" y="38"/>
                  </a:cubicBezTo>
                  <a:cubicBezTo>
                    <a:pt x="28" y="39"/>
                    <a:pt x="28" y="42"/>
                    <a:pt x="29" y="44"/>
                  </a:cubicBezTo>
                  <a:cubicBezTo>
                    <a:pt x="40" y="58"/>
                    <a:pt x="40" y="58"/>
                    <a:pt x="40" y="58"/>
                  </a:cubicBezTo>
                  <a:cubicBezTo>
                    <a:pt x="38" y="61"/>
                    <a:pt x="35" y="64"/>
                    <a:pt x="34" y="67"/>
                  </a:cubicBezTo>
                  <a:cubicBezTo>
                    <a:pt x="17" y="63"/>
                    <a:pt x="17" y="63"/>
                    <a:pt x="17" y="63"/>
                  </a:cubicBezTo>
                  <a:cubicBezTo>
                    <a:pt x="14" y="62"/>
                    <a:pt x="12" y="63"/>
                    <a:pt x="11" y="65"/>
                  </a:cubicBezTo>
                  <a:cubicBezTo>
                    <a:pt x="7" y="76"/>
                    <a:pt x="7" y="76"/>
                    <a:pt x="7" y="76"/>
                  </a:cubicBezTo>
                  <a:cubicBezTo>
                    <a:pt x="6" y="78"/>
                    <a:pt x="7" y="81"/>
                    <a:pt x="9" y="82"/>
                  </a:cubicBezTo>
                  <a:cubicBezTo>
                    <a:pt x="24" y="91"/>
                    <a:pt x="24" y="91"/>
                    <a:pt x="24" y="91"/>
                  </a:cubicBezTo>
                  <a:cubicBezTo>
                    <a:pt x="23" y="95"/>
                    <a:pt x="22" y="99"/>
                    <a:pt x="21" y="103"/>
                  </a:cubicBezTo>
                  <a:cubicBezTo>
                    <a:pt x="4" y="105"/>
                    <a:pt x="4" y="105"/>
                    <a:pt x="4" y="105"/>
                  </a:cubicBezTo>
                  <a:cubicBezTo>
                    <a:pt x="2" y="106"/>
                    <a:pt x="0" y="108"/>
                    <a:pt x="0" y="110"/>
                  </a:cubicBezTo>
                  <a:cubicBezTo>
                    <a:pt x="0" y="122"/>
                    <a:pt x="0" y="122"/>
                    <a:pt x="0" y="122"/>
                  </a:cubicBezTo>
                  <a:cubicBezTo>
                    <a:pt x="0" y="124"/>
                    <a:pt x="2" y="126"/>
                    <a:pt x="4" y="126"/>
                  </a:cubicBezTo>
                  <a:cubicBezTo>
                    <a:pt x="21" y="129"/>
                    <a:pt x="21" y="129"/>
                    <a:pt x="21" y="129"/>
                  </a:cubicBezTo>
                  <a:cubicBezTo>
                    <a:pt x="22" y="132"/>
                    <a:pt x="22" y="136"/>
                    <a:pt x="23" y="140"/>
                  </a:cubicBezTo>
                  <a:cubicBezTo>
                    <a:pt x="8" y="148"/>
                    <a:pt x="8" y="148"/>
                    <a:pt x="8" y="148"/>
                  </a:cubicBezTo>
                  <a:cubicBezTo>
                    <a:pt x="6" y="150"/>
                    <a:pt x="5" y="152"/>
                    <a:pt x="6" y="154"/>
                  </a:cubicBezTo>
                  <a:cubicBezTo>
                    <a:pt x="11" y="165"/>
                    <a:pt x="11" y="165"/>
                    <a:pt x="11" y="165"/>
                  </a:cubicBezTo>
                  <a:cubicBezTo>
                    <a:pt x="12" y="167"/>
                    <a:pt x="14" y="168"/>
                    <a:pt x="16" y="168"/>
                  </a:cubicBezTo>
                  <a:cubicBezTo>
                    <a:pt x="33" y="163"/>
                    <a:pt x="33" y="163"/>
                    <a:pt x="33" y="163"/>
                  </a:cubicBezTo>
                  <a:cubicBezTo>
                    <a:pt x="35" y="167"/>
                    <a:pt x="37" y="170"/>
                    <a:pt x="40" y="173"/>
                  </a:cubicBezTo>
                  <a:cubicBezTo>
                    <a:pt x="29" y="188"/>
                    <a:pt x="29" y="188"/>
                    <a:pt x="29" y="188"/>
                  </a:cubicBezTo>
                  <a:cubicBezTo>
                    <a:pt x="28" y="189"/>
                    <a:pt x="28" y="192"/>
                    <a:pt x="30" y="193"/>
                  </a:cubicBezTo>
                  <a:cubicBezTo>
                    <a:pt x="38" y="202"/>
                    <a:pt x="38" y="202"/>
                    <a:pt x="38" y="202"/>
                  </a:cubicBezTo>
                  <a:cubicBezTo>
                    <a:pt x="40" y="203"/>
                    <a:pt x="42" y="203"/>
                    <a:pt x="44" y="202"/>
                  </a:cubicBezTo>
                  <a:cubicBezTo>
                    <a:pt x="58" y="192"/>
                    <a:pt x="58" y="192"/>
                    <a:pt x="58" y="192"/>
                  </a:cubicBezTo>
                  <a:cubicBezTo>
                    <a:pt x="61" y="194"/>
                    <a:pt x="64" y="196"/>
                    <a:pt x="67" y="198"/>
                  </a:cubicBezTo>
                  <a:cubicBezTo>
                    <a:pt x="63" y="215"/>
                    <a:pt x="63" y="215"/>
                    <a:pt x="63" y="215"/>
                  </a:cubicBezTo>
                  <a:cubicBezTo>
                    <a:pt x="62" y="217"/>
                    <a:pt x="64" y="219"/>
                    <a:pt x="66" y="220"/>
                  </a:cubicBezTo>
                  <a:cubicBezTo>
                    <a:pt x="76" y="225"/>
                    <a:pt x="76" y="225"/>
                    <a:pt x="76" y="225"/>
                  </a:cubicBezTo>
                  <a:cubicBezTo>
                    <a:pt x="78" y="226"/>
                    <a:pt x="81" y="225"/>
                    <a:pt x="82" y="223"/>
                  </a:cubicBezTo>
                  <a:cubicBezTo>
                    <a:pt x="91" y="208"/>
                    <a:pt x="91" y="208"/>
                    <a:pt x="91" y="208"/>
                  </a:cubicBezTo>
                  <a:cubicBezTo>
                    <a:pt x="95" y="209"/>
                    <a:pt x="99" y="210"/>
                    <a:pt x="103" y="210"/>
                  </a:cubicBezTo>
                  <a:cubicBezTo>
                    <a:pt x="105" y="228"/>
                    <a:pt x="105" y="228"/>
                    <a:pt x="105" y="228"/>
                  </a:cubicBezTo>
                  <a:cubicBezTo>
                    <a:pt x="106" y="230"/>
                    <a:pt x="108" y="232"/>
                    <a:pt x="110" y="232"/>
                  </a:cubicBezTo>
                  <a:cubicBezTo>
                    <a:pt x="122" y="232"/>
                    <a:pt x="122" y="232"/>
                    <a:pt x="122" y="232"/>
                  </a:cubicBezTo>
                  <a:cubicBezTo>
                    <a:pt x="124" y="232"/>
                    <a:pt x="126" y="230"/>
                    <a:pt x="126" y="228"/>
                  </a:cubicBezTo>
                  <a:cubicBezTo>
                    <a:pt x="129" y="210"/>
                    <a:pt x="129" y="210"/>
                    <a:pt x="129" y="210"/>
                  </a:cubicBezTo>
                  <a:cubicBezTo>
                    <a:pt x="132" y="210"/>
                    <a:pt x="136" y="209"/>
                    <a:pt x="140" y="208"/>
                  </a:cubicBezTo>
                  <a:cubicBezTo>
                    <a:pt x="149" y="223"/>
                    <a:pt x="149" y="223"/>
                    <a:pt x="149" y="223"/>
                  </a:cubicBezTo>
                  <a:cubicBezTo>
                    <a:pt x="150" y="225"/>
                    <a:pt x="152" y="226"/>
                    <a:pt x="154" y="225"/>
                  </a:cubicBezTo>
                  <a:cubicBezTo>
                    <a:pt x="165" y="221"/>
                    <a:pt x="165" y="221"/>
                    <a:pt x="165" y="221"/>
                  </a:cubicBezTo>
                  <a:cubicBezTo>
                    <a:pt x="167" y="220"/>
                    <a:pt x="168" y="218"/>
                    <a:pt x="168" y="215"/>
                  </a:cubicBezTo>
                  <a:cubicBezTo>
                    <a:pt x="163" y="198"/>
                    <a:pt x="163" y="198"/>
                    <a:pt x="163" y="198"/>
                  </a:cubicBezTo>
                  <a:cubicBezTo>
                    <a:pt x="167" y="196"/>
                    <a:pt x="170" y="194"/>
                    <a:pt x="174" y="192"/>
                  </a:cubicBezTo>
                  <a:cubicBezTo>
                    <a:pt x="188" y="202"/>
                    <a:pt x="188" y="202"/>
                    <a:pt x="188" y="202"/>
                  </a:cubicBezTo>
                  <a:cubicBezTo>
                    <a:pt x="189" y="203"/>
                    <a:pt x="192" y="203"/>
                    <a:pt x="194" y="202"/>
                  </a:cubicBezTo>
                  <a:cubicBezTo>
                    <a:pt x="202" y="193"/>
                    <a:pt x="202" y="193"/>
                    <a:pt x="202" y="193"/>
                  </a:cubicBezTo>
                  <a:cubicBezTo>
                    <a:pt x="203" y="192"/>
                    <a:pt x="204" y="189"/>
                    <a:pt x="202" y="188"/>
                  </a:cubicBezTo>
                  <a:cubicBezTo>
                    <a:pt x="192" y="173"/>
                    <a:pt x="192" y="173"/>
                    <a:pt x="192" y="173"/>
                  </a:cubicBezTo>
                  <a:cubicBezTo>
                    <a:pt x="194" y="170"/>
                    <a:pt x="196" y="167"/>
                    <a:pt x="198" y="164"/>
                  </a:cubicBezTo>
                  <a:cubicBezTo>
                    <a:pt x="215" y="169"/>
                    <a:pt x="215" y="169"/>
                    <a:pt x="215" y="169"/>
                  </a:cubicBezTo>
                  <a:cubicBezTo>
                    <a:pt x="217" y="169"/>
                    <a:pt x="220" y="168"/>
                    <a:pt x="220" y="166"/>
                  </a:cubicBezTo>
                  <a:cubicBezTo>
                    <a:pt x="225" y="155"/>
                    <a:pt x="225" y="155"/>
                    <a:pt x="225" y="155"/>
                  </a:cubicBezTo>
                  <a:cubicBezTo>
                    <a:pt x="226" y="153"/>
                    <a:pt x="225" y="151"/>
                    <a:pt x="223" y="149"/>
                  </a:cubicBezTo>
                  <a:cubicBezTo>
                    <a:pt x="208" y="140"/>
                    <a:pt x="208" y="140"/>
                    <a:pt x="208" y="140"/>
                  </a:cubicBezTo>
                  <a:cubicBezTo>
                    <a:pt x="209" y="137"/>
                    <a:pt x="210" y="133"/>
                    <a:pt x="210" y="129"/>
                  </a:cubicBezTo>
                  <a:cubicBezTo>
                    <a:pt x="228" y="126"/>
                    <a:pt x="228" y="126"/>
                    <a:pt x="228" y="126"/>
                  </a:cubicBezTo>
                  <a:cubicBezTo>
                    <a:pt x="230" y="126"/>
                    <a:pt x="232" y="124"/>
                    <a:pt x="232" y="122"/>
                  </a:cubicBezTo>
                  <a:cubicBezTo>
                    <a:pt x="232" y="110"/>
                    <a:pt x="232" y="110"/>
                    <a:pt x="232" y="110"/>
                  </a:cubicBezTo>
                  <a:cubicBezTo>
                    <a:pt x="232" y="108"/>
                    <a:pt x="230" y="106"/>
                    <a:pt x="228" y="105"/>
                  </a:cubicBezTo>
                  <a:close/>
                  <a:moveTo>
                    <a:pt x="187" y="134"/>
                  </a:moveTo>
                  <a:cubicBezTo>
                    <a:pt x="186" y="138"/>
                    <a:pt x="182" y="140"/>
                    <a:pt x="178" y="138"/>
                  </a:cubicBezTo>
                  <a:cubicBezTo>
                    <a:pt x="149" y="120"/>
                    <a:pt x="149" y="120"/>
                    <a:pt x="149" y="120"/>
                  </a:cubicBezTo>
                  <a:cubicBezTo>
                    <a:pt x="145" y="118"/>
                    <a:pt x="145" y="114"/>
                    <a:pt x="149" y="112"/>
                  </a:cubicBezTo>
                  <a:cubicBezTo>
                    <a:pt x="178" y="94"/>
                    <a:pt x="178" y="94"/>
                    <a:pt x="178" y="94"/>
                  </a:cubicBezTo>
                  <a:cubicBezTo>
                    <a:pt x="182" y="91"/>
                    <a:pt x="186" y="93"/>
                    <a:pt x="187" y="97"/>
                  </a:cubicBezTo>
                  <a:cubicBezTo>
                    <a:pt x="187" y="97"/>
                    <a:pt x="190" y="106"/>
                    <a:pt x="190" y="116"/>
                  </a:cubicBezTo>
                  <a:cubicBezTo>
                    <a:pt x="190" y="125"/>
                    <a:pt x="187" y="134"/>
                    <a:pt x="187" y="134"/>
                  </a:cubicBezTo>
                  <a:close/>
                  <a:moveTo>
                    <a:pt x="180" y="78"/>
                  </a:moveTo>
                  <a:cubicBezTo>
                    <a:pt x="182" y="82"/>
                    <a:pt x="180" y="86"/>
                    <a:pt x="176" y="87"/>
                  </a:cubicBezTo>
                  <a:cubicBezTo>
                    <a:pt x="142" y="95"/>
                    <a:pt x="142" y="95"/>
                    <a:pt x="142" y="95"/>
                  </a:cubicBezTo>
                  <a:cubicBezTo>
                    <a:pt x="138" y="96"/>
                    <a:pt x="136" y="93"/>
                    <a:pt x="137" y="89"/>
                  </a:cubicBezTo>
                  <a:cubicBezTo>
                    <a:pt x="145" y="55"/>
                    <a:pt x="145" y="55"/>
                    <a:pt x="145" y="55"/>
                  </a:cubicBezTo>
                  <a:cubicBezTo>
                    <a:pt x="146" y="51"/>
                    <a:pt x="149" y="49"/>
                    <a:pt x="153" y="52"/>
                  </a:cubicBezTo>
                  <a:cubicBezTo>
                    <a:pt x="153" y="52"/>
                    <a:pt x="162" y="56"/>
                    <a:pt x="168" y="63"/>
                  </a:cubicBezTo>
                  <a:cubicBezTo>
                    <a:pt x="175" y="69"/>
                    <a:pt x="180" y="78"/>
                    <a:pt x="180" y="78"/>
                  </a:cubicBezTo>
                  <a:close/>
                  <a:moveTo>
                    <a:pt x="97" y="43"/>
                  </a:moveTo>
                  <a:cubicBezTo>
                    <a:pt x="97" y="43"/>
                    <a:pt x="107" y="41"/>
                    <a:pt x="116" y="41"/>
                  </a:cubicBezTo>
                  <a:cubicBezTo>
                    <a:pt x="125" y="41"/>
                    <a:pt x="134" y="43"/>
                    <a:pt x="134" y="43"/>
                  </a:cubicBezTo>
                  <a:cubicBezTo>
                    <a:pt x="139" y="45"/>
                    <a:pt x="140" y="49"/>
                    <a:pt x="138" y="52"/>
                  </a:cubicBezTo>
                  <a:cubicBezTo>
                    <a:pt x="120" y="82"/>
                    <a:pt x="120" y="82"/>
                    <a:pt x="120" y="82"/>
                  </a:cubicBezTo>
                  <a:cubicBezTo>
                    <a:pt x="118" y="85"/>
                    <a:pt x="114" y="85"/>
                    <a:pt x="112" y="82"/>
                  </a:cubicBezTo>
                  <a:cubicBezTo>
                    <a:pt x="94" y="52"/>
                    <a:pt x="94" y="52"/>
                    <a:pt x="94" y="52"/>
                  </a:cubicBezTo>
                  <a:cubicBezTo>
                    <a:pt x="91" y="49"/>
                    <a:pt x="93" y="45"/>
                    <a:pt x="97" y="43"/>
                  </a:cubicBezTo>
                  <a:close/>
                  <a:moveTo>
                    <a:pt x="134" y="116"/>
                  </a:moveTo>
                  <a:cubicBezTo>
                    <a:pt x="134" y="126"/>
                    <a:pt x="126" y="134"/>
                    <a:pt x="116" y="134"/>
                  </a:cubicBezTo>
                  <a:cubicBezTo>
                    <a:pt x="106" y="134"/>
                    <a:pt x="98" y="126"/>
                    <a:pt x="98" y="116"/>
                  </a:cubicBezTo>
                  <a:cubicBezTo>
                    <a:pt x="98" y="106"/>
                    <a:pt x="106" y="98"/>
                    <a:pt x="116" y="98"/>
                  </a:cubicBezTo>
                  <a:cubicBezTo>
                    <a:pt x="126" y="98"/>
                    <a:pt x="134" y="106"/>
                    <a:pt x="134" y="116"/>
                  </a:cubicBezTo>
                  <a:close/>
                  <a:moveTo>
                    <a:pt x="78" y="51"/>
                  </a:moveTo>
                  <a:cubicBezTo>
                    <a:pt x="82" y="49"/>
                    <a:pt x="86" y="50"/>
                    <a:pt x="87" y="55"/>
                  </a:cubicBezTo>
                  <a:cubicBezTo>
                    <a:pt x="95" y="88"/>
                    <a:pt x="95" y="88"/>
                    <a:pt x="95" y="88"/>
                  </a:cubicBezTo>
                  <a:cubicBezTo>
                    <a:pt x="96" y="92"/>
                    <a:pt x="93" y="95"/>
                    <a:pt x="89" y="94"/>
                  </a:cubicBezTo>
                  <a:cubicBezTo>
                    <a:pt x="56" y="86"/>
                    <a:pt x="56" y="86"/>
                    <a:pt x="56" y="86"/>
                  </a:cubicBezTo>
                  <a:cubicBezTo>
                    <a:pt x="51" y="85"/>
                    <a:pt x="50" y="81"/>
                    <a:pt x="52" y="77"/>
                  </a:cubicBezTo>
                  <a:cubicBezTo>
                    <a:pt x="52" y="77"/>
                    <a:pt x="57" y="69"/>
                    <a:pt x="63" y="62"/>
                  </a:cubicBezTo>
                  <a:cubicBezTo>
                    <a:pt x="70" y="56"/>
                    <a:pt x="78" y="51"/>
                    <a:pt x="78" y="51"/>
                  </a:cubicBezTo>
                  <a:close/>
                  <a:moveTo>
                    <a:pt x="44" y="133"/>
                  </a:moveTo>
                  <a:cubicBezTo>
                    <a:pt x="44" y="133"/>
                    <a:pt x="41" y="124"/>
                    <a:pt x="41" y="115"/>
                  </a:cubicBezTo>
                  <a:cubicBezTo>
                    <a:pt x="41" y="105"/>
                    <a:pt x="44" y="96"/>
                    <a:pt x="44" y="96"/>
                  </a:cubicBezTo>
                  <a:cubicBezTo>
                    <a:pt x="45" y="92"/>
                    <a:pt x="49" y="90"/>
                    <a:pt x="52" y="93"/>
                  </a:cubicBezTo>
                  <a:cubicBezTo>
                    <a:pt x="82" y="111"/>
                    <a:pt x="82" y="111"/>
                    <a:pt x="82" y="111"/>
                  </a:cubicBezTo>
                  <a:cubicBezTo>
                    <a:pt x="85" y="113"/>
                    <a:pt x="85" y="117"/>
                    <a:pt x="82" y="119"/>
                  </a:cubicBezTo>
                  <a:cubicBezTo>
                    <a:pt x="52" y="137"/>
                    <a:pt x="52" y="137"/>
                    <a:pt x="52" y="137"/>
                  </a:cubicBezTo>
                  <a:cubicBezTo>
                    <a:pt x="49" y="139"/>
                    <a:pt x="45" y="138"/>
                    <a:pt x="44" y="133"/>
                  </a:cubicBezTo>
                  <a:close/>
                  <a:moveTo>
                    <a:pt x="51" y="152"/>
                  </a:moveTo>
                  <a:cubicBezTo>
                    <a:pt x="49" y="149"/>
                    <a:pt x="51" y="145"/>
                    <a:pt x="55" y="144"/>
                  </a:cubicBezTo>
                  <a:cubicBezTo>
                    <a:pt x="88" y="136"/>
                    <a:pt x="88" y="136"/>
                    <a:pt x="88" y="136"/>
                  </a:cubicBezTo>
                  <a:cubicBezTo>
                    <a:pt x="93" y="135"/>
                    <a:pt x="95" y="137"/>
                    <a:pt x="94" y="141"/>
                  </a:cubicBezTo>
                  <a:cubicBezTo>
                    <a:pt x="86" y="175"/>
                    <a:pt x="86" y="175"/>
                    <a:pt x="86" y="175"/>
                  </a:cubicBezTo>
                  <a:cubicBezTo>
                    <a:pt x="85" y="179"/>
                    <a:pt x="81" y="181"/>
                    <a:pt x="77" y="179"/>
                  </a:cubicBezTo>
                  <a:cubicBezTo>
                    <a:pt x="77" y="179"/>
                    <a:pt x="69" y="174"/>
                    <a:pt x="62" y="167"/>
                  </a:cubicBezTo>
                  <a:cubicBezTo>
                    <a:pt x="56" y="161"/>
                    <a:pt x="51" y="152"/>
                    <a:pt x="51" y="152"/>
                  </a:cubicBezTo>
                  <a:close/>
                  <a:moveTo>
                    <a:pt x="134" y="187"/>
                  </a:moveTo>
                  <a:cubicBezTo>
                    <a:pt x="134" y="187"/>
                    <a:pt x="124" y="190"/>
                    <a:pt x="115" y="190"/>
                  </a:cubicBezTo>
                  <a:cubicBezTo>
                    <a:pt x="106" y="190"/>
                    <a:pt x="96" y="187"/>
                    <a:pt x="96" y="187"/>
                  </a:cubicBezTo>
                  <a:cubicBezTo>
                    <a:pt x="92" y="186"/>
                    <a:pt x="90" y="182"/>
                    <a:pt x="93" y="178"/>
                  </a:cubicBezTo>
                  <a:cubicBezTo>
                    <a:pt x="111" y="149"/>
                    <a:pt x="111" y="149"/>
                    <a:pt x="111" y="149"/>
                  </a:cubicBezTo>
                  <a:cubicBezTo>
                    <a:pt x="113" y="145"/>
                    <a:pt x="117" y="145"/>
                    <a:pt x="119" y="149"/>
                  </a:cubicBezTo>
                  <a:cubicBezTo>
                    <a:pt x="137" y="178"/>
                    <a:pt x="137" y="178"/>
                    <a:pt x="137" y="178"/>
                  </a:cubicBezTo>
                  <a:cubicBezTo>
                    <a:pt x="139" y="182"/>
                    <a:pt x="138" y="186"/>
                    <a:pt x="134" y="187"/>
                  </a:cubicBezTo>
                  <a:close/>
                  <a:moveTo>
                    <a:pt x="152" y="179"/>
                  </a:moveTo>
                  <a:cubicBezTo>
                    <a:pt x="149" y="182"/>
                    <a:pt x="145" y="180"/>
                    <a:pt x="144" y="176"/>
                  </a:cubicBezTo>
                  <a:cubicBezTo>
                    <a:pt x="136" y="142"/>
                    <a:pt x="136" y="142"/>
                    <a:pt x="136" y="142"/>
                  </a:cubicBezTo>
                  <a:cubicBezTo>
                    <a:pt x="135" y="138"/>
                    <a:pt x="137" y="135"/>
                    <a:pt x="142" y="136"/>
                  </a:cubicBezTo>
                  <a:cubicBezTo>
                    <a:pt x="175" y="144"/>
                    <a:pt x="175" y="144"/>
                    <a:pt x="175" y="144"/>
                  </a:cubicBezTo>
                  <a:cubicBezTo>
                    <a:pt x="179" y="145"/>
                    <a:pt x="181" y="149"/>
                    <a:pt x="179" y="153"/>
                  </a:cubicBezTo>
                  <a:cubicBezTo>
                    <a:pt x="179" y="153"/>
                    <a:pt x="174" y="162"/>
                    <a:pt x="168" y="168"/>
                  </a:cubicBezTo>
                  <a:cubicBezTo>
                    <a:pt x="161" y="175"/>
                    <a:pt x="152" y="179"/>
                    <a:pt x="152" y="179"/>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2"/>
            <p:cNvSpPr>
              <a:spLocks noEditPoints="1"/>
            </p:cNvSpPr>
            <p:nvPr/>
          </p:nvSpPr>
          <p:spPr bwMode="auto">
            <a:xfrm>
              <a:off x="7094240" y="4946607"/>
              <a:ext cx="488159" cy="484174"/>
            </a:xfrm>
            <a:custGeom>
              <a:avLst/>
              <a:gdLst>
                <a:gd name="T0" fmla="*/ 131 w 137"/>
                <a:gd name="T1" fmla="*/ 75 h 137"/>
                <a:gd name="T2" fmla="*/ 137 w 137"/>
                <a:gd name="T3" fmla="*/ 67 h 137"/>
                <a:gd name="T4" fmla="*/ 128 w 137"/>
                <a:gd name="T5" fmla="*/ 59 h 137"/>
                <a:gd name="T6" fmla="*/ 120 w 137"/>
                <a:gd name="T7" fmla="*/ 56 h 137"/>
                <a:gd name="T8" fmla="*/ 113 w 137"/>
                <a:gd name="T9" fmla="*/ 38 h 137"/>
                <a:gd name="T10" fmla="*/ 118 w 137"/>
                <a:gd name="T11" fmla="*/ 29 h 137"/>
                <a:gd name="T12" fmla="*/ 116 w 137"/>
                <a:gd name="T13" fmla="*/ 19 h 137"/>
                <a:gd name="T14" fmla="*/ 105 w 137"/>
                <a:gd name="T15" fmla="*/ 20 h 137"/>
                <a:gd name="T16" fmla="*/ 96 w 137"/>
                <a:gd name="T17" fmla="*/ 24 h 137"/>
                <a:gd name="T18" fmla="*/ 79 w 137"/>
                <a:gd name="T19" fmla="*/ 16 h 137"/>
                <a:gd name="T20" fmla="*/ 76 w 137"/>
                <a:gd name="T21" fmla="*/ 5 h 137"/>
                <a:gd name="T22" fmla="*/ 68 w 137"/>
                <a:gd name="T23" fmla="*/ 0 h 137"/>
                <a:gd name="T24" fmla="*/ 60 w 137"/>
                <a:gd name="T25" fmla="*/ 9 h 137"/>
                <a:gd name="T26" fmla="*/ 57 w 137"/>
                <a:gd name="T27" fmla="*/ 18 h 137"/>
                <a:gd name="T28" fmla="*/ 39 w 137"/>
                <a:gd name="T29" fmla="*/ 24 h 137"/>
                <a:gd name="T30" fmla="*/ 30 w 137"/>
                <a:gd name="T31" fmla="*/ 18 h 137"/>
                <a:gd name="T32" fmla="*/ 20 w 137"/>
                <a:gd name="T33" fmla="*/ 21 h 137"/>
                <a:gd name="T34" fmla="*/ 21 w 137"/>
                <a:gd name="T35" fmla="*/ 32 h 137"/>
                <a:gd name="T36" fmla="*/ 25 w 137"/>
                <a:gd name="T37" fmla="*/ 41 h 137"/>
                <a:gd name="T38" fmla="*/ 16 w 137"/>
                <a:gd name="T39" fmla="*/ 58 h 137"/>
                <a:gd name="T40" fmla="*/ 6 w 137"/>
                <a:gd name="T41" fmla="*/ 61 h 137"/>
                <a:gd name="T42" fmla="*/ 1 w 137"/>
                <a:gd name="T43" fmla="*/ 69 h 137"/>
                <a:gd name="T44" fmla="*/ 10 w 137"/>
                <a:gd name="T45" fmla="*/ 77 h 137"/>
                <a:gd name="T46" fmla="*/ 18 w 137"/>
                <a:gd name="T47" fmla="*/ 80 h 137"/>
                <a:gd name="T48" fmla="*/ 24 w 137"/>
                <a:gd name="T49" fmla="*/ 99 h 137"/>
                <a:gd name="T50" fmla="*/ 19 w 137"/>
                <a:gd name="T51" fmla="*/ 107 h 137"/>
                <a:gd name="T52" fmla="*/ 22 w 137"/>
                <a:gd name="T53" fmla="*/ 117 h 137"/>
                <a:gd name="T54" fmla="*/ 33 w 137"/>
                <a:gd name="T55" fmla="*/ 116 h 137"/>
                <a:gd name="T56" fmla="*/ 41 w 137"/>
                <a:gd name="T57" fmla="*/ 112 h 137"/>
                <a:gd name="T58" fmla="*/ 59 w 137"/>
                <a:gd name="T59" fmla="*/ 122 h 137"/>
                <a:gd name="T60" fmla="*/ 61 w 137"/>
                <a:gd name="T61" fmla="*/ 131 h 137"/>
                <a:gd name="T62" fmla="*/ 70 w 137"/>
                <a:gd name="T63" fmla="*/ 136 h 137"/>
                <a:gd name="T64" fmla="*/ 77 w 137"/>
                <a:gd name="T65" fmla="*/ 127 h 137"/>
                <a:gd name="T66" fmla="*/ 80 w 137"/>
                <a:gd name="T67" fmla="*/ 119 h 137"/>
                <a:gd name="T68" fmla="*/ 100 w 137"/>
                <a:gd name="T69" fmla="*/ 113 h 137"/>
                <a:gd name="T70" fmla="*/ 108 w 137"/>
                <a:gd name="T71" fmla="*/ 118 h 137"/>
                <a:gd name="T72" fmla="*/ 118 w 137"/>
                <a:gd name="T73" fmla="*/ 115 h 137"/>
                <a:gd name="T74" fmla="*/ 117 w 137"/>
                <a:gd name="T75" fmla="*/ 104 h 137"/>
                <a:gd name="T76" fmla="*/ 113 w 137"/>
                <a:gd name="T77" fmla="*/ 96 h 137"/>
                <a:gd name="T78" fmla="*/ 122 w 137"/>
                <a:gd name="T79" fmla="*/ 78 h 137"/>
                <a:gd name="T80" fmla="*/ 99 w 137"/>
                <a:gd name="T81" fmla="*/ 39 h 137"/>
                <a:gd name="T82" fmla="*/ 83 w 137"/>
                <a:gd name="T83" fmla="*/ 55 h 137"/>
                <a:gd name="T84" fmla="*/ 99 w 137"/>
                <a:gd name="T85" fmla="*/ 39 h 137"/>
                <a:gd name="T86" fmla="*/ 76 w 137"/>
                <a:gd name="T87" fmla="*/ 62 h 137"/>
                <a:gd name="T88" fmla="*/ 63 w 137"/>
                <a:gd name="T89" fmla="*/ 75 h 137"/>
                <a:gd name="T90" fmla="*/ 56 w 137"/>
                <a:gd name="T91" fmla="*/ 55 h 137"/>
                <a:gd name="T92" fmla="*/ 39 w 137"/>
                <a:gd name="T93" fmla="*/ 39 h 137"/>
                <a:gd name="T94" fmla="*/ 56 w 137"/>
                <a:gd name="T95" fmla="*/ 55 h 137"/>
                <a:gd name="T96" fmla="*/ 39 w 137"/>
                <a:gd name="T97" fmla="*/ 82 h 137"/>
                <a:gd name="T98" fmla="*/ 56 w 137"/>
                <a:gd name="T99" fmla="*/ 98 h 137"/>
                <a:gd name="T100" fmla="*/ 83 w 137"/>
                <a:gd name="T101" fmla="*/ 82 h 137"/>
                <a:gd name="T102" fmla="*/ 99 w 137"/>
                <a:gd name="T103" fmla="*/ 98 h 137"/>
                <a:gd name="T104" fmla="*/ 83 w 137"/>
                <a:gd name="T105" fmla="*/ 8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7" h="137">
                  <a:moveTo>
                    <a:pt x="128" y="77"/>
                  </a:moveTo>
                  <a:cubicBezTo>
                    <a:pt x="129" y="77"/>
                    <a:pt x="131" y="76"/>
                    <a:pt x="131" y="75"/>
                  </a:cubicBezTo>
                  <a:cubicBezTo>
                    <a:pt x="137" y="70"/>
                    <a:pt x="137" y="70"/>
                    <a:pt x="137" y="70"/>
                  </a:cubicBezTo>
                  <a:cubicBezTo>
                    <a:pt x="137" y="69"/>
                    <a:pt x="137" y="68"/>
                    <a:pt x="137" y="67"/>
                  </a:cubicBezTo>
                  <a:cubicBezTo>
                    <a:pt x="131" y="61"/>
                    <a:pt x="131" y="61"/>
                    <a:pt x="131" y="61"/>
                  </a:cubicBezTo>
                  <a:cubicBezTo>
                    <a:pt x="131" y="60"/>
                    <a:pt x="129" y="60"/>
                    <a:pt x="128" y="59"/>
                  </a:cubicBezTo>
                  <a:cubicBezTo>
                    <a:pt x="122" y="59"/>
                    <a:pt x="122" y="59"/>
                    <a:pt x="122" y="59"/>
                  </a:cubicBezTo>
                  <a:cubicBezTo>
                    <a:pt x="121" y="59"/>
                    <a:pt x="120" y="58"/>
                    <a:pt x="120" y="56"/>
                  </a:cubicBezTo>
                  <a:cubicBezTo>
                    <a:pt x="113" y="41"/>
                    <a:pt x="113" y="41"/>
                    <a:pt x="113" y="41"/>
                  </a:cubicBezTo>
                  <a:cubicBezTo>
                    <a:pt x="112" y="40"/>
                    <a:pt x="113" y="39"/>
                    <a:pt x="113" y="38"/>
                  </a:cubicBezTo>
                  <a:cubicBezTo>
                    <a:pt x="117" y="33"/>
                    <a:pt x="117" y="33"/>
                    <a:pt x="117" y="33"/>
                  </a:cubicBezTo>
                  <a:cubicBezTo>
                    <a:pt x="118" y="32"/>
                    <a:pt x="118" y="30"/>
                    <a:pt x="118" y="29"/>
                  </a:cubicBezTo>
                  <a:cubicBezTo>
                    <a:pt x="118" y="21"/>
                    <a:pt x="118" y="21"/>
                    <a:pt x="118" y="21"/>
                  </a:cubicBezTo>
                  <a:cubicBezTo>
                    <a:pt x="118" y="20"/>
                    <a:pt x="117" y="19"/>
                    <a:pt x="116" y="19"/>
                  </a:cubicBezTo>
                  <a:cubicBezTo>
                    <a:pt x="108" y="19"/>
                    <a:pt x="108" y="19"/>
                    <a:pt x="108" y="19"/>
                  </a:cubicBezTo>
                  <a:cubicBezTo>
                    <a:pt x="107" y="19"/>
                    <a:pt x="105" y="19"/>
                    <a:pt x="105" y="20"/>
                  </a:cubicBezTo>
                  <a:cubicBezTo>
                    <a:pt x="100" y="24"/>
                    <a:pt x="100" y="24"/>
                    <a:pt x="100" y="24"/>
                  </a:cubicBezTo>
                  <a:cubicBezTo>
                    <a:pt x="99" y="25"/>
                    <a:pt x="97" y="25"/>
                    <a:pt x="96" y="24"/>
                  </a:cubicBezTo>
                  <a:cubicBezTo>
                    <a:pt x="81" y="18"/>
                    <a:pt x="81" y="18"/>
                    <a:pt x="81" y="18"/>
                  </a:cubicBezTo>
                  <a:cubicBezTo>
                    <a:pt x="80" y="18"/>
                    <a:pt x="79" y="17"/>
                    <a:pt x="79" y="16"/>
                  </a:cubicBezTo>
                  <a:cubicBezTo>
                    <a:pt x="78" y="9"/>
                    <a:pt x="78" y="9"/>
                    <a:pt x="78" y="9"/>
                  </a:cubicBezTo>
                  <a:cubicBezTo>
                    <a:pt x="78" y="8"/>
                    <a:pt x="77" y="6"/>
                    <a:pt x="76" y="5"/>
                  </a:cubicBezTo>
                  <a:cubicBezTo>
                    <a:pt x="71" y="0"/>
                    <a:pt x="71" y="0"/>
                    <a:pt x="71" y="0"/>
                  </a:cubicBezTo>
                  <a:cubicBezTo>
                    <a:pt x="70" y="0"/>
                    <a:pt x="68" y="0"/>
                    <a:pt x="68" y="0"/>
                  </a:cubicBezTo>
                  <a:cubicBezTo>
                    <a:pt x="62" y="5"/>
                    <a:pt x="62" y="5"/>
                    <a:pt x="62" y="5"/>
                  </a:cubicBezTo>
                  <a:cubicBezTo>
                    <a:pt x="61" y="6"/>
                    <a:pt x="60" y="8"/>
                    <a:pt x="60" y="9"/>
                  </a:cubicBezTo>
                  <a:cubicBezTo>
                    <a:pt x="59" y="16"/>
                    <a:pt x="59" y="16"/>
                    <a:pt x="59" y="16"/>
                  </a:cubicBezTo>
                  <a:cubicBezTo>
                    <a:pt x="59" y="17"/>
                    <a:pt x="58" y="18"/>
                    <a:pt x="57" y="18"/>
                  </a:cubicBezTo>
                  <a:cubicBezTo>
                    <a:pt x="42" y="24"/>
                    <a:pt x="42" y="24"/>
                    <a:pt x="42" y="24"/>
                  </a:cubicBezTo>
                  <a:cubicBezTo>
                    <a:pt x="41" y="25"/>
                    <a:pt x="40" y="25"/>
                    <a:pt x="39" y="24"/>
                  </a:cubicBezTo>
                  <a:cubicBezTo>
                    <a:pt x="33" y="20"/>
                    <a:pt x="33" y="20"/>
                    <a:pt x="33" y="20"/>
                  </a:cubicBezTo>
                  <a:cubicBezTo>
                    <a:pt x="33" y="19"/>
                    <a:pt x="31" y="18"/>
                    <a:pt x="30" y="18"/>
                  </a:cubicBezTo>
                  <a:cubicBezTo>
                    <a:pt x="22" y="19"/>
                    <a:pt x="22" y="19"/>
                    <a:pt x="22" y="19"/>
                  </a:cubicBezTo>
                  <a:cubicBezTo>
                    <a:pt x="21" y="19"/>
                    <a:pt x="20" y="20"/>
                    <a:pt x="20" y="21"/>
                  </a:cubicBezTo>
                  <a:cubicBezTo>
                    <a:pt x="20" y="29"/>
                    <a:pt x="20" y="29"/>
                    <a:pt x="20" y="29"/>
                  </a:cubicBezTo>
                  <a:cubicBezTo>
                    <a:pt x="20" y="30"/>
                    <a:pt x="20" y="31"/>
                    <a:pt x="21" y="32"/>
                  </a:cubicBezTo>
                  <a:cubicBezTo>
                    <a:pt x="25" y="37"/>
                    <a:pt x="25" y="37"/>
                    <a:pt x="25" y="37"/>
                  </a:cubicBezTo>
                  <a:cubicBezTo>
                    <a:pt x="26" y="38"/>
                    <a:pt x="26" y="40"/>
                    <a:pt x="25" y="41"/>
                  </a:cubicBezTo>
                  <a:cubicBezTo>
                    <a:pt x="19" y="56"/>
                    <a:pt x="19" y="56"/>
                    <a:pt x="19" y="56"/>
                  </a:cubicBezTo>
                  <a:cubicBezTo>
                    <a:pt x="18" y="57"/>
                    <a:pt x="17" y="58"/>
                    <a:pt x="16" y="58"/>
                  </a:cubicBezTo>
                  <a:cubicBezTo>
                    <a:pt x="10" y="59"/>
                    <a:pt x="10" y="59"/>
                    <a:pt x="10" y="59"/>
                  </a:cubicBezTo>
                  <a:cubicBezTo>
                    <a:pt x="8" y="59"/>
                    <a:pt x="7" y="60"/>
                    <a:pt x="6" y="61"/>
                  </a:cubicBezTo>
                  <a:cubicBezTo>
                    <a:pt x="1" y="66"/>
                    <a:pt x="1" y="66"/>
                    <a:pt x="1" y="66"/>
                  </a:cubicBezTo>
                  <a:cubicBezTo>
                    <a:pt x="0" y="67"/>
                    <a:pt x="0" y="68"/>
                    <a:pt x="1" y="69"/>
                  </a:cubicBezTo>
                  <a:cubicBezTo>
                    <a:pt x="6" y="75"/>
                    <a:pt x="6" y="75"/>
                    <a:pt x="6" y="75"/>
                  </a:cubicBezTo>
                  <a:cubicBezTo>
                    <a:pt x="7" y="76"/>
                    <a:pt x="8" y="77"/>
                    <a:pt x="10" y="77"/>
                  </a:cubicBezTo>
                  <a:cubicBezTo>
                    <a:pt x="16" y="77"/>
                    <a:pt x="16" y="77"/>
                    <a:pt x="16" y="77"/>
                  </a:cubicBezTo>
                  <a:cubicBezTo>
                    <a:pt x="17" y="78"/>
                    <a:pt x="18" y="79"/>
                    <a:pt x="18" y="80"/>
                  </a:cubicBezTo>
                  <a:cubicBezTo>
                    <a:pt x="24" y="95"/>
                    <a:pt x="24" y="95"/>
                    <a:pt x="24" y="95"/>
                  </a:cubicBezTo>
                  <a:cubicBezTo>
                    <a:pt x="25" y="96"/>
                    <a:pt x="25" y="98"/>
                    <a:pt x="24" y="99"/>
                  </a:cubicBezTo>
                  <a:cubicBezTo>
                    <a:pt x="20" y="103"/>
                    <a:pt x="20" y="103"/>
                    <a:pt x="20" y="103"/>
                  </a:cubicBezTo>
                  <a:cubicBezTo>
                    <a:pt x="20" y="104"/>
                    <a:pt x="19" y="106"/>
                    <a:pt x="19" y="107"/>
                  </a:cubicBezTo>
                  <a:cubicBezTo>
                    <a:pt x="20" y="115"/>
                    <a:pt x="20" y="115"/>
                    <a:pt x="20" y="115"/>
                  </a:cubicBezTo>
                  <a:cubicBezTo>
                    <a:pt x="20" y="116"/>
                    <a:pt x="21" y="117"/>
                    <a:pt x="22" y="117"/>
                  </a:cubicBezTo>
                  <a:cubicBezTo>
                    <a:pt x="29" y="117"/>
                    <a:pt x="29" y="117"/>
                    <a:pt x="29" y="117"/>
                  </a:cubicBezTo>
                  <a:cubicBezTo>
                    <a:pt x="30" y="117"/>
                    <a:pt x="32" y="117"/>
                    <a:pt x="33" y="116"/>
                  </a:cubicBezTo>
                  <a:cubicBezTo>
                    <a:pt x="37" y="113"/>
                    <a:pt x="37" y="113"/>
                    <a:pt x="37" y="113"/>
                  </a:cubicBezTo>
                  <a:cubicBezTo>
                    <a:pt x="38" y="112"/>
                    <a:pt x="40" y="112"/>
                    <a:pt x="41" y="112"/>
                  </a:cubicBezTo>
                  <a:cubicBezTo>
                    <a:pt x="57" y="119"/>
                    <a:pt x="57" y="119"/>
                    <a:pt x="57" y="119"/>
                  </a:cubicBezTo>
                  <a:cubicBezTo>
                    <a:pt x="58" y="119"/>
                    <a:pt x="59" y="121"/>
                    <a:pt x="59" y="122"/>
                  </a:cubicBezTo>
                  <a:cubicBezTo>
                    <a:pt x="60" y="127"/>
                    <a:pt x="60" y="127"/>
                    <a:pt x="60" y="127"/>
                  </a:cubicBezTo>
                  <a:cubicBezTo>
                    <a:pt x="60" y="128"/>
                    <a:pt x="60" y="130"/>
                    <a:pt x="61" y="131"/>
                  </a:cubicBezTo>
                  <a:cubicBezTo>
                    <a:pt x="67" y="136"/>
                    <a:pt x="67" y="136"/>
                    <a:pt x="67" y="136"/>
                  </a:cubicBezTo>
                  <a:cubicBezTo>
                    <a:pt x="68" y="137"/>
                    <a:pt x="69" y="137"/>
                    <a:pt x="70" y="136"/>
                  </a:cubicBezTo>
                  <a:cubicBezTo>
                    <a:pt x="76" y="131"/>
                    <a:pt x="76" y="131"/>
                    <a:pt x="76" y="131"/>
                  </a:cubicBezTo>
                  <a:cubicBezTo>
                    <a:pt x="76" y="130"/>
                    <a:pt x="77" y="128"/>
                    <a:pt x="77" y="127"/>
                  </a:cubicBezTo>
                  <a:cubicBezTo>
                    <a:pt x="78" y="122"/>
                    <a:pt x="78" y="122"/>
                    <a:pt x="78" y="122"/>
                  </a:cubicBezTo>
                  <a:cubicBezTo>
                    <a:pt x="78" y="121"/>
                    <a:pt x="79" y="120"/>
                    <a:pt x="80" y="119"/>
                  </a:cubicBezTo>
                  <a:cubicBezTo>
                    <a:pt x="96" y="113"/>
                    <a:pt x="96" y="113"/>
                    <a:pt x="96" y="113"/>
                  </a:cubicBezTo>
                  <a:cubicBezTo>
                    <a:pt x="97" y="112"/>
                    <a:pt x="99" y="112"/>
                    <a:pt x="100" y="113"/>
                  </a:cubicBezTo>
                  <a:cubicBezTo>
                    <a:pt x="104" y="116"/>
                    <a:pt x="104" y="116"/>
                    <a:pt x="104" y="116"/>
                  </a:cubicBezTo>
                  <a:cubicBezTo>
                    <a:pt x="105" y="117"/>
                    <a:pt x="107" y="118"/>
                    <a:pt x="108" y="118"/>
                  </a:cubicBezTo>
                  <a:cubicBezTo>
                    <a:pt x="115" y="117"/>
                    <a:pt x="115" y="117"/>
                    <a:pt x="115" y="117"/>
                  </a:cubicBezTo>
                  <a:cubicBezTo>
                    <a:pt x="117" y="117"/>
                    <a:pt x="118" y="116"/>
                    <a:pt x="118" y="115"/>
                  </a:cubicBezTo>
                  <a:cubicBezTo>
                    <a:pt x="118" y="108"/>
                    <a:pt x="118" y="108"/>
                    <a:pt x="118" y="108"/>
                  </a:cubicBezTo>
                  <a:cubicBezTo>
                    <a:pt x="118" y="106"/>
                    <a:pt x="117" y="105"/>
                    <a:pt x="117" y="104"/>
                  </a:cubicBezTo>
                  <a:cubicBezTo>
                    <a:pt x="113" y="100"/>
                    <a:pt x="113" y="100"/>
                    <a:pt x="113" y="100"/>
                  </a:cubicBezTo>
                  <a:cubicBezTo>
                    <a:pt x="113" y="99"/>
                    <a:pt x="113" y="97"/>
                    <a:pt x="113" y="96"/>
                  </a:cubicBezTo>
                  <a:cubicBezTo>
                    <a:pt x="120" y="80"/>
                    <a:pt x="120" y="80"/>
                    <a:pt x="120" y="80"/>
                  </a:cubicBezTo>
                  <a:cubicBezTo>
                    <a:pt x="120" y="79"/>
                    <a:pt x="121" y="78"/>
                    <a:pt x="122" y="78"/>
                  </a:cubicBezTo>
                  <a:lnTo>
                    <a:pt x="128" y="77"/>
                  </a:lnTo>
                  <a:close/>
                  <a:moveTo>
                    <a:pt x="99" y="39"/>
                  </a:moveTo>
                  <a:cubicBezTo>
                    <a:pt x="104" y="43"/>
                    <a:pt x="104" y="50"/>
                    <a:pt x="99" y="55"/>
                  </a:cubicBezTo>
                  <a:cubicBezTo>
                    <a:pt x="95" y="59"/>
                    <a:pt x="87" y="59"/>
                    <a:pt x="83" y="55"/>
                  </a:cubicBezTo>
                  <a:cubicBezTo>
                    <a:pt x="78" y="50"/>
                    <a:pt x="78" y="43"/>
                    <a:pt x="83" y="39"/>
                  </a:cubicBezTo>
                  <a:cubicBezTo>
                    <a:pt x="87" y="34"/>
                    <a:pt x="95" y="34"/>
                    <a:pt x="99" y="39"/>
                  </a:cubicBezTo>
                  <a:close/>
                  <a:moveTo>
                    <a:pt x="63" y="62"/>
                  </a:moveTo>
                  <a:cubicBezTo>
                    <a:pt x="66" y="59"/>
                    <a:pt x="72" y="59"/>
                    <a:pt x="76" y="62"/>
                  </a:cubicBezTo>
                  <a:cubicBezTo>
                    <a:pt x="79" y="66"/>
                    <a:pt x="79" y="72"/>
                    <a:pt x="76" y="75"/>
                  </a:cubicBezTo>
                  <a:cubicBezTo>
                    <a:pt x="72" y="79"/>
                    <a:pt x="66" y="79"/>
                    <a:pt x="63" y="75"/>
                  </a:cubicBezTo>
                  <a:cubicBezTo>
                    <a:pt x="59" y="72"/>
                    <a:pt x="59" y="66"/>
                    <a:pt x="63" y="62"/>
                  </a:cubicBezTo>
                  <a:close/>
                  <a:moveTo>
                    <a:pt x="56" y="55"/>
                  </a:moveTo>
                  <a:cubicBezTo>
                    <a:pt x="51" y="59"/>
                    <a:pt x="44" y="59"/>
                    <a:pt x="39" y="55"/>
                  </a:cubicBezTo>
                  <a:cubicBezTo>
                    <a:pt x="35" y="50"/>
                    <a:pt x="35" y="43"/>
                    <a:pt x="39" y="39"/>
                  </a:cubicBezTo>
                  <a:cubicBezTo>
                    <a:pt x="44" y="34"/>
                    <a:pt x="51" y="34"/>
                    <a:pt x="56" y="39"/>
                  </a:cubicBezTo>
                  <a:cubicBezTo>
                    <a:pt x="60" y="43"/>
                    <a:pt x="60" y="50"/>
                    <a:pt x="56" y="55"/>
                  </a:cubicBezTo>
                  <a:close/>
                  <a:moveTo>
                    <a:pt x="39" y="98"/>
                  </a:moveTo>
                  <a:cubicBezTo>
                    <a:pt x="35" y="94"/>
                    <a:pt x="35" y="87"/>
                    <a:pt x="39" y="82"/>
                  </a:cubicBezTo>
                  <a:cubicBezTo>
                    <a:pt x="44" y="78"/>
                    <a:pt x="51" y="78"/>
                    <a:pt x="56" y="82"/>
                  </a:cubicBezTo>
                  <a:cubicBezTo>
                    <a:pt x="60" y="87"/>
                    <a:pt x="60" y="94"/>
                    <a:pt x="56" y="98"/>
                  </a:cubicBezTo>
                  <a:cubicBezTo>
                    <a:pt x="51" y="103"/>
                    <a:pt x="44" y="103"/>
                    <a:pt x="39" y="98"/>
                  </a:cubicBezTo>
                  <a:close/>
                  <a:moveTo>
                    <a:pt x="83" y="82"/>
                  </a:moveTo>
                  <a:cubicBezTo>
                    <a:pt x="87" y="78"/>
                    <a:pt x="95" y="78"/>
                    <a:pt x="99" y="82"/>
                  </a:cubicBezTo>
                  <a:cubicBezTo>
                    <a:pt x="104" y="87"/>
                    <a:pt x="104" y="94"/>
                    <a:pt x="99" y="98"/>
                  </a:cubicBezTo>
                  <a:cubicBezTo>
                    <a:pt x="95" y="103"/>
                    <a:pt x="87" y="103"/>
                    <a:pt x="83" y="98"/>
                  </a:cubicBezTo>
                  <a:cubicBezTo>
                    <a:pt x="78" y="94"/>
                    <a:pt x="78" y="87"/>
                    <a:pt x="83" y="8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32"/>
            <p:cNvSpPr>
              <a:spLocks/>
            </p:cNvSpPr>
            <p:nvPr/>
          </p:nvSpPr>
          <p:spPr bwMode="auto">
            <a:xfrm>
              <a:off x="7482774" y="5865142"/>
              <a:ext cx="103609" cy="201241"/>
            </a:xfrm>
            <a:custGeom>
              <a:avLst/>
              <a:gdLst>
                <a:gd name="T0" fmla="*/ 29 w 29"/>
                <a:gd name="T1" fmla="*/ 57 h 57"/>
                <a:gd name="T2" fmla="*/ 0 w 29"/>
                <a:gd name="T3" fmla="*/ 28 h 57"/>
                <a:gd name="T4" fmla="*/ 29 w 29"/>
                <a:gd name="T5" fmla="*/ 0 h 57"/>
              </a:gdLst>
              <a:ahLst/>
              <a:cxnLst>
                <a:cxn ang="0">
                  <a:pos x="T0" y="T1"/>
                </a:cxn>
                <a:cxn ang="0">
                  <a:pos x="T2" y="T3"/>
                </a:cxn>
                <a:cxn ang="0">
                  <a:pos x="T4" y="T5"/>
                </a:cxn>
              </a:cxnLst>
              <a:rect l="0" t="0" r="r" b="b"/>
              <a:pathLst>
                <a:path w="29" h="57">
                  <a:moveTo>
                    <a:pt x="29" y="57"/>
                  </a:moveTo>
                  <a:cubicBezTo>
                    <a:pt x="13" y="57"/>
                    <a:pt x="0" y="44"/>
                    <a:pt x="0" y="28"/>
                  </a:cubicBezTo>
                  <a:cubicBezTo>
                    <a:pt x="0" y="12"/>
                    <a:pt x="13" y="0"/>
                    <a:pt x="29" y="0"/>
                  </a:cubicBezTo>
                </a:path>
              </a:pathLst>
            </a:custGeom>
            <a:noFill/>
            <a:ln w="17463"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cxnSp>
        <p:nvCxnSpPr>
          <p:cNvPr id="83" name="Straight Arrow Connector 82"/>
          <p:cNvCxnSpPr>
            <a:stCxn id="41" idx="2"/>
          </p:cNvCxnSpPr>
          <p:nvPr/>
        </p:nvCxnSpPr>
        <p:spPr>
          <a:xfrm>
            <a:off x="10128664" y="3150327"/>
            <a:ext cx="18636" cy="168837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77" name="Group 76"/>
          <p:cNvGrpSpPr>
            <a:grpSpLocks noChangeAspect="1"/>
          </p:cNvGrpSpPr>
          <p:nvPr/>
        </p:nvGrpSpPr>
        <p:grpSpPr>
          <a:xfrm>
            <a:off x="9924686" y="3008619"/>
            <a:ext cx="450598" cy="450598"/>
            <a:chOff x="4694237" y="5021262"/>
            <a:chExt cx="1371600" cy="1371600"/>
          </a:xfrm>
        </p:grpSpPr>
        <p:sp>
          <p:nvSpPr>
            <p:cNvPr id="78" name="Oval 77"/>
            <p:cNvSpPr/>
            <p:nvPr/>
          </p:nvSpPr>
          <p:spPr bwMode="auto">
            <a:xfrm>
              <a:off x="4694237" y="5021262"/>
              <a:ext cx="1371600" cy="1371600"/>
            </a:xfrm>
            <a:prstGeom prst="ellipse">
              <a:avLst/>
            </a:prstGeom>
            <a:solidFill>
              <a:srgbClr val="4668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79" name="Group 78"/>
            <p:cNvGrpSpPr/>
            <p:nvPr/>
          </p:nvGrpSpPr>
          <p:grpSpPr>
            <a:xfrm rot="10800000">
              <a:off x="5296301" y="5255490"/>
              <a:ext cx="182880" cy="903144"/>
              <a:chOff x="5522594" y="4049597"/>
              <a:chExt cx="182880" cy="903144"/>
            </a:xfrm>
            <a:solidFill>
              <a:schemeClr val="bg1"/>
            </a:solidFill>
          </p:grpSpPr>
          <p:sp>
            <p:nvSpPr>
              <p:cNvPr id="80" name="Rectangle 79"/>
              <p:cNvSpPr/>
              <p:nvPr/>
            </p:nvSpPr>
            <p:spPr bwMode="auto">
              <a:xfrm>
                <a:off x="5537834" y="4049597"/>
                <a:ext cx="152400" cy="650148"/>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1" name="Oval 80"/>
              <p:cNvSpPr/>
              <p:nvPr/>
            </p:nvSpPr>
            <p:spPr bwMode="auto">
              <a:xfrm>
                <a:off x="5522594" y="4769861"/>
                <a:ext cx="182880" cy="18288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1426474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par>
                          <p:cTn id="13" fill="hold">
                            <p:stCondLst>
                              <p:cond delay="0"/>
                            </p:stCondLst>
                            <p:childTnLst>
                              <p:par>
                                <p:cTn id="14" presetID="10" presetClass="entr" presetSubtype="0" fill="hold" nodeType="afterEffect">
                                  <p:stCondLst>
                                    <p:cond delay="0"/>
                                  </p:stCondLst>
                                  <p:childTnLst>
                                    <p:set>
                                      <p:cBhvr>
                                        <p:cTn id="15" dur="1" fill="hold">
                                          <p:stCondLst>
                                            <p:cond delay="0"/>
                                          </p:stCondLst>
                                        </p:cTn>
                                        <p:tgtEl>
                                          <p:spTgt spid="72"/>
                                        </p:tgtEl>
                                        <p:attrNameLst>
                                          <p:attrName>style.visibility</p:attrName>
                                        </p:attrNameLst>
                                      </p:cBhvr>
                                      <p:to>
                                        <p:strVal val="visible"/>
                                      </p:to>
                                    </p:set>
                                    <p:animEffect transition="in" filter="fade">
                                      <p:cBhvr>
                                        <p:cTn id="16" dur="500"/>
                                        <p:tgtEl>
                                          <p:spTgt spid="72"/>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par>
                          <p:cTn id="23" fill="hold">
                            <p:stCondLst>
                              <p:cond delay="0"/>
                            </p:stCondLst>
                            <p:childTnLst>
                              <p:par>
                                <p:cTn id="24" presetID="22" presetClass="entr" presetSubtype="4" fill="hold" nodeType="afterEffect">
                                  <p:stCondLst>
                                    <p:cond delay="0"/>
                                  </p:stCondLst>
                                  <p:childTnLst>
                                    <p:set>
                                      <p:cBhvr>
                                        <p:cTn id="25" dur="1" fill="hold">
                                          <p:stCondLst>
                                            <p:cond delay="0"/>
                                          </p:stCondLst>
                                        </p:cTn>
                                        <p:tgtEl>
                                          <p:spTgt spid="74"/>
                                        </p:tgtEl>
                                        <p:attrNameLst>
                                          <p:attrName>style.visibility</p:attrName>
                                        </p:attrNameLst>
                                      </p:cBhvr>
                                      <p:to>
                                        <p:strVal val="visible"/>
                                      </p:to>
                                    </p:set>
                                    <p:animEffect transition="in" filter="wipe(down)">
                                      <p:cBhvr>
                                        <p:cTn id="26" dur="500"/>
                                        <p:tgtEl>
                                          <p:spTgt spid="74"/>
                                        </p:tgtEl>
                                      </p:cBhvr>
                                    </p:animEffect>
                                  </p:childTnLst>
                                </p:cTn>
                              </p:par>
                            </p:childTnLst>
                          </p:cTn>
                        </p:par>
                        <p:par>
                          <p:cTn id="27" fill="hold">
                            <p:stCondLst>
                              <p:cond delay="500"/>
                            </p:stCondLst>
                            <p:childTnLst>
                              <p:par>
                                <p:cTn id="28" presetID="64" presetClass="path" presetSubtype="0" accel="50000" decel="50000" fill="hold" nodeType="afterEffect">
                                  <p:stCondLst>
                                    <p:cond delay="0"/>
                                  </p:stCondLst>
                                  <p:childTnLst>
                                    <p:animMotion origin="layout" path="M 0 0 L 0 -0.25 E" pathEditMode="relative" ptsTypes="">
                                      <p:cBhvr>
                                        <p:cTn id="29" dur="2000" fill="hold"/>
                                        <p:tgtEl>
                                          <p:spTgt spid="72"/>
                                        </p:tgtEl>
                                        <p:attrNameLst>
                                          <p:attrName>ppt_x</p:attrName>
                                          <p:attrName>ppt_y</p:attrName>
                                        </p:attrNameLst>
                                      </p:cBhvr>
                                    </p:animMotion>
                                  </p:childTnLst>
                                </p:cTn>
                              </p:par>
                            </p:childTnLst>
                          </p:cTn>
                        </p:par>
                        <p:par>
                          <p:cTn id="30" fill="hold">
                            <p:stCondLst>
                              <p:cond delay="2500"/>
                            </p:stCondLst>
                            <p:childTnLst>
                              <p:par>
                                <p:cTn id="31" presetID="10" presetClass="exit" presetSubtype="0" fill="hold" nodeType="afterEffect">
                                  <p:stCondLst>
                                    <p:cond delay="0"/>
                                  </p:stCondLst>
                                  <p:childTnLst>
                                    <p:animEffect transition="out" filter="fade">
                                      <p:cBhvr>
                                        <p:cTn id="32" dur="500"/>
                                        <p:tgtEl>
                                          <p:spTgt spid="74"/>
                                        </p:tgtEl>
                                      </p:cBhvr>
                                    </p:animEffect>
                                    <p:set>
                                      <p:cBhvr>
                                        <p:cTn id="33" dur="1" fill="hold">
                                          <p:stCondLst>
                                            <p:cond delay="499"/>
                                          </p:stCondLst>
                                        </p:cTn>
                                        <p:tgtEl>
                                          <p:spTgt spid="74"/>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childTnLst>
                                </p:cTn>
                              </p:par>
                            </p:childTnLst>
                          </p:cTn>
                        </p:par>
                        <p:par>
                          <p:cTn id="42" fill="hold">
                            <p:stCondLst>
                              <p:cond delay="0"/>
                            </p:stCondLst>
                            <p:childTnLst>
                              <p:par>
                                <p:cTn id="43" presetID="10" presetClass="exit" presetSubtype="0" fill="hold" nodeType="afterEffect">
                                  <p:stCondLst>
                                    <p:cond delay="0"/>
                                  </p:stCondLst>
                                  <p:childTnLst>
                                    <p:animEffect transition="out" filter="fade">
                                      <p:cBhvr>
                                        <p:cTn id="44" dur="500"/>
                                        <p:tgtEl>
                                          <p:spTgt spid="72"/>
                                        </p:tgtEl>
                                      </p:cBhvr>
                                    </p:animEffect>
                                    <p:set>
                                      <p:cBhvr>
                                        <p:cTn id="45" dur="1" fill="hold">
                                          <p:stCondLst>
                                            <p:cond delay="499"/>
                                          </p:stCondLst>
                                        </p:cTn>
                                        <p:tgtEl>
                                          <p:spTgt spid="72"/>
                                        </p:tgtEl>
                                        <p:attrNameLst>
                                          <p:attrName>style.visibility</p:attrName>
                                        </p:attrNameLst>
                                      </p:cBhvr>
                                      <p:to>
                                        <p:strVal val="hidden"/>
                                      </p:to>
                                    </p:set>
                                  </p:childTnLst>
                                </p:cTn>
                              </p:par>
                            </p:childTnLst>
                          </p:cTn>
                        </p:par>
                        <p:par>
                          <p:cTn id="46" fill="hold">
                            <p:stCondLst>
                              <p:cond delay="500"/>
                            </p:stCondLst>
                            <p:childTnLst>
                              <p:par>
                                <p:cTn id="47" presetID="22" presetClass="entr" presetSubtype="1" fill="hold" nodeType="afterEffect">
                                  <p:stCondLst>
                                    <p:cond delay="0"/>
                                  </p:stCondLst>
                                  <p:childTnLst>
                                    <p:set>
                                      <p:cBhvr>
                                        <p:cTn id="48" dur="1" fill="hold">
                                          <p:stCondLst>
                                            <p:cond delay="0"/>
                                          </p:stCondLst>
                                        </p:cTn>
                                        <p:tgtEl>
                                          <p:spTgt spid="83"/>
                                        </p:tgtEl>
                                        <p:attrNameLst>
                                          <p:attrName>style.visibility</p:attrName>
                                        </p:attrNameLst>
                                      </p:cBhvr>
                                      <p:to>
                                        <p:strVal val="visible"/>
                                      </p:to>
                                    </p:set>
                                    <p:animEffect transition="in" filter="wipe(up)">
                                      <p:cBhvr>
                                        <p:cTn id="49" dur="500"/>
                                        <p:tgtEl>
                                          <p:spTgt spid="83"/>
                                        </p:tgtEl>
                                      </p:cBhvr>
                                    </p:animEffect>
                                  </p:childTnLst>
                                </p:cTn>
                              </p:par>
                            </p:childTnLst>
                          </p:cTn>
                        </p:par>
                        <p:par>
                          <p:cTn id="50" fill="hold">
                            <p:stCondLst>
                              <p:cond delay="1000"/>
                            </p:stCondLst>
                            <p:childTnLst>
                              <p:par>
                                <p:cTn id="51" presetID="10" presetClass="entr" presetSubtype="0" fill="hold" nodeType="afterEffect">
                                  <p:stCondLst>
                                    <p:cond delay="0"/>
                                  </p:stCondLst>
                                  <p:childTnLst>
                                    <p:set>
                                      <p:cBhvr>
                                        <p:cTn id="52" dur="1" fill="hold">
                                          <p:stCondLst>
                                            <p:cond delay="0"/>
                                          </p:stCondLst>
                                        </p:cTn>
                                        <p:tgtEl>
                                          <p:spTgt spid="77"/>
                                        </p:tgtEl>
                                        <p:attrNameLst>
                                          <p:attrName>style.visibility</p:attrName>
                                        </p:attrNameLst>
                                      </p:cBhvr>
                                      <p:to>
                                        <p:strVal val="visible"/>
                                      </p:to>
                                    </p:set>
                                    <p:animEffect transition="in" filter="fade">
                                      <p:cBhvr>
                                        <p:cTn id="53" dur="500"/>
                                        <p:tgtEl>
                                          <p:spTgt spid="77"/>
                                        </p:tgtEl>
                                      </p:cBhvr>
                                    </p:animEffect>
                                  </p:childTnLst>
                                </p:cTn>
                              </p:par>
                            </p:childTnLst>
                          </p:cTn>
                        </p:par>
                        <p:par>
                          <p:cTn id="54" fill="hold">
                            <p:stCondLst>
                              <p:cond delay="1500"/>
                            </p:stCondLst>
                            <p:childTnLst>
                              <p:par>
                                <p:cTn id="55" presetID="42" presetClass="path" presetSubtype="0" accel="50000" decel="50000" fill="hold" nodeType="afterEffect">
                                  <p:stCondLst>
                                    <p:cond delay="0"/>
                                  </p:stCondLst>
                                  <p:childTnLst>
                                    <p:animMotion origin="layout" path="M 0 0 L 0 0.25 E" pathEditMode="relative" ptsTypes="">
                                      <p:cBhvr>
                                        <p:cTn id="56" dur="2000" fill="hold"/>
                                        <p:tgtEl>
                                          <p:spTgt spid="77"/>
                                        </p:tgtEl>
                                        <p:attrNameLst>
                                          <p:attrName>ppt_x</p:attrName>
                                          <p:attrName>ppt_y</p:attrName>
                                        </p:attrNameLst>
                                      </p:cBhvr>
                                    </p:animMotion>
                                  </p:childTnLst>
                                </p:cTn>
                              </p:par>
                            </p:childTnLst>
                          </p:cTn>
                        </p:par>
                        <p:par>
                          <p:cTn id="57" fill="hold">
                            <p:stCondLst>
                              <p:cond delay="3500"/>
                            </p:stCondLst>
                            <p:childTnLst>
                              <p:par>
                                <p:cTn id="58" presetID="10" presetClass="exit" presetSubtype="0" fill="hold" nodeType="afterEffect">
                                  <p:stCondLst>
                                    <p:cond delay="0"/>
                                  </p:stCondLst>
                                  <p:childTnLst>
                                    <p:animEffect transition="out" filter="fade">
                                      <p:cBhvr>
                                        <p:cTn id="59" dur="500"/>
                                        <p:tgtEl>
                                          <p:spTgt spid="83"/>
                                        </p:tgtEl>
                                      </p:cBhvr>
                                    </p:animEffect>
                                    <p:set>
                                      <p:cBhvr>
                                        <p:cTn id="60" dur="1" fill="hold">
                                          <p:stCondLst>
                                            <p:cond delay="499"/>
                                          </p:stCondLst>
                                        </p:cTn>
                                        <p:tgtEl>
                                          <p:spTgt spid="8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Running a </a:t>
            </a:r>
            <a:r>
              <a:rPr lang="en-GB" dirty="0" err="1" smtClean="0"/>
              <a:t>MapReduce</a:t>
            </a:r>
            <a:r>
              <a:rPr lang="en-GB" dirty="0" smtClean="0"/>
              <a:t> Job with PowerShell</a:t>
            </a:r>
            <a:endParaRPr lang="en-US" dirty="0"/>
          </a:p>
        </p:txBody>
      </p:sp>
    </p:spTree>
    <p:extLst>
      <p:ext uri="{BB962C8B-B14F-4D97-AF65-F5344CB8AC3E}">
        <p14:creationId xmlns:p14="http://schemas.microsoft.com/office/powerpoint/2010/main" val="20088781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79514" y="182215"/>
            <a:ext cx="11524432" cy="6503720"/>
          </a:xfrm>
          <a:prstGeom prst="rect">
            <a:avLst/>
          </a:prstGeom>
        </p:spPr>
        <p:txBody>
          <a:bodyPr anchor="ct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pPr algn="ctr"/>
            <a:r>
              <a:rPr lang="en-GB" dirty="0" smtClean="0"/>
              <a:t>What is Azure PowerShell?</a:t>
            </a:r>
            <a:endParaRPr lang="en-GB" dirty="0"/>
          </a:p>
        </p:txBody>
      </p:sp>
    </p:spTree>
    <p:extLst>
      <p:ext uri="{BB962C8B-B14F-4D97-AF65-F5344CB8AC3E}">
        <p14:creationId xmlns:p14="http://schemas.microsoft.com/office/powerpoint/2010/main" val="1026650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6806904" y="850901"/>
            <a:ext cx="5296195" cy="4989484"/>
          </a:xfrm>
        </p:spPr>
        <p:txBody>
          <a:bodyPr/>
          <a:lstStyle/>
          <a:p>
            <a:r>
              <a:rPr lang="en-GB" dirty="0" smtClean="0"/>
              <a:t>PowerShell is a command interface and scripting engine for Windows (and beyond)</a:t>
            </a:r>
            <a:endParaRPr lang="en-US" dirty="0" smtClean="0"/>
          </a:p>
          <a:p>
            <a:r>
              <a:rPr lang="en-US" dirty="0" smtClean="0"/>
              <a:t>The </a:t>
            </a:r>
            <a:r>
              <a:rPr lang="en-US" b="1" dirty="0" smtClean="0"/>
              <a:t>Azure</a:t>
            </a:r>
            <a:r>
              <a:rPr lang="en-US" dirty="0" smtClean="0"/>
              <a:t> PowerShell module </a:t>
            </a:r>
            <a:r>
              <a:rPr lang="en-US" dirty="0"/>
              <a:t>includes </a:t>
            </a:r>
            <a:r>
              <a:rPr lang="en-US" dirty="0" err="1"/>
              <a:t>cmdlets</a:t>
            </a:r>
            <a:r>
              <a:rPr lang="en-US" dirty="0"/>
              <a:t> to </a:t>
            </a:r>
            <a:r>
              <a:rPr lang="en-US" dirty="0" smtClean="0"/>
              <a:t>work with Azure </a:t>
            </a:r>
            <a:r>
              <a:rPr lang="en-US" dirty="0"/>
              <a:t>services, including HDInsight</a:t>
            </a:r>
          </a:p>
          <a:p>
            <a:r>
              <a:rPr lang="en-US" dirty="0" smtClean="0"/>
              <a:t>Install Azure PowerShell using the Microsoft Web Platform Installer</a:t>
            </a:r>
          </a:p>
          <a:p>
            <a:endParaRPr lang="en-GB" dirty="0"/>
          </a:p>
        </p:txBody>
      </p:sp>
      <p:pic>
        <p:nvPicPr>
          <p:cNvPr id="6" name="Picture 5"/>
          <p:cNvPicPr>
            <a:picLocks noChangeAspect="1"/>
          </p:cNvPicPr>
          <p:nvPr/>
        </p:nvPicPr>
        <p:blipFill>
          <a:blip r:embed="rId2"/>
          <a:stretch>
            <a:fillRect/>
          </a:stretch>
        </p:blipFill>
        <p:spPr>
          <a:xfrm>
            <a:off x="174356" y="1000207"/>
            <a:ext cx="6502907" cy="5347431"/>
          </a:xfrm>
          <a:prstGeom prst="rect">
            <a:avLst/>
          </a:prstGeom>
        </p:spPr>
      </p:pic>
    </p:spTree>
    <p:extLst>
      <p:ext uri="{BB962C8B-B14F-4D97-AF65-F5344CB8AC3E}">
        <p14:creationId xmlns:p14="http://schemas.microsoft.com/office/powerpoint/2010/main" val="34419374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79413" y="1245702"/>
            <a:ext cx="9027052" cy="4974345"/>
          </a:xfrm>
        </p:spPr>
        <p:txBody>
          <a:bodyPr>
            <a:normAutofit/>
          </a:bodyPr>
          <a:lstStyle/>
          <a:p>
            <a:pPr marL="0" indent="0">
              <a:buNone/>
            </a:pPr>
            <a:r>
              <a:rPr lang="en-US" dirty="0" smtClean="0"/>
              <a:t>Connect </a:t>
            </a:r>
            <a:r>
              <a:rPr lang="en-US" dirty="0"/>
              <a:t>PowerShell to </a:t>
            </a:r>
            <a:r>
              <a:rPr lang="en-US" dirty="0" smtClean="0"/>
              <a:t>your Azure subscription</a:t>
            </a:r>
            <a:endParaRPr lang="en-US" dirty="0"/>
          </a:p>
          <a:p>
            <a:pPr marL="457046" lvl="1" indent="0">
              <a:buNone/>
            </a:pPr>
            <a:r>
              <a:rPr lang="en-US" dirty="0"/>
              <a:t>Download and import a certificate</a:t>
            </a:r>
          </a:p>
          <a:p>
            <a:pPr marL="514331" indent="-457200">
              <a:buFont typeface="+mj-lt"/>
              <a:buAutoNum type="arabicPeriod"/>
            </a:pPr>
            <a:endParaRPr lang="en-US" sz="2800" dirty="0"/>
          </a:p>
          <a:p>
            <a:pPr marL="514331" indent="-457200">
              <a:buFont typeface="+mj-lt"/>
              <a:buAutoNum type="arabicPeriod"/>
            </a:pPr>
            <a:endParaRPr lang="en-US" sz="1200" dirty="0"/>
          </a:p>
          <a:p>
            <a:pPr marL="457046" lvl="1" indent="0">
              <a:buNone/>
            </a:pPr>
            <a:r>
              <a:rPr lang="en-US" dirty="0"/>
              <a:t>Use </a:t>
            </a:r>
            <a:r>
              <a:rPr lang="en-US" dirty="0" smtClean="0"/>
              <a:t>Azure AD</a:t>
            </a:r>
          </a:p>
          <a:p>
            <a:pPr marL="457046" lvl="1" indent="0">
              <a:buNone/>
            </a:pPr>
            <a:endParaRPr lang="en-US" dirty="0" smtClean="0"/>
          </a:p>
          <a:p>
            <a:pPr marL="0" indent="0">
              <a:buNone/>
            </a:pPr>
            <a:r>
              <a:rPr lang="en-US" dirty="0" smtClean="0"/>
              <a:t>Access </a:t>
            </a:r>
            <a:r>
              <a:rPr lang="en-US" dirty="0"/>
              <a:t>services in multiple subscriptions</a:t>
            </a:r>
          </a:p>
          <a:p>
            <a:pPr marL="457046" lvl="1" indent="0">
              <a:buNone/>
            </a:pPr>
            <a:r>
              <a:rPr lang="en-US" dirty="0"/>
              <a:t>Specify subscription in </a:t>
            </a:r>
            <a:r>
              <a:rPr lang="en-US" dirty="0" err="1"/>
              <a:t>cmdlet</a:t>
            </a:r>
            <a:r>
              <a:rPr lang="en-US" dirty="0"/>
              <a:t> parameters</a:t>
            </a:r>
          </a:p>
          <a:p>
            <a:pPr marL="457046" lvl="1" indent="0">
              <a:buNone/>
            </a:pPr>
            <a:r>
              <a:rPr lang="en-US" dirty="0"/>
              <a:t>Set subscription </a:t>
            </a:r>
            <a:r>
              <a:rPr lang="en-US" dirty="0" smtClean="0"/>
              <a:t>context</a:t>
            </a:r>
            <a:endParaRPr lang="en-US" dirty="0"/>
          </a:p>
        </p:txBody>
      </p:sp>
      <p:sp>
        <p:nvSpPr>
          <p:cNvPr id="5" name="TextBox 4"/>
          <p:cNvSpPr txBox="1"/>
          <p:nvPr/>
        </p:nvSpPr>
        <p:spPr>
          <a:xfrm>
            <a:off x="819382" y="2298791"/>
            <a:ext cx="8480207" cy="830997"/>
          </a:xfrm>
          <a:prstGeom prst="rect">
            <a:avLst/>
          </a:prstGeom>
          <a:noFill/>
        </p:spPr>
        <p:txBody>
          <a:bodyPr wrap="none" rtlCol="0">
            <a:spAutoFit/>
          </a:bodyPr>
          <a:lstStyle/>
          <a:p>
            <a:r>
              <a:rPr lang="en-GB" sz="2400" dirty="0" smtClean="0">
                <a:latin typeface="Courier New" panose="02070309020205020404" pitchFamily="49" charset="0"/>
                <a:cs typeface="Courier New" panose="02070309020205020404" pitchFamily="49" charset="0"/>
              </a:rPr>
              <a:t>Get-</a:t>
            </a:r>
            <a:r>
              <a:rPr lang="en-GB" sz="2400" dirty="0" err="1" smtClean="0">
                <a:latin typeface="Courier New" panose="02070309020205020404" pitchFamily="49" charset="0"/>
                <a:cs typeface="Courier New" panose="02070309020205020404" pitchFamily="49" charset="0"/>
              </a:rPr>
              <a:t>AzurePublishSettingsFile</a:t>
            </a:r>
            <a:endParaRPr lang="en-GB" sz="2400" dirty="0" smtClean="0">
              <a:latin typeface="Courier New" panose="02070309020205020404" pitchFamily="49" charset="0"/>
              <a:cs typeface="Courier New" panose="02070309020205020404" pitchFamily="49" charset="0"/>
            </a:endParaRPr>
          </a:p>
          <a:p>
            <a:r>
              <a:rPr lang="en-GB" sz="2400" dirty="0" smtClean="0">
                <a:latin typeface="Courier New" panose="02070309020205020404" pitchFamily="49" charset="0"/>
                <a:cs typeface="Courier New" panose="02070309020205020404" pitchFamily="49" charset="0"/>
              </a:rPr>
              <a:t>Import-</a:t>
            </a:r>
            <a:r>
              <a:rPr lang="en-GB" sz="2400" dirty="0" err="1" smtClean="0">
                <a:latin typeface="Courier New" panose="02070309020205020404" pitchFamily="49" charset="0"/>
                <a:cs typeface="Courier New" panose="02070309020205020404" pitchFamily="49" charset="0"/>
              </a:rPr>
              <a:t>AzurePublishSettingsFile</a:t>
            </a:r>
            <a:r>
              <a:rPr lang="en-GB" sz="2400" dirty="0" smtClean="0">
                <a:latin typeface="Courier New" panose="02070309020205020404" pitchFamily="49" charset="0"/>
                <a:cs typeface="Courier New" panose="02070309020205020404" pitchFamily="49" charset="0"/>
              </a:rPr>
              <a:t> "&lt;</a:t>
            </a:r>
            <a:r>
              <a:rPr lang="en-GB" sz="2400" dirty="0" err="1" smtClean="0">
                <a:latin typeface="Courier New" panose="02070309020205020404" pitchFamily="49" charset="0"/>
                <a:cs typeface="Courier New" panose="02070309020205020404" pitchFamily="49" charset="0"/>
              </a:rPr>
              <a:t>file_path</a:t>
            </a:r>
            <a:r>
              <a:rPr lang="en-GB" sz="2400" dirty="0" smtClean="0">
                <a:latin typeface="Courier New" panose="02070309020205020404" pitchFamily="49" charset="0"/>
                <a:cs typeface="Courier New" panose="02070309020205020404" pitchFamily="49" charset="0"/>
              </a:rPr>
              <a:t>&gt;"</a:t>
            </a:r>
            <a:endParaRPr lang="en-GB" sz="2400" dirty="0">
              <a:latin typeface="Courier New" panose="02070309020205020404" pitchFamily="49" charset="0"/>
              <a:cs typeface="Courier New" panose="02070309020205020404" pitchFamily="49" charset="0"/>
            </a:endParaRPr>
          </a:p>
        </p:txBody>
      </p:sp>
      <p:sp>
        <p:nvSpPr>
          <p:cNvPr id="6" name="TextBox 5"/>
          <p:cNvSpPr txBox="1"/>
          <p:nvPr/>
        </p:nvSpPr>
        <p:spPr>
          <a:xfrm>
            <a:off x="819382" y="3794832"/>
            <a:ext cx="3134191" cy="461665"/>
          </a:xfrm>
          <a:prstGeom prst="rect">
            <a:avLst/>
          </a:prstGeom>
          <a:noFill/>
        </p:spPr>
        <p:txBody>
          <a:bodyPr wrap="none" rtlCol="0">
            <a:spAutoFit/>
          </a:bodyPr>
          <a:lstStyle/>
          <a:p>
            <a:r>
              <a:rPr lang="en-GB" sz="2400" dirty="0" smtClean="0">
                <a:latin typeface="Courier New" panose="02070309020205020404" pitchFamily="49" charset="0"/>
                <a:cs typeface="Courier New" panose="02070309020205020404" pitchFamily="49" charset="0"/>
              </a:rPr>
              <a:t>Add-</a:t>
            </a:r>
            <a:r>
              <a:rPr lang="en-GB" sz="2400" dirty="0" err="1" smtClean="0">
                <a:latin typeface="Courier New" panose="02070309020205020404" pitchFamily="49" charset="0"/>
                <a:cs typeface="Courier New" panose="02070309020205020404" pitchFamily="49" charset="0"/>
              </a:rPr>
              <a:t>AzureAccount</a:t>
            </a:r>
            <a:endParaRPr lang="en-GB" sz="2400" dirty="0" smtClean="0">
              <a:latin typeface="Courier New" panose="02070309020205020404" pitchFamily="49" charset="0"/>
              <a:cs typeface="Courier New" panose="02070309020205020404" pitchFamily="49" charset="0"/>
            </a:endParaRPr>
          </a:p>
        </p:txBody>
      </p:sp>
      <p:sp>
        <p:nvSpPr>
          <p:cNvPr id="7" name="TextBox 6"/>
          <p:cNvSpPr txBox="1"/>
          <p:nvPr/>
        </p:nvSpPr>
        <p:spPr>
          <a:xfrm>
            <a:off x="819382" y="5989214"/>
            <a:ext cx="4608954" cy="461665"/>
          </a:xfrm>
          <a:prstGeom prst="rect">
            <a:avLst/>
          </a:prstGeom>
          <a:noFill/>
        </p:spPr>
        <p:txBody>
          <a:bodyPr wrap="none" rtlCol="0">
            <a:spAutoFit/>
          </a:bodyPr>
          <a:lstStyle/>
          <a:p>
            <a:r>
              <a:rPr lang="en-GB" sz="2400" dirty="0" smtClean="0">
                <a:latin typeface="Courier New" panose="02070309020205020404" pitchFamily="49" charset="0"/>
                <a:cs typeface="Courier New" panose="02070309020205020404" pitchFamily="49" charset="0"/>
              </a:rPr>
              <a:t>Select-</a:t>
            </a:r>
            <a:r>
              <a:rPr lang="en-GB" sz="2400" dirty="0" err="1" smtClean="0">
                <a:latin typeface="Courier New" panose="02070309020205020404" pitchFamily="49" charset="0"/>
                <a:cs typeface="Courier New" panose="02070309020205020404" pitchFamily="49" charset="0"/>
              </a:rPr>
              <a:t>AzureSubscription</a:t>
            </a:r>
            <a:endParaRPr lang="en-GB" sz="2400" dirty="0" smtClean="0">
              <a:latin typeface="Courier New" panose="02070309020205020404" pitchFamily="49" charset="0"/>
              <a:cs typeface="Courier New" panose="02070309020205020404" pitchFamily="49" charset="0"/>
            </a:endParaRPr>
          </a:p>
        </p:txBody>
      </p:sp>
      <p:grpSp>
        <p:nvGrpSpPr>
          <p:cNvPr id="34" name="Group 33"/>
          <p:cNvGrpSpPr/>
          <p:nvPr/>
        </p:nvGrpSpPr>
        <p:grpSpPr>
          <a:xfrm>
            <a:off x="8909022" y="4969371"/>
            <a:ext cx="2129476" cy="1463040"/>
            <a:chOff x="8909022" y="4969371"/>
            <a:chExt cx="2129476" cy="1463040"/>
          </a:xfrm>
        </p:grpSpPr>
        <p:grpSp>
          <p:nvGrpSpPr>
            <p:cNvPr id="9" name="Group 112"/>
            <p:cNvGrpSpPr>
              <a:grpSpLocks noChangeAspect="1"/>
            </p:cNvGrpSpPr>
            <p:nvPr/>
          </p:nvGrpSpPr>
          <p:grpSpPr bwMode="auto">
            <a:xfrm>
              <a:off x="9920648" y="4969371"/>
              <a:ext cx="1117850" cy="888350"/>
              <a:chOff x="6459" y="3437"/>
              <a:chExt cx="867" cy="689"/>
            </a:xfrm>
          </p:grpSpPr>
          <p:sp>
            <p:nvSpPr>
              <p:cNvPr id="10" name="AutoShape 111"/>
              <p:cNvSpPr>
                <a:spLocks noChangeAspect="1" noChangeArrowheads="1" noTextEdit="1"/>
              </p:cNvSpPr>
              <p:nvPr/>
            </p:nvSpPr>
            <p:spPr bwMode="auto">
              <a:xfrm>
                <a:off x="6459" y="3437"/>
                <a:ext cx="867" cy="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113"/>
              <p:cNvSpPr>
                <a:spLocks noChangeArrowheads="1"/>
              </p:cNvSpPr>
              <p:nvPr/>
            </p:nvSpPr>
            <p:spPr bwMode="auto">
              <a:xfrm>
                <a:off x="6670" y="4082"/>
                <a:ext cx="429" cy="53"/>
              </a:xfrm>
              <a:prstGeom prst="rect">
                <a:avLst/>
              </a:prstGeom>
              <a:solidFill>
                <a:schemeClr val="bg1">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14"/>
              <p:cNvSpPr>
                <a:spLocks/>
              </p:cNvSpPr>
              <p:nvPr/>
            </p:nvSpPr>
            <p:spPr bwMode="auto">
              <a:xfrm>
                <a:off x="6451" y="3428"/>
                <a:ext cx="867" cy="521"/>
              </a:xfrm>
              <a:custGeom>
                <a:avLst/>
                <a:gdLst>
                  <a:gd name="T0" fmla="*/ 99 w 99"/>
                  <a:gd name="T1" fmla="*/ 56 h 59"/>
                  <a:gd name="T2" fmla="*/ 96 w 99"/>
                  <a:gd name="T3" fmla="*/ 59 h 59"/>
                  <a:gd name="T4" fmla="*/ 3 w 99"/>
                  <a:gd name="T5" fmla="*/ 59 h 59"/>
                  <a:gd name="T6" fmla="*/ 0 w 99"/>
                  <a:gd name="T7" fmla="*/ 56 h 59"/>
                  <a:gd name="T8" fmla="*/ 0 w 99"/>
                  <a:gd name="T9" fmla="*/ 3 h 59"/>
                  <a:gd name="T10" fmla="*/ 3 w 99"/>
                  <a:gd name="T11" fmla="*/ 0 h 59"/>
                  <a:gd name="T12" fmla="*/ 96 w 99"/>
                  <a:gd name="T13" fmla="*/ 0 h 59"/>
                  <a:gd name="T14" fmla="*/ 99 w 99"/>
                  <a:gd name="T15" fmla="*/ 3 h 59"/>
                  <a:gd name="T16" fmla="*/ 99 w 99"/>
                  <a:gd name="T17" fmla="*/ 5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59">
                    <a:moveTo>
                      <a:pt x="99" y="56"/>
                    </a:moveTo>
                    <a:cubicBezTo>
                      <a:pt x="99" y="58"/>
                      <a:pt x="98" y="59"/>
                      <a:pt x="96" y="59"/>
                    </a:cubicBezTo>
                    <a:cubicBezTo>
                      <a:pt x="3" y="59"/>
                      <a:pt x="3" y="59"/>
                      <a:pt x="3" y="59"/>
                    </a:cubicBezTo>
                    <a:cubicBezTo>
                      <a:pt x="1" y="59"/>
                      <a:pt x="0" y="58"/>
                      <a:pt x="0" y="56"/>
                    </a:cubicBezTo>
                    <a:cubicBezTo>
                      <a:pt x="0" y="3"/>
                      <a:pt x="0" y="3"/>
                      <a:pt x="0" y="3"/>
                    </a:cubicBezTo>
                    <a:cubicBezTo>
                      <a:pt x="0" y="1"/>
                      <a:pt x="1" y="0"/>
                      <a:pt x="3" y="0"/>
                    </a:cubicBezTo>
                    <a:cubicBezTo>
                      <a:pt x="96" y="0"/>
                      <a:pt x="96" y="0"/>
                      <a:pt x="96" y="0"/>
                    </a:cubicBezTo>
                    <a:cubicBezTo>
                      <a:pt x="98" y="0"/>
                      <a:pt x="99" y="1"/>
                      <a:pt x="99" y="3"/>
                    </a:cubicBezTo>
                    <a:lnTo>
                      <a:pt x="99" y="56"/>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15"/>
              <p:cNvSpPr>
                <a:spLocks/>
              </p:cNvSpPr>
              <p:nvPr/>
            </p:nvSpPr>
            <p:spPr bwMode="auto">
              <a:xfrm>
                <a:off x="6529" y="3481"/>
                <a:ext cx="710" cy="398"/>
              </a:xfrm>
              <a:custGeom>
                <a:avLst/>
                <a:gdLst>
                  <a:gd name="T0" fmla="*/ 81 w 81"/>
                  <a:gd name="T1" fmla="*/ 43 h 45"/>
                  <a:gd name="T2" fmla="*/ 80 w 81"/>
                  <a:gd name="T3" fmla="*/ 45 h 45"/>
                  <a:gd name="T4" fmla="*/ 1 w 81"/>
                  <a:gd name="T5" fmla="*/ 45 h 45"/>
                  <a:gd name="T6" fmla="*/ 0 w 81"/>
                  <a:gd name="T7" fmla="*/ 43 h 45"/>
                  <a:gd name="T8" fmla="*/ 0 w 81"/>
                  <a:gd name="T9" fmla="*/ 1 h 45"/>
                  <a:gd name="T10" fmla="*/ 1 w 81"/>
                  <a:gd name="T11" fmla="*/ 0 h 45"/>
                  <a:gd name="T12" fmla="*/ 80 w 81"/>
                  <a:gd name="T13" fmla="*/ 0 h 45"/>
                  <a:gd name="T14" fmla="*/ 81 w 81"/>
                  <a:gd name="T15" fmla="*/ 1 h 45"/>
                  <a:gd name="T16" fmla="*/ 81 w 81"/>
                  <a:gd name="T17" fmla="*/ 4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 h="45">
                    <a:moveTo>
                      <a:pt x="81" y="43"/>
                    </a:moveTo>
                    <a:cubicBezTo>
                      <a:pt x="81" y="44"/>
                      <a:pt x="80" y="45"/>
                      <a:pt x="80" y="45"/>
                    </a:cubicBezTo>
                    <a:cubicBezTo>
                      <a:pt x="1" y="45"/>
                      <a:pt x="1" y="45"/>
                      <a:pt x="1" y="45"/>
                    </a:cubicBezTo>
                    <a:cubicBezTo>
                      <a:pt x="0" y="45"/>
                      <a:pt x="0" y="44"/>
                      <a:pt x="0" y="43"/>
                    </a:cubicBezTo>
                    <a:cubicBezTo>
                      <a:pt x="0" y="1"/>
                      <a:pt x="0" y="1"/>
                      <a:pt x="0" y="1"/>
                    </a:cubicBezTo>
                    <a:cubicBezTo>
                      <a:pt x="0" y="0"/>
                      <a:pt x="0" y="0"/>
                      <a:pt x="1" y="0"/>
                    </a:cubicBezTo>
                    <a:cubicBezTo>
                      <a:pt x="80" y="0"/>
                      <a:pt x="80" y="0"/>
                      <a:pt x="80" y="0"/>
                    </a:cubicBezTo>
                    <a:cubicBezTo>
                      <a:pt x="80" y="0"/>
                      <a:pt x="81" y="0"/>
                      <a:pt x="81" y="1"/>
                    </a:cubicBezTo>
                    <a:lnTo>
                      <a:pt x="81" y="4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Rectangle 116"/>
              <p:cNvSpPr>
                <a:spLocks noChangeArrowheads="1"/>
              </p:cNvSpPr>
              <p:nvPr/>
            </p:nvSpPr>
            <p:spPr bwMode="auto">
              <a:xfrm>
                <a:off x="6836" y="3941"/>
                <a:ext cx="96" cy="141"/>
              </a:xfrm>
              <a:prstGeom prst="rect">
                <a:avLst/>
              </a:prstGeom>
              <a:solidFill>
                <a:schemeClr val="bg1">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09022" y="4969371"/>
              <a:ext cx="1443662" cy="1463040"/>
            </a:xfrm>
            <a:prstGeom prst="rect">
              <a:avLst/>
            </a:prstGeom>
          </p:spPr>
        </p:pic>
        <p:grpSp>
          <p:nvGrpSpPr>
            <p:cNvPr id="16" name="Group 15"/>
            <p:cNvGrpSpPr>
              <a:grpSpLocks noChangeAspect="1"/>
            </p:cNvGrpSpPr>
            <p:nvPr/>
          </p:nvGrpSpPr>
          <p:grpSpPr>
            <a:xfrm>
              <a:off x="10171554" y="5030136"/>
              <a:ext cx="611915" cy="477345"/>
              <a:chOff x="1507436" y="1799127"/>
              <a:chExt cx="3681068" cy="2752580"/>
            </a:xfrm>
          </p:grpSpPr>
          <p:sp>
            <p:nvSpPr>
              <p:cNvPr id="17" name="Rectangle 16"/>
              <p:cNvSpPr/>
              <p:nvPr/>
            </p:nvSpPr>
            <p:spPr bwMode="auto">
              <a:xfrm>
                <a:off x="1507436" y="1808507"/>
                <a:ext cx="3657600" cy="2743200"/>
              </a:xfrm>
              <a:prstGeom prst="rect">
                <a:avLst/>
              </a:prstGeom>
              <a:solidFill>
                <a:schemeClr val="bg1"/>
              </a:solidFill>
              <a:ln w="19050">
                <a:solidFill>
                  <a:srgbClr val="0072C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p:cNvSpPr/>
              <p:nvPr/>
            </p:nvSpPr>
            <p:spPr bwMode="auto">
              <a:xfrm>
                <a:off x="1507436" y="1799127"/>
                <a:ext cx="3681068" cy="4572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p:cNvSpPr/>
              <p:nvPr/>
            </p:nvSpPr>
            <p:spPr bwMode="auto">
              <a:xfrm>
                <a:off x="4022473" y="1999656"/>
                <a:ext cx="182880" cy="1371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0" name="Isosceles Triangle 19"/>
              <p:cNvSpPr/>
              <p:nvPr/>
            </p:nvSpPr>
            <p:spPr bwMode="auto">
              <a:xfrm>
                <a:off x="3963592" y="1875760"/>
                <a:ext cx="300643" cy="151967"/>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p:cNvSpPr/>
              <p:nvPr/>
            </p:nvSpPr>
            <p:spPr bwMode="auto">
              <a:xfrm>
                <a:off x="4079873" y="2034112"/>
                <a:ext cx="45719" cy="102704"/>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2" name="Freeform 59"/>
              <p:cNvSpPr>
                <a:spLocks noEditPoints="1"/>
              </p:cNvSpPr>
              <p:nvPr/>
            </p:nvSpPr>
            <p:spPr bwMode="auto">
              <a:xfrm rot="21089782">
                <a:off x="4799148" y="1871264"/>
                <a:ext cx="289001" cy="285713"/>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5-Point Star 22"/>
              <p:cNvSpPr/>
              <p:nvPr/>
            </p:nvSpPr>
            <p:spPr bwMode="auto">
              <a:xfrm>
                <a:off x="4384515" y="1879724"/>
                <a:ext cx="304800" cy="268792"/>
              </a:xfrm>
              <a:prstGeom prst="star5">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24" name="Group 23"/>
            <p:cNvGrpSpPr>
              <a:grpSpLocks noChangeAspect="1"/>
            </p:cNvGrpSpPr>
            <p:nvPr/>
          </p:nvGrpSpPr>
          <p:grpSpPr>
            <a:xfrm>
              <a:off x="10278687" y="5138105"/>
              <a:ext cx="335221" cy="316859"/>
              <a:chOff x="3989331" y="4906506"/>
              <a:chExt cx="1752600" cy="1656599"/>
            </a:xfrm>
          </p:grpSpPr>
          <p:grpSp>
            <p:nvGrpSpPr>
              <p:cNvPr id="25" name="Group 4"/>
              <p:cNvGrpSpPr>
                <a:grpSpLocks noChangeAspect="1"/>
              </p:cNvGrpSpPr>
              <p:nvPr/>
            </p:nvGrpSpPr>
            <p:grpSpPr bwMode="auto">
              <a:xfrm flipH="1">
                <a:off x="3989331" y="4906506"/>
                <a:ext cx="1752600" cy="1656599"/>
                <a:chOff x="645" y="1325"/>
                <a:chExt cx="1104" cy="1003"/>
              </a:xfrm>
            </p:grpSpPr>
            <p:sp>
              <p:nvSpPr>
                <p:cNvPr id="27" name="AutoShape 3"/>
                <p:cNvSpPr>
                  <a:spLocks noChangeAspect="1" noChangeArrowheads="1" noTextEdit="1"/>
                </p:cNvSpPr>
                <p:nvPr/>
              </p:nvSpPr>
              <p:spPr bwMode="auto">
                <a:xfrm>
                  <a:off x="645" y="1328"/>
                  <a:ext cx="1104"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5"/>
                <p:cNvSpPr>
                  <a:spLocks noChangeArrowheads="1"/>
                </p:cNvSpPr>
                <p:nvPr/>
              </p:nvSpPr>
              <p:spPr bwMode="auto">
                <a:xfrm>
                  <a:off x="751" y="1441"/>
                  <a:ext cx="680" cy="9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6"/>
                <p:cNvSpPr>
                  <a:spLocks/>
                </p:cNvSpPr>
                <p:nvPr/>
              </p:nvSpPr>
              <p:spPr bwMode="auto">
                <a:xfrm>
                  <a:off x="751" y="1325"/>
                  <a:ext cx="786" cy="900"/>
                </a:xfrm>
                <a:custGeom>
                  <a:avLst/>
                  <a:gdLst>
                    <a:gd name="T0" fmla="*/ 205 w 237"/>
                    <a:gd name="T1" fmla="*/ 0 h 271"/>
                    <a:gd name="T2" fmla="*/ 0 w 237"/>
                    <a:gd name="T3" fmla="*/ 0 h 271"/>
                    <a:gd name="T4" fmla="*/ 0 w 237"/>
                    <a:gd name="T5" fmla="*/ 63 h 271"/>
                    <a:gd name="T6" fmla="*/ 31 w 237"/>
                    <a:gd name="T7" fmla="*/ 63 h 271"/>
                    <a:gd name="T8" fmla="*/ 31 w 237"/>
                    <a:gd name="T9" fmla="*/ 271 h 271"/>
                    <a:gd name="T10" fmla="*/ 237 w 237"/>
                    <a:gd name="T11" fmla="*/ 271 h 271"/>
                    <a:gd name="T12" fmla="*/ 237 w 237"/>
                    <a:gd name="T13" fmla="*/ 31 h 271"/>
                    <a:gd name="T14" fmla="*/ 205 w 237"/>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7" h="271">
                      <a:moveTo>
                        <a:pt x="205" y="0"/>
                      </a:moveTo>
                      <a:cubicBezTo>
                        <a:pt x="0" y="0"/>
                        <a:pt x="0" y="0"/>
                        <a:pt x="0" y="0"/>
                      </a:cubicBezTo>
                      <a:cubicBezTo>
                        <a:pt x="0" y="63"/>
                        <a:pt x="0" y="63"/>
                        <a:pt x="0" y="63"/>
                      </a:cubicBezTo>
                      <a:cubicBezTo>
                        <a:pt x="31" y="63"/>
                        <a:pt x="31" y="63"/>
                        <a:pt x="31" y="63"/>
                      </a:cubicBezTo>
                      <a:cubicBezTo>
                        <a:pt x="31" y="271"/>
                        <a:pt x="31" y="271"/>
                        <a:pt x="31" y="271"/>
                      </a:cubicBezTo>
                      <a:cubicBezTo>
                        <a:pt x="237" y="271"/>
                        <a:pt x="237" y="271"/>
                        <a:pt x="237" y="271"/>
                      </a:cubicBezTo>
                      <a:cubicBezTo>
                        <a:pt x="237" y="31"/>
                        <a:pt x="237" y="31"/>
                        <a:pt x="237" y="31"/>
                      </a:cubicBezTo>
                      <a:cubicBezTo>
                        <a:pt x="237" y="14"/>
                        <a:pt x="223" y="0"/>
                        <a:pt x="205" y="0"/>
                      </a:cubicBezTo>
                      <a:close/>
                    </a:path>
                  </a:pathLst>
                </a:custGeom>
                <a:solidFill>
                  <a:schemeClr val="bg1"/>
                </a:solidFill>
                <a:ln w="9525">
                  <a:solidFill>
                    <a:srgbClr val="50505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0" name="Oval 7"/>
                <p:cNvSpPr>
                  <a:spLocks noChangeArrowheads="1"/>
                </p:cNvSpPr>
                <p:nvPr/>
              </p:nvSpPr>
              <p:spPr bwMode="auto">
                <a:xfrm>
                  <a:off x="645" y="1325"/>
                  <a:ext cx="209" cy="209"/>
                </a:xfrm>
                <a:prstGeom prst="ellipse">
                  <a:avLst/>
                </a:pr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Oval 8"/>
                <p:cNvSpPr>
                  <a:spLocks noChangeArrowheads="1"/>
                </p:cNvSpPr>
                <p:nvPr/>
              </p:nvSpPr>
              <p:spPr bwMode="auto">
                <a:xfrm>
                  <a:off x="1537" y="2119"/>
                  <a:ext cx="209" cy="209"/>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Rectangle 9"/>
                <p:cNvSpPr>
                  <a:spLocks noChangeArrowheads="1"/>
                </p:cNvSpPr>
                <p:nvPr/>
              </p:nvSpPr>
              <p:spPr bwMode="auto">
                <a:xfrm>
                  <a:off x="960" y="2119"/>
                  <a:ext cx="680" cy="2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Oval 10"/>
                <p:cNvSpPr>
                  <a:spLocks noChangeArrowheads="1"/>
                </p:cNvSpPr>
                <p:nvPr/>
              </p:nvSpPr>
              <p:spPr bwMode="auto">
                <a:xfrm>
                  <a:off x="854" y="2119"/>
                  <a:ext cx="209" cy="209"/>
                </a:xfrm>
                <a:prstGeom prst="ellipse">
                  <a:avLst/>
                </a:pr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26"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5604" y="5272198"/>
                <a:ext cx="580053" cy="678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grpSp>
        <p:nvGrpSpPr>
          <p:cNvPr id="36" name="Group 35"/>
          <p:cNvGrpSpPr/>
          <p:nvPr/>
        </p:nvGrpSpPr>
        <p:grpSpPr>
          <a:xfrm>
            <a:off x="9085107" y="1224384"/>
            <a:ext cx="2555399" cy="1493416"/>
            <a:chOff x="9085107" y="1224384"/>
            <a:chExt cx="2555399" cy="1493416"/>
          </a:xfrm>
        </p:grpSpPr>
        <p:pic>
          <p:nvPicPr>
            <p:cNvPr id="8" name="Picture 7"/>
            <p:cNvPicPr>
              <a:picLocks noChangeAspect="1"/>
            </p:cNvPicPr>
            <p:nvPr/>
          </p:nvPicPr>
          <p:blipFill>
            <a:blip r:embed="rId5"/>
            <a:stretch>
              <a:fillRect/>
            </a:stretch>
          </p:blipFill>
          <p:spPr>
            <a:xfrm>
              <a:off x="9085107" y="1224384"/>
              <a:ext cx="2555399" cy="1493416"/>
            </a:xfrm>
            <a:prstGeom prst="rect">
              <a:avLst/>
            </a:prstGeom>
          </p:spPr>
        </p:pic>
        <p:pic>
          <p:nvPicPr>
            <p:cNvPr id="35" name="Picture 34"/>
            <p:cNvPicPr>
              <a:picLocks noChangeAspect="1"/>
            </p:cNvPicPr>
            <p:nvPr/>
          </p:nvPicPr>
          <p:blipFill>
            <a:blip r:embed="rId6"/>
            <a:stretch>
              <a:fillRect/>
            </a:stretch>
          </p:blipFill>
          <p:spPr>
            <a:xfrm>
              <a:off x="9226690" y="1735705"/>
              <a:ext cx="2259913" cy="826613"/>
            </a:xfrm>
            <a:prstGeom prst="rect">
              <a:avLst/>
            </a:prstGeom>
          </p:spPr>
        </p:pic>
      </p:grpSp>
      <p:grpSp>
        <p:nvGrpSpPr>
          <p:cNvPr id="56" name="Group 55"/>
          <p:cNvGrpSpPr/>
          <p:nvPr/>
        </p:nvGrpSpPr>
        <p:grpSpPr>
          <a:xfrm>
            <a:off x="9662210" y="2715987"/>
            <a:ext cx="685269" cy="2164034"/>
            <a:chOff x="9662210" y="2715987"/>
            <a:chExt cx="685269" cy="2164034"/>
          </a:xfrm>
        </p:grpSpPr>
        <p:cxnSp>
          <p:nvCxnSpPr>
            <p:cNvPr id="51" name="Straight Arrow Connector 50"/>
            <p:cNvCxnSpPr/>
            <p:nvPr/>
          </p:nvCxnSpPr>
          <p:spPr>
            <a:xfrm>
              <a:off x="9994558" y="2715987"/>
              <a:ext cx="34134" cy="216403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nvGrpSpPr>
            <p:cNvPr id="37" name="Group 36"/>
            <p:cNvGrpSpPr>
              <a:grpSpLocks noChangeAspect="1"/>
            </p:cNvGrpSpPr>
            <p:nvPr/>
          </p:nvGrpSpPr>
          <p:grpSpPr>
            <a:xfrm>
              <a:off x="9662210" y="3591620"/>
              <a:ext cx="685269" cy="480724"/>
              <a:chOff x="7193745" y="1781496"/>
              <a:chExt cx="2715568" cy="1905001"/>
            </a:xfrm>
          </p:grpSpPr>
          <p:sp>
            <p:nvSpPr>
              <p:cNvPr id="38" name="Rectangle 37"/>
              <p:cNvSpPr/>
              <p:nvPr/>
            </p:nvSpPr>
            <p:spPr bwMode="auto">
              <a:xfrm rot="5400000">
                <a:off x="7599028" y="1376213"/>
                <a:ext cx="1905001" cy="2715568"/>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9" name="Line 11"/>
              <p:cNvSpPr>
                <a:spLocks noChangeShapeType="1"/>
              </p:cNvSpPr>
              <p:nvPr/>
            </p:nvSpPr>
            <p:spPr bwMode="auto">
              <a:xfrm flipV="1">
                <a:off x="7507699" y="2135450"/>
                <a:ext cx="2033821" cy="459"/>
              </a:xfrm>
              <a:prstGeom prst="line">
                <a:avLst/>
              </a:prstGeom>
              <a:noFill/>
              <a:ln w="19050" cap="rnd">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Line 12"/>
              <p:cNvSpPr>
                <a:spLocks noChangeShapeType="1"/>
              </p:cNvSpPr>
              <p:nvPr/>
            </p:nvSpPr>
            <p:spPr bwMode="auto">
              <a:xfrm>
                <a:off x="7535239" y="3280798"/>
                <a:ext cx="638942" cy="0"/>
              </a:xfrm>
              <a:prstGeom prst="line">
                <a:avLst/>
              </a:prstGeom>
              <a:noFill/>
              <a:ln w="19050" cap="rnd">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Line 14"/>
              <p:cNvSpPr>
                <a:spLocks noChangeShapeType="1"/>
              </p:cNvSpPr>
              <p:nvPr/>
            </p:nvSpPr>
            <p:spPr bwMode="auto">
              <a:xfrm>
                <a:off x="7535239" y="3091873"/>
                <a:ext cx="742950" cy="0"/>
              </a:xfrm>
              <a:prstGeom prst="line">
                <a:avLst/>
              </a:prstGeom>
              <a:noFill/>
              <a:ln w="19050" cap="rnd">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Line 16"/>
              <p:cNvSpPr>
                <a:spLocks noChangeShapeType="1"/>
              </p:cNvSpPr>
              <p:nvPr/>
            </p:nvSpPr>
            <p:spPr bwMode="auto">
              <a:xfrm>
                <a:off x="7520865" y="2519685"/>
                <a:ext cx="2020655" cy="0"/>
              </a:xfrm>
              <a:prstGeom prst="line">
                <a:avLst/>
              </a:prstGeom>
              <a:noFill/>
              <a:ln w="19050" cap="rnd">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Line 17"/>
              <p:cNvSpPr>
                <a:spLocks noChangeShapeType="1"/>
              </p:cNvSpPr>
              <p:nvPr/>
            </p:nvSpPr>
            <p:spPr bwMode="auto">
              <a:xfrm>
                <a:off x="7520865" y="2330325"/>
                <a:ext cx="2020655" cy="0"/>
              </a:xfrm>
              <a:prstGeom prst="line">
                <a:avLst/>
              </a:prstGeom>
              <a:noFill/>
              <a:ln w="19050" cap="rnd">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Oval 5"/>
              <p:cNvSpPr>
                <a:spLocks noChangeArrowheads="1"/>
              </p:cNvSpPr>
              <p:nvPr/>
            </p:nvSpPr>
            <p:spPr bwMode="auto">
              <a:xfrm>
                <a:off x="8996053" y="2903898"/>
                <a:ext cx="457200" cy="457200"/>
              </a:xfrm>
              <a:prstGeom prst="ellipse">
                <a:avLst/>
              </a:prstGeom>
              <a:solidFill>
                <a:srgbClr val="FF9900"/>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6"/>
              <p:cNvSpPr>
                <a:spLocks noEditPoints="1"/>
              </p:cNvSpPr>
              <p:nvPr/>
            </p:nvSpPr>
            <p:spPr bwMode="auto">
              <a:xfrm>
                <a:off x="8813173" y="2721018"/>
                <a:ext cx="822960" cy="822960"/>
              </a:xfrm>
              <a:custGeom>
                <a:avLst/>
                <a:gdLst>
                  <a:gd name="T0" fmla="*/ 154 w 168"/>
                  <a:gd name="T1" fmla="*/ 95 h 168"/>
                  <a:gd name="T2" fmla="*/ 168 w 168"/>
                  <a:gd name="T3" fmla="*/ 84 h 168"/>
                  <a:gd name="T4" fmla="*/ 154 w 168"/>
                  <a:gd name="T5" fmla="*/ 73 h 168"/>
                  <a:gd name="T6" fmla="*/ 164 w 168"/>
                  <a:gd name="T7" fmla="*/ 58 h 168"/>
                  <a:gd name="T8" fmla="*/ 148 w 168"/>
                  <a:gd name="T9" fmla="*/ 51 h 168"/>
                  <a:gd name="T10" fmla="*/ 152 w 168"/>
                  <a:gd name="T11" fmla="*/ 34 h 168"/>
                  <a:gd name="T12" fmla="*/ 134 w 168"/>
                  <a:gd name="T13" fmla="*/ 33 h 168"/>
                  <a:gd name="T14" fmla="*/ 133 w 168"/>
                  <a:gd name="T15" fmla="*/ 16 h 168"/>
                  <a:gd name="T16" fmla="*/ 116 w 168"/>
                  <a:gd name="T17" fmla="*/ 20 h 168"/>
                  <a:gd name="T18" fmla="*/ 110 w 168"/>
                  <a:gd name="T19" fmla="*/ 4 h 168"/>
                  <a:gd name="T20" fmla="*/ 95 w 168"/>
                  <a:gd name="T21" fmla="*/ 13 h 168"/>
                  <a:gd name="T22" fmla="*/ 84 w 168"/>
                  <a:gd name="T23" fmla="*/ 0 h 168"/>
                  <a:gd name="T24" fmla="*/ 73 w 168"/>
                  <a:gd name="T25" fmla="*/ 13 h 168"/>
                  <a:gd name="T26" fmla="*/ 58 w 168"/>
                  <a:gd name="T27" fmla="*/ 4 h 168"/>
                  <a:gd name="T28" fmla="*/ 51 w 168"/>
                  <a:gd name="T29" fmla="*/ 20 h 168"/>
                  <a:gd name="T30" fmla="*/ 35 w 168"/>
                  <a:gd name="T31" fmla="*/ 16 h 168"/>
                  <a:gd name="T32" fmla="*/ 33 w 168"/>
                  <a:gd name="T33" fmla="*/ 33 h 168"/>
                  <a:gd name="T34" fmla="*/ 16 w 168"/>
                  <a:gd name="T35" fmla="*/ 34 h 168"/>
                  <a:gd name="T36" fmla="*/ 20 w 168"/>
                  <a:gd name="T37" fmla="*/ 51 h 168"/>
                  <a:gd name="T38" fmla="*/ 4 w 168"/>
                  <a:gd name="T39" fmla="*/ 58 h 168"/>
                  <a:gd name="T40" fmla="*/ 13 w 168"/>
                  <a:gd name="T41" fmla="*/ 73 h 168"/>
                  <a:gd name="T42" fmla="*/ 0 w 168"/>
                  <a:gd name="T43" fmla="*/ 84 h 168"/>
                  <a:gd name="T44" fmla="*/ 13 w 168"/>
                  <a:gd name="T45" fmla="*/ 95 h 168"/>
                  <a:gd name="T46" fmla="*/ 4 w 168"/>
                  <a:gd name="T47" fmla="*/ 110 h 168"/>
                  <a:gd name="T48" fmla="*/ 20 w 168"/>
                  <a:gd name="T49" fmla="*/ 116 h 168"/>
                  <a:gd name="T50" fmla="*/ 16 w 168"/>
                  <a:gd name="T51" fmla="*/ 133 h 168"/>
                  <a:gd name="T52" fmla="*/ 33 w 168"/>
                  <a:gd name="T53" fmla="*/ 134 h 168"/>
                  <a:gd name="T54" fmla="*/ 35 w 168"/>
                  <a:gd name="T55" fmla="*/ 152 h 168"/>
                  <a:gd name="T56" fmla="*/ 51 w 168"/>
                  <a:gd name="T57" fmla="*/ 147 h 168"/>
                  <a:gd name="T58" fmla="*/ 58 w 168"/>
                  <a:gd name="T59" fmla="*/ 164 h 168"/>
                  <a:gd name="T60" fmla="*/ 73 w 168"/>
                  <a:gd name="T61" fmla="*/ 154 h 168"/>
                  <a:gd name="T62" fmla="*/ 84 w 168"/>
                  <a:gd name="T63" fmla="*/ 168 h 168"/>
                  <a:gd name="T64" fmla="*/ 95 w 168"/>
                  <a:gd name="T65" fmla="*/ 154 h 168"/>
                  <a:gd name="T66" fmla="*/ 110 w 168"/>
                  <a:gd name="T67" fmla="*/ 164 h 168"/>
                  <a:gd name="T68" fmla="*/ 116 w 168"/>
                  <a:gd name="T69" fmla="*/ 147 h 168"/>
                  <a:gd name="T70" fmla="*/ 133 w 168"/>
                  <a:gd name="T71" fmla="*/ 152 h 168"/>
                  <a:gd name="T72" fmla="*/ 134 w 168"/>
                  <a:gd name="T73" fmla="*/ 134 h 168"/>
                  <a:gd name="T74" fmla="*/ 152 w 168"/>
                  <a:gd name="T75" fmla="*/ 133 h 168"/>
                  <a:gd name="T76" fmla="*/ 148 w 168"/>
                  <a:gd name="T77" fmla="*/ 116 h 168"/>
                  <a:gd name="T78" fmla="*/ 164 w 168"/>
                  <a:gd name="T79" fmla="*/ 110 h 168"/>
                  <a:gd name="T80" fmla="*/ 154 w 168"/>
                  <a:gd name="T81" fmla="*/ 95 h 168"/>
                  <a:gd name="T82" fmla="*/ 85 w 168"/>
                  <a:gd name="T83" fmla="*/ 147 h 168"/>
                  <a:gd name="T84" fmla="*/ 23 w 168"/>
                  <a:gd name="T85" fmla="*/ 85 h 168"/>
                  <a:gd name="T86" fmla="*/ 85 w 168"/>
                  <a:gd name="T87" fmla="*/ 23 h 168"/>
                  <a:gd name="T88" fmla="*/ 147 w 168"/>
                  <a:gd name="T89" fmla="*/ 85 h 168"/>
                  <a:gd name="T90" fmla="*/ 85 w 168"/>
                  <a:gd name="T91" fmla="*/ 14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68" h="168">
                    <a:moveTo>
                      <a:pt x="154" y="95"/>
                    </a:moveTo>
                    <a:cubicBezTo>
                      <a:pt x="168" y="84"/>
                      <a:pt x="168" y="84"/>
                      <a:pt x="168" y="84"/>
                    </a:cubicBezTo>
                    <a:cubicBezTo>
                      <a:pt x="154" y="73"/>
                      <a:pt x="154" y="73"/>
                      <a:pt x="154" y="73"/>
                    </a:cubicBezTo>
                    <a:cubicBezTo>
                      <a:pt x="164" y="58"/>
                      <a:pt x="164" y="58"/>
                      <a:pt x="164" y="58"/>
                    </a:cubicBezTo>
                    <a:cubicBezTo>
                      <a:pt x="148" y="51"/>
                      <a:pt x="148" y="51"/>
                      <a:pt x="148" y="51"/>
                    </a:cubicBezTo>
                    <a:cubicBezTo>
                      <a:pt x="152" y="34"/>
                      <a:pt x="152" y="34"/>
                      <a:pt x="152" y="34"/>
                    </a:cubicBezTo>
                    <a:cubicBezTo>
                      <a:pt x="134" y="33"/>
                      <a:pt x="134" y="33"/>
                      <a:pt x="134" y="33"/>
                    </a:cubicBezTo>
                    <a:cubicBezTo>
                      <a:pt x="133" y="16"/>
                      <a:pt x="133" y="16"/>
                      <a:pt x="133" y="16"/>
                    </a:cubicBezTo>
                    <a:cubicBezTo>
                      <a:pt x="116" y="20"/>
                      <a:pt x="116" y="20"/>
                      <a:pt x="116" y="20"/>
                    </a:cubicBezTo>
                    <a:cubicBezTo>
                      <a:pt x="110" y="4"/>
                      <a:pt x="110" y="4"/>
                      <a:pt x="110" y="4"/>
                    </a:cubicBezTo>
                    <a:cubicBezTo>
                      <a:pt x="95" y="13"/>
                      <a:pt x="95" y="13"/>
                      <a:pt x="95" y="13"/>
                    </a:cubicBezTo>
                    <a:cubicBezTo>
                      <a:pt x="84" y="0"/>
                      <a:pt x="84" y="0"/>
                      <a:pt x="84" y="0"/>
                    </a:cubicBezTo>
                    <a:cubicBezTo>
                      <a:pt x="73" y="13"/>
                      <a:pt x="73" y="13"/>
                      <a:pt x="73" y="13"/>
                    </a:cubicBezTo>
                    <a:cubicBezTo>
                      <a:pt x="58" y="4"/>
                      <a:pt x="58" y="4"/>
                      <a:pt x="58" y="4"/>
                    </a:cubicBezTo>
                    <a:cubicBezTo>
                      <a:pt x="51" y="20"/>
                      <a:pt x="51" y="20"/>
                      <a:pt x="51" y="20"/>
                    </a:cubicBezTo>
                    <a:cubicBezTo>
                      <a:pt x="35" y="16"/>
                      <a:pt x="35" y="16"/>
                      <a:pt x="35" y="16"/>
                    </a:cubicBezTo>
                    <a:cubicBezTo>
                      <a:pt x="33" y="33"/>
                      <a:pt x="33" y="33"/>
                      <a:pt x="33" y="33"/>
                    </a:cubicBezTo>
                    <a:cubicBezTo>
                      <a:pt x="16" y="34"/>
                      <a:pt x="16" y="34"/>
                      <a:pt x="16" y="34"/>
                    </a:cubicBezTo>
                    <a:cubicBezTo>
                      <a:pt x="20" y="51"/>
                      <a:pt x="20" y="51"/>
                      <a:pt x="20" y="51"/>
                    </a:cubicBezTo>
                    <a:cubicBezTo>
                      <a:pt x="4" y="58"/>
                      <a:pt x="4" y="58"/>
                      <a:pt x="4" y="58"/>
                    </a:cubicBezTo>
                    <a:cubicBezTo>
                      <a:pt x="13" y="73"/>
                      <a:pt x="13" y="73"/>
                      <a:pt x="13" y="73"/>
                    </a:cubicBezTo>
                    <a:cubicBezTo>
                      <a:pt x="0" y="84"/>
                      <a:pt x="0" y="84"/>
                      <a:pt x="0" y="84"/>
                    </a:cubicBezTo>
                    <a:cubicBezTo>
                      <a:pt x="13" y="95"/>
                      <a:pt x="13" y="95"/>
                      <a:pt x="13" y="95"/>
                    </a:cubicBezTo>
                    <a:cubicBezTo>
                      <a:pt x="4" y="110"/>
                      <a:pt x="4" y="110"/>
                      <a:pt x="4" y="110"/>
                    </a:cubicBezTo>
                    <a:cubicBezTo>
                      <a:pt x="20" y="116"/>
                      <a:pt x="20" y="116"/>
                      <a:pt x="20" y="116"/>
                    </a:cubicBezTo>
                    <a:cubicBezTo>
                      <a:pt x="16" y="133"/>
                      <a:pt x="16" y="133"/>
                      <a:pt x="16" y="133"/>
                    </a:cubicBezTo>
                    <a:cubicBezTo>
                      <a:pt x="33" y="134"/>
                      <a:pt x="33" y="134"/>
                      <a:pt x="33" y="134"/>
                    </a:cubicBezTo>
                    <a:cubicBezTo>
                      <a:pt x="35" y="152"/>
                      <a:pt x="35" y="152"/>
                      <a:pt x="35" y="152"/>
                    </a:cubicBezTo>
                    <a:cubicBezTo>
                      <a:pt x="51" y="147"/>
                      <a:pt x="51" y="147"/>
                      <a:pt x="51" y="147"/>
                    </a:cubicBezTo>
                    <a:cubicBezTo>
                      <a:pt x="58" y="164"/>
                      <a:pt x="58" y="164"/>
                      <a:pt x="58" y="164"/>
                    </a:cubicBezTo>
                    <a:cubicBezTo>
                      <a:pt x="73" y="154"/>
                      <a:pt x="73" y="154"/>
                      <a:pt x="73" y="154"/>
                    </a:cubicBezTo>
                    <a:cubicBezTo>
                      <a:pt x="84" y="168"/>
                      <a:pt x="84" y="168"/>
                      <a:pt x="84" y="168"/>
                    </a:cubicBezTo>
                    <a:cubicBezTo>
                      <a:pt x="95" y="154"/>
                      <a:pt x="95" y="154"/>
                      <a:pt x="95" y="154"/>
                    </a:cubicBezTo>
                    <a:cubicBezTo>
                      <a:pt x="110" y="164"/>
                      <a:pt x="110" y="164"/>
                      <a:pt x="110" y="164"/>
                    </a:cubicBezTo>
                    <a:cubicBezTo>
                      <a:pt x="116" y="147"/>
                      <a:pt x="116" y="147"/>
                      <a:pt x="116" y="147"/>
                    </a:cubicBezTo>
                    <a:cubicBezTo>
                      <a:pt x="133" y="152"/>
                      <a:pt x="133" y="152"/>
                      <a:pt x="133" y="152"/>
                    </a:cubicBezTo>
                    <a:cubicBezTo>
                      <a:pt x="134" y="134"/>
                      <a:pt x="134" y="134"/>
                      <a:pt x="134" y="134"/>
                    </a:cubicBezTo>
                    <a:cubicBezTo>
                      <a:pt x="152" y="133"/>
                      <a:pt x="152" y="133"/>
                      <a:pt x="152" y="133"/>
                    </a:cubicBezTo>
                    <a:cubicBezTo>
                      <a:pt x="148" y="116"/>
                      <a:pt x="148" y="116"/>
                      <a:pt x="148" y="116"/>
                    </a:cubicBezTo>
                    <a:cubicBezTo>
                      <a:pt x="164" y="110"/>
                      <a:pt x="164" y="110"/>
                      <a:pt x="164" y="110"/>
                    </a:cubicBezTo>
                    <a:lnTo>
                      <a:pt x="154" y="95"/>
                    </a:lnTo>
                    <a:close/>
                    <a:moveTo>
                      <a:pt x="85" y="147"/>
                    </a:moveTo>
                    <a:cubicBezTo>
                      <a:pt x="50" y="147"/>
                      <a:pt x="23" y="119"/>
                      <a:pt x="23" y="85"/>
                    </a:cubicBezTo>
                    <a:cubicBezTo>
                      <a:pt x="23" y="51"/>
                      <a:pt x="50" y="23"/>
                      <a:pt x="85" y="23"/>
                    </a:cubicBezTo>
                    <a:cubicBezTo>
                      <a:pt x="119" y="23"/>
                      <a:pt x="147" y="51"/>
                      <a:pt x="147" y="85"/>
                    </a:cubicBezTo>
                    <a:cubicBezTo>
                      <a:pt x="147" y="119"/>
                      <a:pt x="119" y="147"/>
                      <a:pt x="85" y="147"/>
                    </a:cubicBezTo>
                    <a:close/>
                  </a:path>
                </a:pathLst>
              </a:custGeom>
              <a:solidFill>
                <a:srgbClr val="FF9900"/>
              </a:solidFill>
              <a:ln>
                <a:noFill/>
              </a:ln>
            </p:spPr>
            <p:txBody>
              <a:bodyPr vert="horz" wrap="square" lIns="91440" tIns="45720" rIns="91440" bIns="45720" numCol="1" anchor="t" anchorCtr="0" compatLnSpc="1">
                <a:prstTxWarp prst="textNoShape">
                  <a:avLst/>
                </a:prstTxWarp>
              </a:bodyPr>
              <a:lstStyle/>
              <a:p>
                <a:endParaRPr lang="en-US"/>
              </a:p>
            </p:txBody>
          </p:sp>
        </p:grpSp>
      </p:grpSp>
      <p:grpSp>
        <p:nvGrpSpPr>
          <p:cNvPr id="73" name="Group 72"/>
          <p:cNvGrpSpPr/>
          <p:nvPr/>
        </p:nvGrpSpPr>
        <p:grpSpPr>
          <a:xfrm>
            <a:off x="10511968" y="2729405"/>
            <a:ext cx="548606" cy="2083303"/>
            <a:chOff x="10511968" y="2729405"/>
            <a:chExt cx="548606" cy="2083303"/>
          </a:xfrm>
        </p:grpSpPr>
        <p:cxnSp>
          <p:nvCxnSpPr>
            <p:cNvPr id="70" name="Straight Arrow Connector 69"/>
            <p:cNvCxnSpPr/>
            <p:nvPr/>
          </p:nvCxnSpPr>
          <p:spPr>
            <a:xfrm flipH="1" flipV="1">
              <a:off x="10779569" y="2729405"/>
              <a:ext cx="42765" cy="208330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nvGrpSpPr>
            <p:cNvPr id="58" name="Group 4"/>
            <p:cNvGrpSpPr>
              <a:grpSpLocks noChangeAspect="1"/>
            </p:cNvGrpSpPr>
            <p:nvPr/>
          </p:nvGrpSpPr>
          <p:grpSpPr bwMode="auto">
            <a:xfrm>
              <a:off x="10511968" y="3650549"/>
              <a:ext cx="548606" cy="339681"/>
              <a:chOff x="6405" y="2444"/>
              <a:chExt cx="772" cy="478"/>
            </a:xfrm>
          </p:grpSpPr>
          <p:sp>
            <p:nvSpPr>
              <p:cNvPr id="59" name="AutoShape 3"/>
              <p:cNvSpPr>
                <a:spLocks noChangeAspect="1" noChangeArrowheads="1" noTextEdit="1"/>
              </p:cNvSpPr>
              <p:nvPr/>
            </p:nvSpPr>
            <p:spPr bwMode="auto">
              <a:xfrm>
                <a:off x="6409" y="2444"/>
                <a:ext cx="768" cy="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5"/>
              <p:cNvSpPr>
                <a:spLocks/>
              </p:cNvSpPr>
              <p:nvPr/>
            </p:nvSpPr>
            <p:spPr bwMode="auto">
              <a:xfrm>
                <a:off x="6405" y="2448"/>
                <a:ext cx="768" cy="474"/>
              </a:xfrm>
              <a:custGeom>
                <a:avLst/>
                <a:gdLst>
                  <a:gd name="T0" fmla="*/ 201 w 201"/>
                  <a:gd name="T1" fmla="*/ 107 h 123"/>
                  <a:gd name="T2" fmla="*/ 185 w 201"/>
                  <a:gd name="T3" fmla="*/ 123 h 123"/>
                  <a:gd name="T4" fmla="*/ 16 w 201"/>
                  <a:gd name="T5" fmla="*/ 123 h 123"/>
                  <a:gd name="T6" fmla="*/ 0 w 201"/>
                  <a:gd name="T7" fmla="*/ 107 h 123"/>
                  <a:gd name="T8" fmla="*/ 0 w 201"/>
                  <a:gd name="T9" fmla="*/ 16 h 123"/>
                  <a:gd name="T10" fmla="*/ 16 w 201"/>
                  <a:gd name="T11" fmla="*/ 0 h 123"/>
                  <a:gd name="T12" fmla="*/ 185 w 201"/>
                  <a:gd name="T13" fmla="*/ 0 h 123"/>
                  <a:gd name="T14" fmla="*/ 201 w 201"/>
                  <a:gd name="T15" fmla="*/ 16 h 123"/>
                  <a:gd name="T16" fmla="*/ 201 w 201"/>
                  <a:gd name="T17" fmla="*/ 107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1" h="123">
                    <a:moveTo>
                      <a:pt x="201" y="107"/>
                    </a:moveTo>
                    <a:cubicBezTo>
                      <a:pt x="201" y="116"/>
                      <a:pt x="194" y="123"/>
                      <a:pt x="185" y="123"/>
                    </a:cubicBezTo>
                    <a:cubicBezTo>
                      <a:pt x="16" y="123"/>
                      <a:pt x="16" y="123"/>
                      <a:pt x="16" y="123"/>
                    </a:cubicBezTo>
                    <a:cubicBezTo>
                      <a:pt x="7" y="123"/>
                      <a:pt x="0" y="116"/>
                      <a:pt x="0" y="107"/>
                    </a:cubicBezTo>
                    <a:cubicBezTo>
                      <a:pt x="0" y="16"/>
                      <a:pt x="0" y="16"/>
                      <a:pt x="0" y="16"/>
                    </a:cubicBezTo>
                    <a:cubicBezTo>
                      <a:pt x="0" y="7"/>
                      <a:pt x="7" y="0"/>
                      <a:pt x="16" y="0"/>
                    </a:cubicBezTo>
                    <a:cubicBezTo>
                      <a:pt x="185" y="0"/>
                      <a:pt x="185" y="0"/>
                      <a:pt x="185" y="0"/>
                    </a:cubicBezTo>
                    <a:cubicBezTo>
                      <a:pt x="194" y="0"/>
                      <a:pt x="201" y="7"/>
                      <a:pt x="201" y="16"/>
                    </a:cubicBezTo>
                    <a:lnTo>
                      <a:pt x="201" y="107"/>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6"/>
              <p:cNvSpPr>
                <a:spLocks noChangeArrowheads="1"/>
              </p:cNvSpPr>
              <p:nvPr/>
            </p:nvSpPr>
            <p:spPr bwMode="auto">
              <a:xfrm>
                <a:off x="6489" y="2510"/>
                <a:ext cx="191" cy="23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7"/>
              <p:cNvSpPr>
                <a:spLocks/>
              </p:cNvSpPr>
              <p:nvPr/>
            </p:nvSpPr>
            <p:spPr bwMode="auto">
              <a:xfrm>
                <a:off x="6768" y="2502"/>
                <a:ext cx="352" cy="15"/>
              </a:xfrm>
              <a:custGeom>
                <a:avLst/>
                <a:gdLst>
                  <a:gd name="T0" fmla="*/ 89 w 92"/>
                  <a:gd name="T1" fmla="*/ 4 h 4"/>
                  <a:gd name="T2" fmla="*/ 2 w 92"/>
                  <a:gd name="T3" fmla="*/ 4 h 4"/>
                  <a:gd name="T4" fmla="*/ 0 w 92"/>
                  <a:gd name="T5" fmla="*/ 2 h 4"/>
                  <a:gd name="T6" fmla="*/ 2 w 92"/>
                  <a:gd name="T7" fmla="*/ 0 h 4"/>
                  <a:gd name="T8" fmla="*/ 89 w 92"/>
                  <a:gd name="T9" fmla="*/ 0 h 4"/>
                  <a:gd name="T10" fmla="*/ 92 w 92"/>
                  <a:gd name="T11" fmla="*/ 2 h 4"/>
                  <a:gd name="T12" fmla="*/ 89 w 9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92" h="4">
                    <a:moveTo>
                      <a:pt x="89" y="4"/>
                    </a:moveTo>
                    <a:cubicBezTo>
                      <a:pt x="2" y="4"/>
                      <a:pt x="2" y="4"/>
                      <a:pt x="2" y="4"/>
                    </a:cubicBezTo>
                    <a:cubicBezTo>
                      <a:pt x="1" y="4"/>
                      <a:pt x="0" y="3"/>
                      <a:pt x="0" y="2"/>
                    </a:cubicBezTo>
                    <a:cubicBezTo>
                      <a:pt x="0" y="1"/>
                      <a:pt x="1" y="0"/>
                      <a:pt x="2" y="0"/>
                    </a:cubicBezTo>
                    <a:cubicBezTo>
                      <a:pt x="89" y="0"/>
                      <a:pt x="89" y="0"/>
                      <a:pt x="89" y="0"/>
                    </a:cubicBezTo>
                    <a:cubicBezTo>
                      <a:pt x="91" y="0"/>
                      <a:pt x="92" y="1"/>
                      <a:pt x="92" y="2"/>
                    </a:cubicBezTo>
                    <a:cubicBezTo>
                      <a:pt x="92" y="3"/>
                      <a:pt x="91" y="4"/>
                      <a:pt x="89"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8"/>
              <p:cNvSpPr>
                <a:spLocks/>
              </p:cNvSpPr>
              <p:nvPr/>
            </p:nvSpPr>
            <p:spPr bwMode="auto">
              <a:xfrm>
                <a:off x="6768" y="2563"/>
                <a:ext cx="352" cy="16"/>
              </a:xfrm>
              <a:custGeom>
                <a:avLst/>
                <a:gdLst>
                  <a:gd name="T0" fmla="*/ 89 w 92"/>
                  <a:gd name="T1" fmla="*/ 4 h 4"/>
                  <a:gd name="T2" fmla="*/ 2 w 92"/>
                  <a:gd name="T3" fmla="*/ 4 h 4"/>
                  <a:gd name="T4" fmla="*/ 0 w 92"/>
                  <a:gd name="T5" fmla="*/ 2 h 4"/>
                  <a:gd name="T6" fmla="*/ 2 w 92"/>
                  <a:gd name="T7" fmla="*/ 0 h 4"/>
                  <a:gd name="T8" fmla="*/ 89 w 92"/>
                  <a:gd name="T9" fmla="*/ 0 h 4"/>
                  <a:gd name="T10" fmla="*/ 92 w 92"/>
                  <a:gd name="T11" fmla="*/ 2 h 4"/>
                  <a:gd name="T12" fmla="*/ 89 w 9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92" h="4">
                    <a:moveTo>
                      <a:pt x="89" y="4"/>
                    </a:moveTo>
                    <a:cubicBezTo>
                      <a:pt x="2" y="4"/>
                      <a:pt x="2" y="4"/>
                      <a:pt x="2" y="4"/>
                    </a:cubicBezTo>
                    <a:cubicBezTo>
                      <a:pt x="1" y="4"/>
                      <a:pt x="0" y="3"/>
                      <a:pt x="0" y="2"/>
                    </a:cubicBezTo>
                    <a:cubicBezTo>
                      <a:pt x="0" y="1"/>
                      <a:pt x="1" y="0"/>
                      <a:pt x="2" y="0"/>
                    </a:cubicBezTo>
                    <a:cubicBezTo>
                      <a:pt x="89" y="0"/>
                      <a:pt x="89" y="0"/>
                      <a:pt x="89" y="0"/>
                    </a:cubicBezTo>
                    <a:cubicBezTo>
                      <a:pt x="91" y="0"/>
                      <a:pt x="92" y="1"/>
                      <a:pt x="92" y="2"/>
                    </a:cubicBezTo>
                    <a:cubicBezTo>
                      <a:pt x="92" y="3"/>
                      <a:pt x="91" y="4"/>
                      <a:pt x="89"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9"/>
              <p:cNvSpPr>
                <a:spLocks/>
              </p:cNvSpPr>
              <p:nvPr/>
            </p:nvSpPr>
            <p:spPr bwMode="auto">
              <a:xfrm>
                <a:off x="6768" y="2671"/>
                <a:ext cx="352" cy="17"/>
              </a:xfrm>
              <a:custGeom>
                <a:avLst/>
                <a:gdLst>
                  <a:gd name="T0" fmla="*/ 89 w 92"/>
                  <a:gd name="T1" fmla="*/ 5 h 5"/>
                  <a:gd name="T2" fmla="*/ 2 w 92"/>
                  <a:gd name="T3" fmla="*/ 5 h 5"/>
                  <a:gd name="T4" fmla="*/ 0 w 92"/>
                  <a:gd name="T5" fmla="*/ 3 h 5"/>
                  <a:gd name="T6" fmla="*/ 2 w 92"/>
                  <a:gd name="T7" fmla="*/ 0 h 5"/>
                  <a:gd name="T8" fmla="*/ 89 w 92"/>
                  <a:gd name="T9" fmla="*/ 0 h 5"/>
                  <a:gd name="T10" fmla="*/ 92 w 92"/>
                  <a:gd name="T11" fmla="*/ 3 h 5"/>
                  <a:gd name="T12" fmla="*/ 89 w 92"/>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92" h="5">
                    <a:moveTo>
                      <a:pt x="89" y="5"/>
                    </a:moveTo>
                    <a:cubicBezTo>
                      <a:pt x="2" y="5"/>
                      <a:pt x="2" y="5"/>
                      <a:pt x="2" y="5"/>
                    </a:cubicBezTo>
                    <a:cubicBezTo>
                      <a:pt x="1" y="5"/>
                      <a:pt x="0" y="4"/>
                      <a:pt x="0" y="3"/>
                    </a:cubicBezTo>
                    <a:cubicBezTo>
                      <a:pt x="0" y="1"/>
                      <a:pt x="1" y="0"/>
                      <a:pt x="2" y="0"/>
                    </a:cubicBezTo>
                    <a:cubicBezTo>
                      <a:pt x="89" y="0"/>
                      <a:pt x="89" y="0"/>
                      <a:pt x="89" y="0"/>
                    </a:cubicBezTo>
                    <a:cubicBezTo>
                      <a:pt x="91" y="0"/>
                      <a:pt x="92" y="1"/>
                      <a:pt x="92" y="3"/>
                    </a:cubicBezTo>
                    <a:cubicBezTo>
                      <a:pt x="92" y="4"/>
                      <a:pt x="91" y="5"/>
                      <a:pt x="89"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10"/>
              <p:cNvSpPr>
                <a:spLocks/>
              </p:cNvSpPr>
              <p:nvPr/>
            </p:nvSpPr>
            <p:spPr bwMode="auto">
              <a:xfrm>
                <a:off x="6768" y="2733"/>
                <a:ext cx="352" cy="15"/>
              </a:xfrm>
              <a:custGeom>
                <a:avLst/>
                <a:gdLst>
                  <a:gd name="T0" fmla="*/ 89 w 92"/>
                  <a:gd name="T1" fmla="*/ 4 h 4"/>
                  <a:gd name="T2" fmla="*/ 2 w 92"/>
                  <a:gd name="T3" fmla="*/ 4 h 4"/>
                  <a:gd name="T4" fmla="*/ 0 w 92"/>
                  <a:gd name="T5" fmla="*/ 2 h 4"/>
                  <a:gd name="T6" fmla="*/ 2 w 92"/>
                  <a:gd name="T7" fmla="*/ 0 h 4"/>
                  <a:gd name="T8" fmla="*/ 89 w 92"/>
                  <a:gd name="T9" fmla="*/ 0 h 4"/>
                  <a:gd name="T10" fmla="*/ 92 w 92"/>
                  <a:gd name="T11" fmla="*/ 2 h 4"/>
                  <a:gd name="T12" fmla="*/ 89 w 9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92" h="4">
                    <a:moveTo>
                      <a:pt x="89" y="4"/>
                    </a:moveTo>
                    <a:cubicBezTo>
                      <a:pt x="2" y="4"/>
                      <a:pt x="2" y="4"/>
                      <a:pt x="2" y="4"/>
                    </a:cubicBezTo>
                    <a:cubicBezTo>
                      <a:pt x="1" y="4"/>
                      <a:pt x="0" y="3"/>
                      <a:pt x="0" y="2"/>
                    </a:cubicBezTo>
                    <a:cubicBezTo>
                      <a:pt x="0" y="1"/>
                      <a:pt x="1" y="0"/>
                      <a:pt x="2" y="0"/>
                    </a:cubicBezTo>
                    <a:cubicBezTo>
                      <a:pt x="89" y="0"/>
                      <a:pt x="89" y="0"/>
                      <a:pt x="89" y="0"/>
                    </a:cubicBezTo>
                    <a:cubicBezTo>
                      <a:pt x="91" y="0"/>
                      <a:pt x="92" y="1"/>
                      <a:pt x="92" y="2"/>
                    </a:cubicBezTo>
                    <a:cubicBezTo>
                      <a:pt x="92" y="3"/>
                      <a:pt x="91" y="4"/>
                      <a:pt x="89"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11"/>
              <p:cNvSpPr>
                <a:spLocks/>
              </p:cNvSpPr>
              <p:nvPr/>
            </p:nvSpPr>
            <p:spPr bwMode="auto">
              <a:xfrm>
                <a:off x="6482" y="2795"/>
                <a:ext cx="638" cy="15"/>
              </a:xfrm>
              <a:custGeom>
                <a:avLst/>
                <a:gdLst>
                  <a:gd name="T0" fmla="*/ 164 w 167"/>
                  <a:gd name="T1" fmla="*/ 4 h 4"/>
                  <a:gd name="T2" fmla="*/ 2 w 167"/>
                  <a:gd name="T3" fmla="*/ 4 h 4"/>
                  <a:gd name="T4" fmla="*/ 0 w 167"/>
                  <a:gd name="T5" fmla="*/ 2 h 4"/>
                  <a:gd name="T6" fmla="*/ 2 w 167"/>
                  <a:gd name="T7" fmla="*/ 0 h 4"/>
                  <a:gd name="T8" fmla="*/ 164 w 167"/>
                  <a:gd name="T9" fmla="*/ 0 h 4"/>
                  <a:gd name="T10" fmla="*/ 167 w 167"/>
                  <a:gd name="T11" fmla="*/ 2 h 4"/>
                  <a:gd name="T12" fmla="*/ 164 w 167"/>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67" h="4">
                    <a:moveTo>
                      <a:pt x="164" y="4"/>
                    </a:moveTo>
                    <a:cubicBezTo>
                      <a:pt x="2" y="4"/>
                      <a:pt x="2" y="4"/>
                      <a:pt x="2" y="4"/>
                    </a:cubicBezTo>
                    <a:cubicBezTo>
                      <a:pt x="1" y="4"/>
                      <a:pt x="0" y="3"/>
                      <a:pt x="0" y="2"/>
                    </a:cubicBezTo>
                    <a:cubicBezTo>
                      <a:pt x="0" y="1"/>
                      <a:pt x="1" y="0"/>
                      <a:pt x="2" y="0"/>
                    </a:cubicBezTo>
                    <a:cubicBezTo>
                      <a:pt x="164" y="0"/>
                      <a:pt x="164" y="0"/>
                      <a:pt x="164" y="0"/>
                    </a:cubicBezTo>
                    <a:cubicBezTo>
                      <a:pt x="166" y="0"/>
                      <a:pt x="167" y="1"/>
                      <a:pt x="167" y="2"/>
                    </a:cubicBezTo>
                    <a:cubicBezTo>
                      <a:pt x="167" y="3"/>
                      <a:pt x="166" y="4"/>
                      <a:pt x="164"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12"/>
              <p:cNvSpPr>
                <a:spLocks/>
              </p:cNvSpPr>
              <p:nvPr/>
            </p:nvSpPr>
            <p:spPr bwMode="auto">
              <a:xfrm>
                <a:off x="6482" y="2852"/>
                <a:ext cx="638" cy="17"/>
              </a:xfrm>
              <a:custGeom>
                <a:avLst/>
                <a:gdLst>
                  <a:gd name="T0" fmla="*/ 164 w 167"/>
                  <a:gd name="T1" fmla="*/ 5 h 5"/>
                  <a:gd name="T2" fmla="*/ 2 w 167"/>
                  <a:gd name="T3" fmla="*/ 5 h 5"/>
                  <a:gd name="T4" fmla="*/ 0 w 167"/>
                  <a:gd name="T5" fmla="*/ 2 h 5"/>
                  <a:gd name="T6" fmla="*/ 2 w 167"/>
                  <a:gd name="T7" fmla="*/ 0 h 5"/>
                  <a:gd name="T8" fmla="*/ 164 w 167"/>
                  <a:gd name="T9" fmla="*/ 0 h 5"/>
                  <a:gd name="T10" fmla="*/ 167 w 167"/>
                  <a:gd name="T11" fmla="*/ 2 h 5"/>
                  <a:gd name="T12" fmla="*/ 164 w 167"/>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167" h="5">
                    <a:moveTo>
                      <a:pt x="164" y="5"/>
                    </a:moveTo>
                    <a:cubicBezTo>
                      <a:pt x="2" y="5"/>
                      <a:pt x="2" y="5"/>
                      <a:pt x="2" y="5"/>
                    </a:cubicBezTo>
                    <a:cubicBezTo>
                      <a:pt x="1" y="5"/>
                      <a:pt x="0" y="4"/>
                      <a:pt x="0" y="2"/>
                    </a:cubicBezTo>
                    <a:cubicBezTo>
                      <a:pt x="0" y="1"/>
                      <a:pt x="1" y="0"/>
                      <a:pt x="2" y="0"/>
                    </a:cubicBezTo>
                    <a:cubicBezTo>
                      <a:pt x="164" y="0"/>
                      <a:pt x="164" y="0"/>
                      <a:pt x="164" y="0"/>
                    </a:cubicBezTo>
                    <a:cubicBezTo>
                      <a:pt x="166" y="0"/>
                      <a:pt x="167" y="1"/>
                      <a:pt x="167" y="2"/>
                    </a:cubicBezTo>
                    <a:cubicBezTo>
                      <a:pt x="167" y="4"/>
                      <a:pt x="166" y="5"/>
                      <a:pt x="164"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Oval 13"/>
              <p:cNvSpPr>
                <a:spLocks noChangeArrowheads="1"/>
              </p:cNvSpPr>
              <p:nvPr/>
            </p:nvSpPr>
            <p:spPr bwMode="auto">
              <a:xfrm>
                <a:off x="6550" y="2556"/>
                <a:ext cx="69" cy="69"/>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14"/>
              <p:cNvSpPr>
                <a:spLocks/>
              </p:cNvSpPr>
              <p:nvPr/>
            </p:nvSpPr>
            <p:spPr bwMode="auto">
              <a:xfrm>
                <a:off x="6531" y="2641"/>
                <a:ext cx="107" cy="100"/>
              </a:xfrm>
              <a:custGeom>
                <a:avLst/>
                <a:gdLst>
                  <a:gd name="T0" fmla="*/ 28 w 28"/>
                  <a:gd name="T1" fmla="*/ 26 h 26"/>
                  <a:gd name="T2" fmla="*/ 28 w 28"/>
                  <a:gd name="T3" fmla="*/ 9 h 26"/>
                  <a:gd name="T4" fmla="*/ 19 w 28"/>
                  <a:gd name="T5" fmla="*/ 0 h 26"/>
                  <a:gd name="T6" fmla="*/ 9 w 28"/>
                  <a:gd name="T7" fmla="*/ 0 h 26"/>
                  <a:gd name="T8" fmla="*/ 0 w 28"/>
                  <a:gd name="T9" fmla="*/ 9 h 26"/>
                  <a:gd name="T10" fmla="*/ 0 w 28"/>
                  <a:gd name="T11" fmla="*/ 26 h 26"/>
                  <a:gd name="T12" fmla="*/ 28 w 28"/>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28" h="26">
                    <a:moveTo>
                      <a:pt x="28" y="26"/>
                    </a:moveTo>
                    <a:cubicBezTo>
                      <a:pt x="28" y="9"/>
                      <a:pt x="28" y="9"/>
                      <a:pt x="28" y="9"/>
                    </a:cubicBezTo>
                    <a:cubicBezTo>
                      <a:pt x="28" y="4"/>
                      <a:pt x="24" y="0"/>
                      <a:pt x="19" y="0"/>
                    </a:cubicBezTo>
                    <a:cubicBezTo>
                      <a:pt x="9" y="0"/>
                      <a:pt x="9" y="0"/>
                      <a:pt x="9" y="0"/>
                    </a:cubicBezTo>
                    <a:cubicBezTo>
                      <a:pt x="4" y="0"/>
                      <a:pt x="0" y="4"/>
                      <a:pt x="0" y="9"/>
                    </a:cubicBezTo>
                    <a:cubicBezTo>
                      <a:pt x="0" y="26"/>
                      <a:pt x="0" y="26"/>
                      <a:pt x="0" y="26"/>
                    </a:cubicBezTo>
                    <a:lnTo>
                      <a:pt x="28" y="26"/>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1487705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22" presetClass="entr" presetSubtype="1" fill="hold" nodeType="with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wipe(up)">
                                      <p:cBhvr>
                                        <p:cTn id="15" dur="500"/>
                                        <p:tgtEl>
                                          <p:spTgt spid="56"/>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childTnLst>
                                </p:cTn>
                              </p:par>
                              <p:par>
                                <p:cTn id="22" presetID="22" presetClass="entr" presetSubtype="4" fill="hold" nodeType="withEffect">
                                  <p:stCondLst>
                                    <p:cond delay="0"/>
                                  </p:stCondLst>
                                  <p:childTnLst>
                                    <p:set>
                                      <p:cBhvr>
                                        <p:cTn id="23" dur="1" fill="hold">
                                          <p:stCondLst>
                                            <p:cond delay="0"/>
                                          </p:stCondLst>
                                        </p:cTn>
                                        <p:tgtEl>
                                          <p:spTgt spid="73"/>
                                        </p:tgtEl>
                                        <p:attrNameLst>
                                          <p:attrName>style.visibility</p:attrName>
                                        </p:attrNameLst>
                                      </p:cBhvr>
                                      <p:to>
                                        <p:strVal val="visible"/>
                                      </p:to>
                                    </p:set>
                                    <p:animEffect transition="in" filter="wipe(down)">
                                      <p:cBhvr>
                                        <p:cTn id="24" dur="500"/>
                                        <p:tgtEl>
                                          <p:spTgt spid="73"/>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Installing and Configuring Azure PowerShell</a:t>
            </a:r>
            <a:endParaRPr lang="en-US" dirty="0"/>
          </a:p>
        </p:txBody>
      </p:sp>
    </p:spTree>
    <p:extLst>
      <p:ext uri="{BB962C8B-B14F-4D97-AF65-F5344CB8AC3E}">
        <p14:creationId xmlns:p14="http://schemas.microsoft.com/office/powerpoint/2010/main" val="15356674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79514" y="182215"/>
            <a:ext cx="11524432" cy="6503720"/>
          </a:xfrm>
          <a:prstGeom prst="rect">
            <a:avLst/>
          </a:prstGeom>
        </p:spPr>
        <p:txBody>
          <a:bodyPr anchor="ct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pPr algn="ctr"/>
            <a:r>
              <a:rPr lang="en-GB" dirty="0" smtClean="0"/>
              <a:t>How do I use Azure PowerShell to manage an HDInsight cluster?</a:t>
            </a:r>
            <a:endParaRPr lang="en-GB" dirty="0"/>
          </a:p>
        </p:txBody>
      </p:sp>
    </p:spTree>
    <p:extLst>
      <p:ext uri="{BB962C8B-B14F-4D97-AF65-F5344CB8AC3E}">
        <p14:creationId xmlns:p14="http://schemas.microsoft.com/office/powerpoint/2010/main" val="2497554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79413" y="635000"/>
            <a:ext cx="11525250" cy="6043614"/>
          </a:xfrm>
        </p:spPr>
        <p:txBody>
          <a:bodyPr/>
          <a:lstStyle/>
          <a:p>
            <a:pPr marL="514350" indent="-514350">
              <a:buFont typeface="+mj-lt"/>
              <a:buAutoNum type="arabicPeriod"/>
            </a:pPr>
            <a:r>
              <a:rPr lang="en-GB" dirty="0" smtClean="0"/>
              <a:t>Determine available storage account and cluster names</a:t>
            </a:r>
          </a:p>
          <a:p>
            <a:pPr marL="457046" lvl="1" indent="0">
              <a:buNone/>
            </a:pPr>
            <a:r>
              <a:rPr lang="en-GB" dirty="0">
                <a:latin typeface="Courier New" panose="02070309020205020404" pitchFamily="49" charset="0"/>
                <a:cs typeface="Courier New" panose="02070309020205020404" pitchFamily="49" charset="0"/>
              </a:rPr>
              <a:t>Test-</a:t>
            </a:r>
            <a:r>
              <a:rPr lang="en-GB" dirty="0" err="1">
                <a:latin typeface="Courier New" panose="02070309020205020404" pitchFamily="49" charset="0"/>
                <a:cs typeface="Courier New" panose="02070309020205020404" pitchFamily="49" charset="0"/>
              </a:rPr>
              <a:t>AzureName</a:t>
            </a:r>
            <a:endParaRPr lang="en-GB" dirty="0" smtClean="0">
              <a:latin typeface="Courier New" panose="02070309020205020404" pitchFamily="49" charset="0"/>
              <a:cs typeface="Courier New" panose="02070309020205020404" pitchFamily="49" charset="0"/>
            </a:endParaRPr>
          </a:p>
          <a:p>
            <a:pPr marL="514350" indent="-514350">
              <a:buFont typeface="+mj-lt"/>
              <a:buAutoNum type="arabicPeriod"/>
            </a:pPr>
            <a:r>
              <a:rPr lang="en-GB" dirty="0" smtClean="0"/>
              <a:t>Create a storage account</a:t>
            </a:r>
          </a:p>
          <a:p>
            <a:pPr marL="457046" lvl="1" indent="0">
              <a:buNone/>
            </a:pPr>
            <a:r>
              <a:rPr lang="en-GB" dirty="0">
                <a:latin typeface="Courier New" panose="02070309020205020404" pitchFamily="49" charset="0"/>
                <a:cs typeface="Courier New" panose="02070309020205020404" pitchFamily="49" charset="0"/>
              </a:rPr>
              <a:t>New-</a:t>
            </a:r>
            <a:r>
              <a:rPr lang="en-GB" dirty="0" err="1">
                <a:latin typeface="Courier New" panose="02070309020205020404" pitchFamily="49" charset="0"/>
                <a:cs typeface="Courier New" panose="02070309020205020404" pitchFamily="49" charset="0"/>
              </a:rPr>
              <a:t>AzureStorageAccount</a:t>
            </a:r>
            <a:endParaRPr lang="en-GB" dirty="0" smtClean="0">
              <a:latin typeface="Courier New" panose="02070309020205020404" pitchFamily="49" charset="0"/>
              <a:cs typeface="Courier New" panose="02070309020205020404" pitchFamily="49" charset="0"/>
            </a:endParaRPr>
          </a:p>
          <a:p>
            <a:pPr marL="514350" indent="-514350">
              <a:buFont typeface="+mj-lt"/>
              <a:buAutoNum type="arabicPeriod"/>
            </a:pPr>
            <a:r>
              <a:rPr lang="en-GB" dirty="0" smtClean="0"/>
              <a:t>Create a container</a:t>
            </a:r>
          </a:p>
          <a:p>
            <a:pPr marL="457046" lvl="1" indent="0">
              <a:buNone/>
            </a:pPr>
            <a:r>
              <a:rPr lang="en-GB" dirty="0" smtClean="0">
                <a:latin typeface="Courier New" panose="02070309020205020404" pitchFamily="49" charset="0"/>
                <a:cs typeface="Courier New" panose="02070309020205020404" pitchFamily="49" charset="0"/>
              </a:rPr>
              <a:t>Get-</a:t>
            </a:r>
            <a:r>
              <a:rPr lang="en-GB" dirty="0" err="1" smtClean="0">
                <a:latin typeface="Courier New" panose="02070309020205020404" pitchFamily="49" charset="0"/>
                <a:cs typeface="Courier New" panose="02070309020205020404" pitchFamily="49" charset="0"/>
              </a:rPr>
              <a:t>AzureStorageKey</a:t>
            </a:r>
            <a:endParaRPr lang="en-GB" dirty="0" smtClean="0">
              <a:latin typeface="Courier New" panose="02070309020205020404" pitchFamily="49" charset="0"/>
              <a:cs typeface="Courier New" panose="02070309020205020404" pitchFamily="49" charset="0"/>
            </a:endParaRPr>
          </a:p>
          <a:p>
            <a:pPr marL="457046" lvl="1" indent="0">
              <a:buNone/>
            </a:pPr>
            <a:r>
              <a:rPr lang="en-GB" dirty="0" smtClean="0">
                <a:latin typeface="Courier New" panose="02070309020205020404" pitchFamily="49" charset="0"/>
                <a:cs typeface="Courier New" panose="02070309020205020404" pitchFamily="49" charset="0"/>
              </a:rPr>
              <a:t>New-</a:t>
            </a:r>
            <a:r>
              <a:rPr lang="en-GB" dirty="0" err="1" smtClean="0">
                <a:latin typeface="Courier New" panose="02070309020205020404" pitchFamily="49" charset="0"/>
                <a:cs typeface="Courier New" panose="02070309020205020404" pitchFamily="49" charset="0"/>
              </a:rPr>
              <a:t>AzureStorageContext</a:t>
            </a:r>
            <a:endParaRPr lang="en-GB" dirty="0" smtClean="0">
              <a:latin typeface="Courier New" panose="02070309020205020404" pitchFamily="49" charset="0"/>
              <a:cs typeface="Courier New" panose="02070309020205020404" pitchFamily="49" charset="0"/>
            </a:endParaRPr>
          </a:p>
          <a:p>
            <a:pPr marL="457046" lvl="1" indent="0">
              <a:buNone/>
            </a:pPr>
            <a:r>
              <a:rPr lang="en-GB" dirty="0">
                <a:latin typeface="Courier New" panose="02070309020205020404" pitchFamily="49" charset="0"/>
                <a:cs typeface="Courier New" panose="02070309020205020404" pitchFamily="49" charset="0"/>
              </a:rPr>
              <a:t>New-</a:t>
            </a:r>
            <a:r>
              <a:rPr lang="en-GB" dirty="0" err="1">
                <a:latin typeface="Courier New" panose="02070309020205020404" pitchFamily="49" charset="0"/>
                <a:cs typeface="Courier New" panose="02070309020205020404" pitchFamily="49" charset="0"/>
              </a:rPr>
              <a:t>AzureStorageContainer</a:t>
            </a:r>
            <a:endParaRPr lang="en-GB" dirty="0" smtClean="0">
              <a:latin typeface="Courier New" panose="02070309020205020404" pitchFamily="49" charset="0"/>
              <a:cs typeface="Courier New" panose="02070309020205020404" pitchFamily="49" charset="0"/>
            </a:endParaRPr>
          </a:p>
          <a:p>
            <a:pPr marL="514350" indent="-514350">
              <a:buFont typeface="+mj-lt"/>
              <a:buAutoNum type="arabicPeriod"/>
            </a:pPr>
            <a:r>
              <a:rPr lang="en-GB" dirty="0" smtClean="0"/>
              <a:t>Create an HDInsight cluster</a:t>
            </a:r>
          </a:p>
          <a:p>
            <a:pPr marL="457046" lvl="1" indent="0">
              <a:buNone/>
            </a:pPr>
            <a:r>
              <a:rPr lang="en-US" dirty="0">
                <a:latin typeface="Courier New" panose="02070309020205020404" pitchFamily="49" charset="0"/>
                <a:cs typeface="Courier New" panose="02070309020205020404" pitchFamily="49" charset="0"/>
              </a:rPr>
              <a:t>New-</a:t>
            </a:r>
            <a:r>
              <a:rPr lang="en-US" dirty="0" err="1">
                <a:latin typeface="Courier New" panose="02070309020205020404" pitchFamily="49" charset="0"/>
                <a:cs typeface="Courier New" panose="02070309020205020404" pitchFamily="49" charset="0"/>
              </a:rPr>
              <a:t>AzureHDInsightCluster</a:t>
            </a:r>
            <a:endParaRPr lang="en-US" dirty="0">
              <a:latin typeface="Courier New" panose="02070309020205020404" pitchFamily="49" charset="0"/>
              <a:cs typeface="Courier New" panose="02070309020205020404" pitchFamily="49" charset="0"/>
            </a:endParaRPr>
          </a:p>
        </p:txBody>
      </p:sp>
      <p:grpSp>
        <p:nvGrpSpPr>
          <p:cNvPr id="4" name="Group 3"/>
          <p:cNvGrpSpPr/>
          <p:nvPr/>
        </p:nvGrpSpPr>
        <p:grpSpPr>
          <a:xfrm>
            <a:off x="8909022" y="4969371"/>
            <a:ext cx="2129476" cy="1463040"/>
            <a:chOff x="8909022" y="4969371"/>
            <a:chExt cx="2129476" cy="1463040"/>
          </a:xfrm>
        </p:grpSpPr>
        <p:grpSp>
          <p:nvGrpSpPr>
            <p:cNvPr id="5" name="Group 112"/>
            <p:cNvGrpSpPr>
              <a:grpSpLocks noChangeAspect="1"/>
            </p:cNvGrpSpPr>
            <p:nvPr/>
          </p:nvGrpSpPr>
          <p:grpSpPr bwMode="auto">
            <a:xfrm>
              <a:off x="9920648" y="4969371"/>
              <a:ext cx="1117850" cy="888350"/>
              <a:chOff x="6459" y="3437"/>
              <a:chExt cx="867" cy="689"/>
            </a:xfrm>
          </p:grpSpPr>
          <p:sp>
            <p:nvSpPr>
              <p:cNvPr id="25" name="AutoShape 111"/>
              <p:cNvSpPr>
                <a:spLocks noChangeAspect="1" noChangeArrowheads="1" noTextEdit="1"/>
              </p:cNvSpPr>
              <p:nvPr/>
            </p:nvSpPr>
            <p:spPr bwMode="auto">
              <a:xfrm>
                <a:off x="6459" y="3437"/>
                <a:ext cx="867" cy="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113"/>
              <p:cNvSpPr>
                <a:spLocks noChangeArrowheads="1"/>
              </p:cNvSpPr>
              <p:nvPr/>
            </p:nvSpPr>
            <p:spPr bwMode="auto">
              <a:xfrm>
                <a:off x="6670" y="4082"/>
                <a:ext cx="429" cy="53"/>
              </a:xfrm>
              <a:prstGeom prst="rect">
                <a:avLst/>
              </a:prstGeom>
              <a:solidFill>
                <a:schemeClr val="bg1">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14"/>
              <p:cNvSpPr>
                <a:spLocks/>
              </p:cNvSpPr>
              <p:nvPr/>
            </p:nvSpPr>
            <p:spPr bwMode="auto">
              <a:xfrm>
                <a:off x="6451" y="3428"/>
                <a:ext cx="867" cy="521"/>
              </a:xfrm>
              <a:custGeom>
                <a:avLst/>
                <a:gdLst>
                  <a:gd name="T0" fmla="*/ 99 w 99"/>
                  <a:gd name="T1" fmla="*/ 56 h 59"/>
                  <a:gd name="T2" fmla="*/ 96 w 99"/>
                  <a:gd name="T3" fmla="*/ 59 h 59"/>
                  <a:gd name="T4" fmla="*/ 3 w 99"/>
                  <a:gd name="T5" fmla="*/ 59 h 59"/>
                  <a:gd name="T6" fmla="*/ 0 w 99"/>
                  <a:gd name="T7" fmla="*/ 56 h 59"/>
                  <a:gd name="T8" fmla="*/ 0 w 99"/>
                  <a:gd name="T9" fmla="*/ 3 h 59"/>
                  <a:gd name="T10" fmla="*/ 3 w 99"/>
                  <a:gd name="T11" fmla="*/ 0 h 59"/>
                  <a:gd name="T12" fmla="*/ 96 w 99"/>
                  <a:gd name="T13" fmla="*/ 0 h 59"/>
                  <a:gd name="T14" fmla="*/ 99 w 99"/>
                  <a:gd name="T15" fmla="*/ 3 h 59"/>
                  <a:gd name="T16" fmla="*/ 99 w 99"/>
                  <a:gd name="T17" fmla="*/ 5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59">
                    <a:moveTo>
                      <a:pt x="99" y="56"/>
                    </a:moveTo>
                    <a:cubicBezTo>
                      <a:pt x="99" y="58"/>
                      <a:pt x="98" y="59"/>
                      <a:pt x="96" y="59"/>
                    </a:cubicBezTo>
                    <a:cubicBezTo>
                      <a:pt x="3" y="59"/>
                      <a:pt x="3" y="59"/>
                      <a:pt x="3" y="59"/>
                    </a:cubicBezTo>
                    <a:cubicBezTo>
                      <a:pt x="1" y="59"/>
                      <a:pt x="0" y="58"/>
                      <a:pt x="0" y="56"/>
                    </a:cubicBezTo>
                    <a:cubicBezTo>
                      <a:pt x="0" y="3"/>
                      <a:pt x="0" y="3"/>
                      <a:pt x="0" y="3"/>
                    </a:cubicBezTo>
                    <a:cubicBezTo>
                      <a:pt x="0" y="1"/>
                      <a:pt x="1" y="0"/>
                      <a:pt x="3" y="0"/>
                    </a:cubicBezTo>
                    <a:cubicBezTo>
                      <a:pt x="96" y="0"/>
                      <a:pt x="96" y="0"/>
                      <a:pt x="96" y="0"/>
                    </a:cubicBezTo>
                    <a:cubicBezTo>
                      <a:pt x="98" y="0"/>
                      <a:pt x="99" y="1"/>
                      <a:pt x="99" y="3"/>
                    </a:cubicBezTo>
                    <a:lnTo>
                      <a:pt x="99" y="56"/>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15"/>
              <p:cNvSpPr>
                <a:spLocks/>
              </p:cNvSpPr>
              <p:nvPr/>
            </p:nvSpPr>
            <p:spPr bwMode="auto">
              <a:xfrm>
                <a:off x="6529" y="3481"/>
                <a:ext cx="710" cy="398"/>
              </a:xfrm>
              <a:custGeom>
                <a:avLst/>
                <a:gdLst>
                  <a:gd name="T0" fmla="*/ 81 w 81"/>
                  <a:gd name="T1" fmla="*/ 43 h 45"/>
                  <a:gd name="T2" fmla="*/ 80 w 81"/>
                  <a:gd name="T3" fmla="*/ 45 h 45"/>
                  <a:gd name="T4" fmla="*/ 1 w 81"/>
                  <a:gd name="T5" fmla="*/ 45 h 45"/>
                  <a:gd name="T6" fmla="*/ 0 w 81"/>
                  <a:gd name="T7" fmla="*/ 43 h 45"/>
                  <a:gd name="T8" fmla="*/ 0 w 81"/>
                  <a:gd name="T9" fmla="*/ 1 h 45"/>
                  <a:gd name="T10" fmla="*/ 1 w 81"/>
                  <a:gd name="T11" fmla="*/ 0 h 45"/>
                  <a:gd name="T12" fmla="*/ 80 w 81"/>
                  <a:gd name="T13" fmla="*/ 0 h 45"/>
                  <a:gd name="T14" fmla="*/ 81 w 81"/>
                  <a:gd name="T15" fmla="*/ 1 h 45"/>
                  <a:gd name="T16" fmla="*/ 81 w 81"/>
                  <a:gd name="T17" fmla="*/ 4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 h="45">
                    <a:moveTo>
                      <a:pt x="81" y="43"/>
                    </a:moveTo>
                    <a:cubicBezTo>
                      <a:pt x="81" y="44"/>
                      <a:pt x="80" y="45"/>
                      <a:pt x="80" y="45"/>
                    </a:cubicBezTo>
                    <a:cubicBezTo>
                      <a:pt x="1" y="45"/>
                      <a:pt x="1" y="45"/>
                      <a:pt x="1" y="45"/>
                    </a:cubicBezTo>
                    <a:cubicBezTo>
                      <a:pt x="0" y="45"/>
                      <a:pt x="0" y="44"/>
                      <a:pt x="0" y="43"/>
                    </a:cubicBezTo>
                    <a:cubicBezTo>
                      <a:pt x="0" y="1"/>
                      <a:pt x="0" y="1"/>
                      <a:pt x="0" y="1"/>
                    </a:cubicBezTo>
                    <a:cubicBezTo>
                      <a:pt x="0" y="0"/>
                      <a:pt x="0" y="0"/>
                      <a:pt x="1" y="0"/>
                    </a:cubicBezTo>
                    <a:cubicBezTo>
                      <a:pt x="80" y="0"/>
                      <a:pt x="80" y="0"/>
                      <a:pt x="80" y="0"/>
                    </a:cubicBezTo>
                    <a:cubicBezTo>
                      <a:pt x="80" y="0"/>
                      <a:pt x="81" y="0"/>
                      <a:pt x="81" y="1"/>
                    </a:cubicBezTo>
                    <a:lnTo>
                      <a:pt x="81" y="4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116"/>
              <p:cNvSpPr>
                <a:spLocks noChangeArrowheads="1"/>
              </p:cNvSpPr>
              <p:nvPr/>
            </p:nvSpPr>
            <p:spPr bwMode="auto">
              <a:xfrm>
                <a:off x="6836" y="3941"/>
                <a:ext cx="96" cy="141"/>
              </a:xfrm>
              <a:prstGeom prst="rect">
                <a:avLst/>
              </a:prstGeom>
              <a:solidFill>
                <a:schemeClr val="bg1">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09022" y="4969371"/>
              <a:ext cx="1443662" cy="1463040"/>
            </a:xfrm>
            <a:prstGeom prst="rect">
              <a:avLst/>
            </a:prstGeom>
          </p:spPr>
        </p:pic>
        <p:grpSp>
          <p:nvGrpSpPr>
            <p:cNvPr id="7" name="Group 6"/>
            <p:cNvGrpSpPr>
              <a:grpSpLocks noChangeAspect="1"/>
            </p:cNvGrpSpPr>
            <p:nvPr/>
          </p:nvGrpSpPr>
          <p:grpSpPr>
            <a:xfrm>
              <a:off x="10171554" y="5030136"/>
              <a:ext cx="611915" cy="477345"/>
              <a:chOff x="1507436" y="1799127"/>
              <a:chExt cx="3681068" cy="2752580"/>
            </a:xfrm>
          </p:grpSpPr>
          <p:sp>
            <p:nvSpPr>
              <p:cNvPr id="18" name="Rectangle 17"/>
              <p:cNvSpPr/>
              <p:nvPr/>
            </p:nvSpPr>
            <p:spPr bwMode="auto">
              <a:xfrm>
                <a:off x="1507436" y="1808507"/>
                <a:ext cx="3657600" cy="2743200"/>
              </a:xfrm>
              <a:prstGeom prst="rect">
                <a:avLst/>
              </a:prstGeom>
              <a:solidFill>
                <a:schemeClr val="bg1"/>
              </a:solidFill>
              <a:ln w="19050">
                <a:solidFill>
                  <a:srgbClr val="0072C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p:cNvSpPr/>
              <p:nvPr/>
            </p:nvSpPr>
            <p:spPr bwMode="auto">
              <a:xfrm>
                <a:off x="1507436" y="1799127"/>
                <a:ext cx="3681068" cy="4572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p:cNvSpPr/>
              <p:nvPr/>
            </p:nvSpPr>
            <p:spPr bwMode="auto">
              <a:xfrm>
                <a:off x="4022473" y="1999656"/>
                <a:ext cx="182880" cy="1371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1" name="Isosceles Triangle 20"/>
              <p:cNvSpPr/>
              <p:nvPr/>
            </p:nvSpPr>
            <p:spPr bwMode="auto">
              <a:xfrm>
                <a:off x="3963592" y="1875760"/>
                <a:ext cx="300643" cy="151967"/>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p:cNvSpPr/>
              <p:nvPr/>
            </p:nvSpPr>
            <p:spPr bwMode="auto">
              <a:xfrm>
                <a:off x="4079873" y="2034112"/>
                <a:ext cx="45719" cy="102704"/>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3" name="Freeform 59"/>
              <p:cNvSpPr>
                <a:spLocks noEditPoints="1"/>
              </p:cNvSpPr>
              <p:nvPr/>
            </p:nvSpPr>
            <p:spPr bwMode="auto">
              <a:xfrm rot="21089782">
                <a:off x="4799148" y="1871264"/>
                <a:ext cx="289001" cy="285713"/>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5-Point Star 23"/>
              <p:cNvSpPr/>
              <p:nvPr/>
            </p:nvSpPr>
            <p:spPr bwMode="auto">
              <a:xfrm>
                <a:off x="4384515" y="1879724"/>
                <a:ext cx="304800" cy="268792"/>
              </a:xfrm>
              <a:prstGeom prst="star5">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8" name="Group 7"/>
            <p:cNvGrpSpPr>
              <a:grpSpLocks noChangeAspect="1"/>
            </p:cNvGrpSpPr>
            <p:nvPr/>
          </p:nvGrpSpPr>
          <p:grpSpPr>
            <a:xfrm>
              <a:off x="10278687" y="5138105"/>
              <a:ext cx="335221" cy="316859"/>
              <a:chOff x="3989331" y="4906506"/>
              <a:chExt cx="1752600" cy="1656599"/>
            </a:xfrm>
          </p:grpSpPr>
          <p:grpSp>
            <p:nvGrpSpPr>
              <p:cNvPr id="9" name="Group 4"/>
              <p:cNvGrpSpPr>
                <a:grpSpLocks noChangeAspect="1"/>
              </p:cNvGrpSpPr>
              <p:nvPr/>
            </p:nvGrpSpPr>
            <p:grpSpPr bwMode="auto">
              <a:xfrm flipH="1">
                <a:off x="3989331" y="4906506"/>
                <a:ext cx="1752600" cy="1656599"/>
                <a:chOff x="645" y="1325"/>
                <a:chExt cx="1104" cy="1003"/>
              </a:xfrm>
            </p:grpSpPr>
            <p:sp>
              <p:nvSpPr>
                <p:cNvPr id="11" name="AutoShape 3"/>
                <p:cNvSpPr>
                  <a:spLocks noChangeAspect="1" noChangeArrowheads="1" noTextEdit="1"/>
                </p:cNvSpPr>
                <p:nvPr/>
              </p:nvSpPr>
              <p:spPr bwMode="auto">
                <a:xfrm>
                  <a:off x="645" y="1328"/>
                  <a:ext cx="1104"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5"/>
                <p:cNvSpPr>
                  <a:spLocks noChangeArrowheads="1"/>
                </p:cNvSpPr>
                <p:nvPr/>
              </p:nvSpPr>
              <p:spPr bwMode="auto">
                <a:xfrm>
                  <a:off x="751" y="1441"/>
                  <a:ext cx="680" cy="9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6"/>
                <p:cNvSpPr>
                  <a:spLocks/>
                </p:cNvSpPr>
                <p:nvPr/>
              </p:nvSpPr>
              <p:spPr bwMode="auto">
                <a:xfrm>
                  <a:off x="751" y="1325"/>
                  <a:ext cx="786" cy="900"/>
                </a:xfrm>
                <a:custGeom>
                  <a:avLst/>
                  <a:gdLst>
                    <a:gd name="T0" fmla="*/ 205 w 237"/>
                    <a:gd name="T1" fmla="*/ 0 h 271"/>
                    <a:gd name="T2" fmla="*/ 0 w 237"/>
                    <a:gd name="T3" fmla="*/ 0 h 271"/>
                    <a:gd name="T4" fmla="*/ 0 w 237"/>
                    <a:gd name="T5" fmla="*/ 63 h 271"/>
                    <a:gd name="T6" fmla="*/ 31 w 237"/>
                    <a:gd name="T7" fmla="*/ 63 h 271"/>
                    <a:gd name="T8" fmla="*/ 31 w 237"/>
                    <a:gd name="T9" fmla="*/ 271 h 271"/>
                    <a:gd name="T10" fmla="*/ 237 w 237"/>
                    <a:gd name="T11" fmla="*/ 271 h 271"/>
                    <a:gd name="T12" fmla="*/ 237 w 237"/>
                    <a:gd name="T13" fmla="*/ 31 h 271"/>
                    <a:gd name="T14" fmla="*/ 205 w 237"/>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7" h="271">
                      <a:moveTo>
                        <a:pt x="205" y="0"/>
                      </a:moveTo>
                      <a:cubicBezTo>
                        <a:pt x="0" y="0"/>
                        <a:pt x="0" y="0"/>
                        <a:pt x="0" y="0"/>
                      </a:cubicBezTo>
                      <a:cubicBezTo>
                        <a:pt x="0" y="63"/>
                        <a:pt x="0" y="63"/>
                        <a:pt x="0" y="63"/>
                      </a:cubicBezTo>
                      <a:cubicBezTo>
                        <a:pt x="31" y="63"/>
                        <a:pt x="31" y="63"/>
                        <a:pt x="31" y="63"/>
                      </a:cubicBezTo>
                      <a:cubicBezTo>
                        <a:pt x="31" y="271"/>
                        <a:pt x="31" y="271"/>
                        <a:pt x="31" y="271"/>
                      </a:cubicBezTo>
                      <a:cubicBezTo>
                        <a:pt x="237" y="271"/>
                        <a:pt x="237" y="271"/>
                        <a:pt x="237" y="271"/>
                      </a:cubicBezTo>
                      <a:cubicBezTo>
                        <a:pt x="237" y="31"/>
                        <a:pt x="237" y="31"/>
                        <a:pt x="237" y="31"/>
                      </a:cubicBezTo>
                      <a:cubicBezTo>
                        <a:pt x="237" y="14"/>
                        <a:pt x="223" y="0"/>
                        <a:pt x="205" y="0"/>
                      </a:cubicBezTo>
                      <a:close/>
                    </a:path>
                  </a:pathLst>
                </a:custGeom>
                <a:solidFill>
                  <a:schemeClr val="bg1"/>
                </a:solidFill>
                <a:ln w="9525">
                  <a:solidFill>
                    <a:srgbClr val="50505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4" name="Oval 7"/>
                <p:cNvSpPr>
                  <a:spLocks noChangeArrowheads="1"/>
                </p:cNvSpPr>
                <p:nvPr/>
              </p:nvSpPr>
              <p:spPr bwMode="auto">
                <a:xfrm>
                  <a:off x="645" y="1325"/>
                  <a:ext cx="209" cy="209"/>
                </a:xfrm>
                <a:prstGeom prst="ellipse">
                  <a:avLst/>
                </a:pr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Oval 8"/>
                <p:cNvSpPr>
                  <a:spLocks noChangeArrowheads="1"/>
                </p:cNvSpPr>
                <p:nvPr/>
              </p:nvSpPr>
              <p:spPr bwMode="auto">
                <a:xfrm>
                  <a:off x="1537" y="2119"/>
                  <a:ext cx="209" cy="209"/>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Rectangle 9"/>
                <p:cNvSpPr>
                  <a:spLocks noChangeArrowheads="1"/>
                </p:cNvSpPr>
                <p:nvPr/>
              </p:nvSpPr>
              <p:spPr bwMode="auto">
                <a:xfrm>
                  <a:off x="960" y="2119"/>
                  <a:ext cx="680" cy="2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Oval 10"/>
                <p:cNvSpPr>
                  <a:spLocks noChangeArrowheads="1"/>
                </p:cNvSpPr>
                <p:nvPr/>
              </p:nvSpPr>
              <p:spPr bwMode="auto">
                <a:xfrm>
                  <a:off x="854" y="2119"/>
                  <a:ext cx="209" cy="209"/>
                </a:xfrm>
                <a:prstGeom prst="ellipse">
                  <a:avLst/>
                </a:pr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10"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5604" y="5272198"/>
                <a:ext cx="580053" cy="678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grpSp>
        <p:nvGrpSpPr>
          <p:cNvPr id="30" name="Group 29"/>
          <p:cNvGrpSpPr/>
          <p:nvPr/>
        </p:nvGrpSpPr>
        <p:grpSpPr>
          <a:xfrm>
            <a:off x="9085107" y="1224384"/>
            <a:ext cx="2555399" cy="1493416"/>
            <a:chOff x="9085107" y="1224384"/>
            <a:chExt cx="2555399" cy="1493416"/>
          </a:xfrm>
        </p:grpSpPr>
        <p:pic>
          <p:nvPicPr>
            <p:cNvPr id="31" name="Picture 30"/>
            <p:cNvPicPr>
              <a:picLocks noChangeAspect="1"/>
            </p:cNvPicPr>
            <p:nvPr/>
          </p:nvPicPr>
          <p:blipFill>
            <a:blip r:embed="rId4"/>
            <a:stretch>
              <a:fillRect/>
            </a:stretch>
          </p:blipFill>
          <p:spPr>
            <a:xfrm>
              <a:off x="9085107" y="1224384"/>
              <a:ext cx="2555399" cy="1493416"/>
            </a:xfrm>
            <a:prstGeom prst="rect">
              <a:avLst/>
            </a:prstGeom>
          </p:spPr>
        </p:pic>
        <p:pic>
          <p:nvPicPr>
            <p:cNvPr id="32" name="Picture 31"/>
            <p:cNvPicPr>
              <a:picLocks noChangeAspect="1"/>
            </p:cNvPicPr>
            <p:nvPr/>
          </p:nvPicPr>
          <p:blipFill>
            <a:blip r:embed="rId5"/>
            <a:stretch>
              <a:fillRect/>
            </a:stretch>
          </p:blipFill>
          <p:spPr>
            <a:xfrm>
              <a:off x="9226690" y="1735705"/>
              <a:ext cx="2259913" cy="826613"/>
            </a:xfrm>
            <a:prstGeom prst="rect">
              <a:avLst/>
            </a:prstGeom>
          </p:spPr>
        </p:pic>
      </p:grpSp>
      <p:pic>
        <p:nvPicPr>
          <p:cNvPr id="33" name="Picture 3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714323" y="2460343"/>
            <a:ext cx="593156" cy="538121"/>
          </a:xfrm>
          <a:prstGeom prst="rect">
            <a:avLst/>
          </a:prstGeom>
        </p:spPr>
      </p:pic>
      <p:grpSp>
        <p:nvGrpSpPr>
          <p:cNvPr id="34" name="Group 33"/>
          <p:cNvGrpSpPr>
            <a:grpSpLocks noChangeAspect="1"/>
          </p:cNvGrpSpPr>
          <p:nvPr/>
        </p:nvGrpSpPr>
        <p:grpSpPr>
          <a:xfrm>
            <a:off x="10415022" y="2372132"/>
            <a:ext cx="913647" cy="720019"/>
            <a:chOff x="731837" y="2251103"/>
            <a:chExt cx="1825868" cy="1438914"/>
          </a:xfrm>
        </p:grpSpPr>
        <p:grpSp>
          <p:nvGrpSpPr>
            <p:cNvPr id="35" name="Group 10"/>
            <p:cNvGrpSpPr>
              <a:grpSpLocks noChangeAspect="1"/>
            </p:cNvGrpSpPr>
            <p:nvPr/>
          </p:nvGrpSpPr>
          <p:grpSpPr bwMode="auto">
            <a:xfrm rot="16200000">
              <a:off x="925315" y="2057626"/>
              <a:ext cx="1438914" cy="1825867"/>
              <a:chOff x="1805" y="2643"/>
              <a:chExt cx="621" cy="788"/>
            </a:xfrm>
          </p:grpSpPr>
          <p:sp>
            <p:nvSpPr>
              <p:cNvPr id="37" name="AutoShape 9"/>
              <p:cNvSpPr>
                <a:spLocks noChangeAspect="1" noChangeArrowheads="1" noTextEdit="1"/>
              </p:cNvSpPr>
              <p:nvPr/>
            </p:nvSpPr>
            <p:spPr bwMode="auto">
              <a:xfrm>
                <a:off x="1805" y="2643"/>
                <a:ext cx="618" cy="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1"/>
              <p:cNvSpPr>
                <a:spLocks/>
              </p:cNvSpPr>
              <p:nvPr/>
            </p:nvSpPr>
            <p:spPr bwMode="auto">
              <a:xfrm>
                <a:off x="1807" y="2645"/>
                <a:ext cx="619" cy="690"/>
              </a:xfrm>
              <a:custGeom>
                <a:avLst/>
                <a:gdLst>
                  <a:gd name="T0" fmla="*/ 247 w 258"/>
                  <a:gd name="T1" fmla="*/ 20 h 289"/>
                  <a:gd name="T2" fmla="*/ 233 w 258"/>
                  <a:gd name="T3" fmla="*/ 20 h 289"/>
                  <a:gd name="T4" fmla="*/ 206 w 258"/>
                  <a:gd name="T5" fmla="*/ 0 h 289"/>
                  <a:gd name="T6" fmla="*/ 29 w 258"/>
                  <a:gd name="T7" fmla="*/ 0 h 289"/>
                  <a:gd name="T8" fmla="*/ 0 w 258"/>
                  <a:gd name="T9" fmla="*/ 29 h 289"/>
                  <a:gd name="T10" fmla="*/ 0 w 258"/>
                  <a:gd name="T11" fmla="*/ 260 h 289"/>
                  <a:gd name="T12" fmla="*/ 29 w 258"/>
                  <a:gd name="T13" fmla="*/ 289 h 289"/>
                  <a:gd name="T14" fmla="*/ 206 w 258"/>
                  <a:gd name="T15" fmla="*/ 289 h 289"/>
                  <a:gd name="T16" fmla="*/ 234 w 258"/>
                  <a:gd name="T17" fmla="*/ 260 h 289"/>
                  <a:gd name="T18" fmla="*/ 234 w 258"/>
                  <a:gd name="T19" fmla="*/ 129 h 289"/>
                  <a:gd name="T20" fmla="*/ 247 w 258"/>
                  <a:gd name="T21" fmla="*/ 129 h 289"/>
                  <a:gd name="T22" fmla="*/ 258 w 258"/>
                  <a:gd name="T23" fmla="*/ 119 h 289"/>
                  <a:gd name="T24" fmla="*/ 258 w 258"/>
                  <a:gd name="T25" fmla="*/ 31 h 289"/>
                  <a:gd name="T26" fmla="*/ 247 w 258"/>
                  <a:gd name="T27" fmla="*/ 2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8" h="289">
                    <a:moveTo>
                      <a:pt x="247" y="20"/>
                    </a:moveTo>
                    <a:cubicBezTo>
                      <a:pt x="233" y="20"/>
                      <a:pt x="233" y="20"/>
                      <a:pt x="233" y="20"/>
                    </a:cubicBezTo>
                    <a:cubicBezTo>
                      <a:pt x="229" y="9"/>
                      <a:pt x="218" y="0"/>
                      <a:pt x="206" y="0"/>
                    </a:cubicBezTo>
                    <a:cubicBezTo>
                      <a:pt x="29" y="0"/>
                      <a:pt x="29" y="0"/>
                      <a:pt x="29" y="0"/>
                    </a:cubicBezTo>
                    <a:cubicBezTo>
                      <a:pt x="13" y="0"/>
                      <a:pt x="0" y="13"/>
                      <a:pt x="0" y="29"/>
                    </a:cubicBezTo>
                    <a:cubicBezTo>
                      <a:pt x="0" y="260"/>
                      <a:pt x="0" y="260"/>
                      <a:pt x="0" y="260"/>
                    </a:cubicBezTo>
                    <a:cubicBezTo>
                      <a:pt x="0" y="276"/>
                      <a:pt x="13" y="289"/>
                      <a:pt x="29" y="289"/>
                    </a:cubicBezTo>
                    <a:cubicBezTo>
                      <a:pt x="206" y="289"/>
                      <a:pt x="206" y="289"/>
                      <a:pt x="206" y="289"/>
                    </a:cubicBezTo>
                    <a:cubicBezTo>
                      <a:pt x="221" y="289"/>
                      <a:pt x="234" y="276"/>
                      <a:pt x="234" y="260"/>
                    </a:cubicBezTo>
                    <a:cubicBezTo>
                      <a:pt x="234" y="129"/>
                      <a:pt x="234" y="129"/>
                      <a:pt x="234" y="129"/>
                    </a:cubicBezTo>
                    <a:cubicBezTo>
                      <a:pt x="247" y="129"/>
                      <a:pt x="247" y="129"/>
                      <a:pt x="247" y="129"/>
                    </a:cubicBezTo>
                    <a:cubicBezTo>
                      <a:pt x="253" y="129"/>
                      <a:pt x="258" y="125"/>
                      <a:pt x="258" y="119"/>
                    </a:cubicBezTo>
                    <a:cubicBezTo>
                      <a:pt x="258" y="31"/>
                      <a:pt x="258" y="31"/>
                      <a:pt x="258" y="31"/>
                    </a:cubicBezTo>
                    <a:cubicBezTo>
                      <a:pt x="258" y="25"/>
                      <a:pt x="253" y="20"/>
                      <a:pt x="247" y="20"/>
                    </a:cubicBezTo>
                    <a:close/>
                  </a:path>
                </a:pathLst>
              </a:custGeom>
              <a:solidFill>
                <a:srgbClr val="DB97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6" name="Rounded Rectangle 35"/>
            <p:cNvSpPr/>
            <p:nvPr/>
          </p:nvSpPr>
          <p:spPr bwMode="auto">
            <a:xfrm>
              <a:off x="731837" y="2509161"/>
              <a:ext cx="1668305" cy="1180856"/>
            </a:xfrm>
            <a:prstGeom prst="round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42" name="Group 41"/>
          <p:cNvGrpSpPr/>
          <p:nvPr/>
        </p:nvGrpSpPr>
        <p:grpSpPr>
          <a:xfrm>
            <a:off x="10260523" y="3187700"/>
            <a:ext cx="610486" cy="1676400"/>
            <a:chOff x="10260523" y="3187700"/>
            <a:chExt cx="610486" cy="1676400"/>
          </a:xfrm>
        </p:grpSpPr>
        <p:cxnSp>
          <p:nvCxnSpPr>
            <p:cNvPr id="40" name="Straight Arrow Connector 39"/>
            <p:cNvCxnSpPr/>
            <p:nvPr/>
          </p:nvCxnSpPr>
          <p:spPr>
            <a:xfrm>
              <a:off x="10550447" y="3187700"/>
              <a:ext cx="0" cy="16764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1" name="Freeform 8"/>
            <p:cNvSpPr>
              <a:spLocks noChangeAspect="1" noEditPoints="1"/>
            </p:cNvSpPr>
            <p:nvPr/>
          </p:nvSpPr>
          <p:spPr bwMode="auto">
            <a:xfrm>
              <a:off x="10260523" y="4361837"/>
              <a:ext cx="610486" cy="275641"/>
            </a:xfrm>
            <a:custGeom>
              <a:avLst/>
              <a:gdLst>
                <a:gd name="T0" fmla="*/ 0 w 371"/>
                <a:gd name="T1" fmla="*/ 83 h 166"/>
                <a:gd name="T2" fmla="*/ 35 w 371"/>
                <a:gd name="T3" fmla="*/ 151 h 166"/>
                <a:gd name="T4" fmla="*/ 84 w 371"/>
                <a:gd name="T5" fmla="*/ 166 h 166"/>
                <a:gd name="T6" fmla="*/ 161 w 371"/>
                <a:gd name="T7" fmla="*/ 116 h 166"/>
                <a:gd name="T8" fmla="*/ 189 w 371"/>
                <a:gd name="T9" fmla="*/ 116 h 166"/>
                <a:gd name="T10" fmla="*/ 189 w 371"/>
                <a:gd name="T11" fmla="*/ 100 h 166"/>
                <a:gd name="T12" fmla="*/ 207 w 371"/>
                <a:gd name="T13" fmla="*/ 111 h 166"/>
                <a:gd name="T14" fmla="*/ 228 w 371"/>
                <a:gd name="T15" fmla="*/ 96 h 166"/>
                <a:gd name="T16" fmla="*/ 245 w 371"/>
                <a:gd name="T17" fmla="*/ 111 h 166"/>
                <a:gd name="T18" fmla="*/ 264 w 371"/>
                <a:gd name="T19" fmla="*/ 96 h 166"/>
                <a:gd name="T20" fmla="*/ 280 w 371"/>
                <a:gd name="T21" fmla="*/ 111 h 166"/>
                <a:gd name="T22" fmla="*/ 315 w 371"/>
                <a:gd name="T23" fmla="*/ 93 h 166"/>
                <a:gd name="T24" fmla="*/ 325 w 371"/>
                <a:gd name="T25" fmla="*/ 108 h 166"/>
                <a:gd name="T26" fmla="*/ 340 w 371"/>
                <a:gd name="T27" fmla="*/ 108 h 166"/>
                <a:gd name="T28" fmla="*/ 371 w 371"/>
                <a:gd name="T29" fmla="*/ 63 h 166"/>
                <a:gd name="T30" fmla="*/ 371 w 371"/>
                <a:gd name="T31" fmla="*/ 49 h 166"/>
                <a:gd name="T32" fmla="*/ 160 w 371"/>
                <a:gd name="T33" fmla="*/ 49 h 166"/>
                <a:gd name="T34" fmla="*/ 156 w 371"/>
                <a:gd name="T35" fmla="*/ 40 h 166"/>
                <a:gd name="T36" fmla="*/ 84 w 371"/>
                <a:gd name="T37" fmla="*/ 0 h 166"/>
                <a:gd name="T38" fmla="*/ 0 w 371"/>
                <a:gd name="T39" fmla="*/ 83 h 166"/>
                <a:gd name="T40" fmla="*/ 72 w 371"/>
                <a:gd name="T41" fmla="*/ 83 h 166"/>
                <a:gd name="T42" fmla="*/ 50 w 371"/>
                <a:gd name="T43" fmla="*/ 108 h 166"/>
                <a:gd name="T44" fmla="*/ 27 w 371"/>
                <a:gd name="T45" fmla="*/ 83 h 166"/>
                <a:gd name="T46" fmla="*/ 50 w 371"/>
                <a:gd name="T47" fmla="*/ 59 h 166"/>
                <a:gd name="T48" fmla="*/ 72 w 371"/>
                <a:gd name="T49" fmla="*/ 83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1" h="166">
                  <a:moveTo>
                    <a:pt x="0" y="83"/>
                  </a:moveTo>
                  <a:cubicBezTo>
                    <a:pt x="0" y="111"/>
                    <a:pt x="14" y="136"/>
                    <a:pt x="35" y="151"/>
                  </a:cubicBezTo>
                  <a:cubicBezTo>
                    <a:pt x="49" y="161"/>
                    <a:pt x="66" y="166"/>
                    <a:pt x="84" y="166"/>
                  </a:cubicBezTo>
                  <a:cubicBezTo>
                    <a:pt x="118" y="166"/>
                    <a:pt x="148" y="146"/>
                    <a:pt x="161" y="116"/>
                  </a:cubicBezTo>
                  <a:cubicBezTo>
                    <a:pt x="189" y="116"/>
                    <a:pt x="189" y="116"/>
                    <a:pt x="189" y="116"/>
                  </a:cubicBezTo>
                  <a:cubicBezTo>
                    <a:pt x="189" y="100"/>
                    <a:pt x="189" y="100"/>
                    <a:pt x="189" y="100"/>
                  </a:cubicBezTo>
                  <a:cubicBezTo>
                    <a:pt x="207" y="111"/>
                    <a:pt x="207" y="111"/>
                    <a:pt x="207" y="111"/>
                  </a:cubicBezTo>
                  <a:cubicBezTo>
                    <a:pt x="228" y="96"/>
                    <a:pt x="228" y="96"/>
                    <a:pt x="228" y="96"/>
                  </a:cubicBezTo>
                  <a:cubicBezTo>
                    <a:pt x="245" y="111"/>
                    <a:pt x="245" y="111"/>
                    <a:pt x="245" y="111"/>
                  </a:cubicBezTo>
                  <a:cubicBezTo>
                    <a:pt x="264" y="96"/>
                    <a:pt x="264" y="96"/>
                    <a:pt x="264" y="96"/>
                  </a:cubicBezTo>
                  <a:cubicBezTo>
                    <a:pt x="280" y="111"/>
                    <a:pt x="280" y="111"/>
                    <a:pt x="280" y="111"/>
                  </a:cubicBezTo>
                  <a:cubicBezTo>
                    <a:pt x="315" y="93"/>
                    <a:pt x="315" y="93"/>
                    <a:pt x="315" y="93"/>
                  </a:cubicBezTo>
                  <a:cubicBezTo>
                    <a:pt x="325" y="108"/>
                    <a:pt x="325" y="108"/>
                    <a:pt x="325" y="108"/>
                  </a:cubicBezTo>
                  <a:cubicBezTo>
                    <a:pt x="340" y="108"/>
                    <a:pt x="340" y="108"/>
                    <a:pt x="340" y="108"/>
                  </a:cubicBezTo>
                  <a:cubicBezTo>
                    <a:pt x="371" y="63"/>
                    <a:pt x="371" y="63"/>
                    <a:pt x="371" y="63"/>
                  </a:cubicBezTo>
                  <a:cubicBezTo>
                    <a:pt x="371" y="49"/>
                    <a:pt x="371" y="49"/>
                    <a:pt x="371" y="49"/>
                  </a:cubicBezTo>
                  <a:cubicBezTo>
                    <a:pt x="160" y="49"/>
                    <a:pt x="160" y="49"/>
                    <a:pt x="160" y="49"/>
                  </a:cubicBezTo>
                  <a:cubicBezTo>
                    <a:pt x="159" y="46"/>
                    <a:pt x="157" y="43"/>
                    <a:pt x="156" y="40"/>
                  </a:cubicBezTo>
                  <a:cubicBezTo>
                    <a:pt x="141" y="16"/>
                    <a:pt x="114" y="0"/>
                    <a:pt x="84" y="0"/>
                  </a:cubicBezTo>
                  <a:cubicBezTo>
                    <a:pt x="38" y="0"/>
                    <a:pt x="0" y="38"/>
                    <a:pt x="0" y="83"/>
                  </a:cubicBezTo>
                  <a:close/>
                  <a:moveTo>
                    <a:pt x="72" y="83"/>
                  </a:moveTo>
                  <a:cubicBezTo>
                    <a:pt x="72" y="97"/>
                    <a:pt x="62" y="108"/>
                    <a:pt x="50" y="108"/>
                  </a:cubicBezTo>
                  <a:cubicBezTo>
                    <a:pt x="37" y="108"/>
                    <a:pt x="27" y="97"/>
                    <a:pt x="27" y="83"/>
                  </a:cubicBezTo>
                  <a:cubicBezTo>
                    <a:pt x="27" y="70"/>
                    <a:pt x="37" y="59"/>
                    <a:pt x="50" y="59"/>
                  </a:cubicBezTo>
                  <a:cubicBezTo>
                    <a:pt x="62" y="59"/>
                    <a:pt x="72" y="70"/>
                    <a:pt x="72" y="83"/>
                  </a:cubicBezTo>
                  <a:close/>
                </a:path>
              </a:pathLst>
            </a:cu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grpSp>
      <p:cxnSp>
        <p:nvCxnSpPr>
          <p:cNvPr id="43" name="Straight Arrow Connector 42"/>
          <p:cNvCxnSpPr/>
          <p:nvPr/>
        </p:nvCxnSpPr>
        <p:spPr>
          <a:xfrm flipV="1">
            <a:off x="10926326" y="3187700"/>
            <a:ext cx="0" cy="16764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44" name="Picture 43"/>
          <p:cNvPicPr>
            <a:picLocks noChangeAspect="1"/>
          </p:cNvPicPr>
          <p:nvPr/>
        </p:nvPicPr>
        <p:blipFill>
          <a:blip r:embed="rId7"/>
          <a:stretch>
            <a:fillRect/>
          </a:stretch>
        </p:blipFill>
        <p:spPr>
          <a:xfrm rot="16200000">
            <a:off x="10516906" y="2284820"/>
            <a:ext cx="678726" cy="865959"/>
          </a:xfrm>
          <a:prstGeom prst="rect">
            <a:avLst/>
          </a:prstGeom>
        </p:spPr>
      </p:pic>
      <p:grpSp>
        <p:nvGrpSpPr>
          <p:cNvPr id="48" name="Group 47"/>
          <p:cNvGrpSpPr/>
          <p:nvPr/>
        </p:nvGrpSpPr>
        <p:grpSpPr>
          <a:xfrm>
            <a:off x="8935446" y="2282287"/>
            <a:ext cx="1427360" cy="868040"/>
            <a:chOff x="5595740" y="4425729"/>
            <a:chExt cx="3120389" cy="1897646"/>
          </a:xfrm>
        </p:grpSpPr>
        <p:pic>
          <p:nvPicPr>
            <p:cNvPr id="45" name="Picture 4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595740" y="4425730"/>
              <a:ext cx="1023730" cy="1897645"/>
            </a:xfrm>
            <a:prstGeom prst="rect">
              <a:avLst/>
            </a:prstGeom>
          </p:spPr>
        </p:pic>
        <p:pic>
          <p:nvPicPr>
            <p:cNvPr id="46" name="Picture 4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639464" y="4425729"/>
              <a:ext cx="1023730" cy="1897645"/>
            </a:xfrm>
            <a:prstGeom prst="rect">
              <a:avLst/>
            </a:prstGeom>
          </p:spPr>
        </p:pic>
        <p:pic>
          <p:nvPicPr>
            <p:cNvPr id="47" name="Picture 4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692399" y="4425729"/>
              <a:ext cx="1023730" cy="1897645"/>
            </a:xfrm>
            <a:prstGeom prst="rect">
              <a:avLst/>
            </a:prstGeom>
          </p:spPr>
        </p:pic>
      </p:grpSp>
    </p:spTree>
    <p:extLst>
      <p:ext uri="{BB962C8B-B14F-4D97-AF65-F5344CB8AC3E}">
        <p14:creationId xmlns:p14="http://schemas.microsoft.com/office/powerpoint/2010/main" val="3051130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33"/>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childTnLst>
                                </p:cTn>
                              </p:par>
                            </p:childTnLst>
                          </p:cTn>
                        </p:par>
                        <p:par>
                          <p:cTn id="28" fill="hold">
                            <p:stCondLst>
                              <p:cond delay="0"/>
                            </p:stCondLst>
                            <p:childTnLst>
                              <p:par>
                                <p:cTn id="29" presetID="22" presetClass="entr" presetSubtype="1" fill="hold" nodeType="afterEffect">
                                  <p:stCondLst>
                                    <p:cond delay="0"/>
                                  </p:stCondLst>
                                  <p:childTnLst>
                                    <p:set>
                                      <p:cBhvr>
                                        <p:cTn id="30" dur="1" fill="hold">
                                          <p:stCondLst>
                                            <p:cond delay="0"/>
                                          </p:stCondLst>
                                        </p:cTn>
                                        <p:tgtEl>
                                          <p:spTgt spid="42"/>
                                        </p:tgtEl>
                                        <p:attrNameLst>
                                          <p:attrName>style.visibility</p:attrName>
                                        </p:attrNameLst>
                                      </p:cBhvr>
                                      <p:to>
                                        <p:strVal val="visible"/>
                                      </p:to>
                                    </p:set>
                                    <p:animEffect transition="in" filter="wipe(up)">
                                      <p:cBhvr>
                                        <p:cTn id="31" dur="500"/>
                                        <p:tgtEl>
                                          <p:spTgt spid="42"/>
                                        </p:tgtEl>
                                      </p:cBhvr>
                                    </p:animEffect>
                                  </p:childTnLst>
                                </p:cTn>
                              </p:par>
                            </p:childTnLst>
                          </p:cTn>
                        </p:par>
                        <p:par>
                          <p:cTn id="32" fill="hold">
                            <p:stCondLst>
                              <p:cond delay="500"/>
                            </p:stCondLst>
                            <p:childTnLst>
                              <p:par>
                                <p:cTn id="33" presetID="1" presetClass="entr" presetSubtype="0" fill="hold" grpId="0" nodeType="afterEffect">
                                  <p:stCondLst>
                                    <p:cond delay="100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par>
                          <p:cTn id="35" fill="hold">
                            <p:stCondLst>
                              <p:cond delay="1500"/>
                            </p:stCondLst>
                            <p:childTnLst>
                              <p:par>
                                <p:cTn id="36" presetID="22" presetClass="entr" presetSubtype="4" fill="hold" nodeType="afterEffect">
                                  <p:stCondLst>
                                    <p:cond delay="0"/>
                                  </p:stCondLst>
                                  <p:childTnLst>
                                    <p:set>
                                      <p:cBhvr>
                                        <p:cTn id="37" dur="1" fill="hold">
                                          <p:stCondLst>
                                            <p:cond delay="0"/>
                                          </p:stCondLst>
                                        </p:cTn>
                                        <p:tgtEl>
                                          <p:spTgt spid="43"/>
                                        </p:tgtEl>
                                        <p:attrNameLst>
                                          <p:attrName>style.visibility</p:attrName>
                                        </p:attrNameLst>
                                      </p:cBhvr>
                                      <p:to>
                                        <p:strVal val="visible"/>
                                      </p:to>
                                    </p:set>
                                    <p:animEffect transition="in" filter="wipe(down)">
                                      <p:cBhvr>
                                        <p:cTn id="38" dur="500"/>
                                        <p:tgtEl>
                                          <p:spTgt spid="43"/>
                                        </p:tgtEl>
                                      </p:cBhvr>
                                    </p:animEffect>
                                  </p:childTnLst>
                                </p:cTn>
                              </p:par>
                            </p:childTnLst>
                          </p:cTn>
                        </p:par>
                        <p:par>
                          <p:cTn id="39" fill="hold">
                            <p:stCondLst>
                              <p:cond delay="2000"/>
                            </p:stCondLst>
                            <p:childTnLst>
                              <p:par>
                                <p:cTn id="40" presetID="1" presetClass="entr" presetSubtype="0" fill="hold" grpId="0" nodeType="afterEffect">
                                  <p:stCondLst>
                                    <p:cond delay="1000"/>
                                  </p:stCondLst>
                                  <p:childTnLst>
                                    <p:set>
                                      <p:cBhvr>
                                        <p:cTn id="41" dur="1" fill="hold">
                                          <p:stCondLst>
                                            <p:cond delay="0"/>
                                          </p:stCondLst>
                                        </p:cTn>
                                        <p:tgtEl>
                                          <p:spTgt spid="3">
                                            <p:txEl>
                                              <p:pRg st="7" end="7"/>
                                            </p:txEl>
                                          </p:spTgt>
                                        </p:tgtEl>
                                        <p:attrNameLst>
                                          <p:attrName>style.visibility</p:attrName>
                                        </p:attrNameLst>
                                      </p:cBhvr>
                                      <p:to>
                                        <p:strVal val="visible"/>
                                      </p:to>
                                    </p:set>
                                  </p:childTnLst>
                                </p:cTn>
                              </p:par>
                            </p:childTnLst>
                          </p:cTn>
                        </p:par>
                        <p:par>
                          <p:cTn id="42" fill="hold">
                            <p:stCondLst>
                              <p:cond delay="3000"/>
                            </p:stCondLst>
                            <p:childTnLst>
                              <p:par>
                                <p:cTn id="43" presetID="1" presetClass="entr" presetSubtype="0" fill="hold" nodeType="afterEffect">
                                  <p:stCondLst>
                                    <p:cond delay="0"/>
                                  </p:stCondLst>
                                  <p:childTnLst>
                                    <p:set>
                                      <p:cBhvr>
                                        <p:cTn id="44" dur="1" fill="hold">
                                          <p:stCondLst>
                                            <p:cond delay="0"/>
                                          </p:stCondLst>
                                        </p:cTn>
                                        <p:tgtEl>
                                          <p:spTgt spid="44"/>
                                        </p:tgtEl>
                                        <p:attrNameLst>
                                          <p:attrName>style.visibility</p:attrName>
                                        </p:attrNameLst>
                                      </p:cBhvr>
                                      <p:to>
                                        <p:strVal val="visible"/>
                                      </p:to>
                                    </p:set>
                                  </p:childTnLst>
                                </p:cTn>
                              </p:par>
                            </p:childTnLst>
                          </p:cTn>
                        </p:par>
                        <p:par>
                          <p:cTn id="45" fill="hold">
                            <p:stCondLst>
                              <p:cond delay="3000"/>
                            </p:stCondLst>
                            <p:childTnLst>
                              <p:par>
                                <p:cTn id="46" presetID="1" presetClass="exit" presetSubtype="0" fill="hold" nodeType="afterEffect">
                                  <p:stCondLst>
                                    <p:cond delay="0"/>
                                  </p:stCondLst>
                                  <p:childTnLst>
                                    <p:set>
                                      <p:cBhvr>
                                        <p:cTn id="47" dur="1" fill="hold">
                                          <p:stCondLst>
                                            <p:cond delay="0"/>
                                          </p:stCondLst>
                                        </p:cTn>
                                        <p:tgtEl>
                                          <p:spTgt spid="34"/>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3">
                                            <p:txEl>
                                              <p:pRg st="9" end="9"/>
                                            </p:txEl>
                                          </p:spTgt>
                                        </p:tgtEl>
                                        <p:attrNameLst>
                                          <p:attrName>style.visibility</p:attrName>
                                        </p:attrNameLst>
                                      </p:cBhvr>
                                      <p:to>
                                        <p:strVal val="visible"/>
                                      </p:to>
                                    </p:set>
                                  </p:childTnLst>
                                </p:cTn>
                              </p:par>
                            </p:childTnLst>
                          </p:cTn>
                        </p:par>
                        <p:par>
                          <p:cTn id="54" fill="hold">
                            <p:stCondLst>
                              <p:cond delay="0"/>
                            </p:stCondLst>
                            <p:childTnLst>
                              <p:par>
                                <p:cTn id="55" presetID="1" presetClass="entr" presetSubtype="0" fill="hold" nodeType="afterEffect">
                                  <p:stCondLst>
                                    <p:cond delay="0"/>
                                  </p:stCondLst>
                                  <p:childTnLst>
                                    <p:set>
                                      <p:cBhvr>
                                        <p:cTn id="56"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79413" y="1943100"/>
            <a:ext cx="11525250" cy="4735514"/>
          </a:xfrm>
        </p:spPr>
        <p:txBody>
          <a:bodyPr/>
          <a:lstStyle/>
          <a:p>
            <a:pPr marL="514350" indent="-514350">
              <a:buFont typeface="+mj-lt"/>
              <a:buAutoNum type="arabicPeriod"/>
            </a:pPr>
            <a:r>
              <a:rPr lang="en-GB" dirty="0" smtClean="0"/>
              <a:t>Delete an HDInsight cluster</a:t>
            </a:r>
          </a:p>
          <a:p>
            <a:pPr marL="457046" lvl="1" indent="0">
              <a:buNone/>
            </a:pPr>
            <a:r>
              <a:rPr lang="en-US" dirty="0" smtClean="0">
                <a:latin typeface="Courier New" panose="02070309020205020404" pitchFamily="49" charset="0"/>
                <a:cs typeface="Courier New" panose="02070309020205020404" pitchFamily="49" charset="0"/>
              </a:rPr>
              <a:t>Remove-</a:t>
            </a:r>
            <a:r>
              <a:rPr lang="en-US" dirty="0" err="1" smtClean="0">
                <a:latin typeface="Courier New" panose="02070309020205020404" pitchFamily="49" charset="0"/>
                <a:cs typeface="Courier New" panose="02070309020205020404" pitchFamily="49" charset="0"/>
              </a:rPr>
              <a:t>AzureHDInsightCluster</a:t>
            </a:r>
            <a:endParaRPr lang="en-US" dirty="0" smtClean="0">
              <a:latin typeface="Courier New" panose="02070309020205020404" pitchFamily="49" charset="0"/>
              <a:cs typeface="Courier New" panose="02070309020205020404" pitchFamily="49" charset="0"/>
            </a:endParaRPr>
          </a:p>
          <a:p>
            <a:pPr marL="514350" indent="-514350">
              <a:buFont typeface="+mj-lt"/>
              <a:buAutoNum type="arabicPeriod"/>
            </a:pPr>
            <a:r>
              <a:rPr lang="en-GB" dirty="0"/>
              <a:t>Delete </a:t>
            </a:r>
            <a:r>
              <a:rPr lang="en-GB" dirty="0" smtClean="0"/>
              <a:t>the storage account if no longer required</a:t>
            </a:r>
            <a:endParaRPr lang="en-GB" dirty="0"/>
          </a:p>
          <a:p>
            <a:pPr marL="457046" lvl="1" indent="0">
              <a:buNone/>
            </a:pPr>
            <a:r>
              <a:rPr lang="en-US" dirty="0">
                <a:latin typeface="Courier New" panose="02070309020205020404" pitchFamily="49" charset="0"/>
                <a:cs typeface="Courier New" panose="02070309020205020404" pitchFamily="49" charset="0"/>
              </a:rPr>
              <a:t>Remove-</a:t>
            </a:r>
            <a:r>
              <a:rPr lang="en-US" dirty="0" err="1">
                <a:latin typeface="Courier New" panose="02070309020205020404" pitchFamily="49" charset="0"/>
                <a:cs typeface="Courier New" panose="02070309020205020404" pitchFamily="49" charset="0"/>
              </a:rPr>
              <a:t>AzureStorageAccount</a:t>
            </a:r>
            <a:endParaRPr lang="en-US" dirty="0">
              <a:latin typeface="Courier New" panose="02070309020205020404" pitchFamily="49" charset="0"/>
              <a:cs typeface="Courier New" panose="02070309020205020404" pitchFamily="49" charset="0"/>
            </a:endParaRPr>
          </a:p>
          <a:p>
            <a:pPr marL="457046" lvl="1" indent="0">
              <a:buNone/>
            </a:pPr>
            <a:endParaRPr lang="en-US" dirty="0">
              <a:latin typeface="Courier New" panose="02070309020205020404" pitchFamily="49" charset="0"/>
              <a:cs typeface="Courier New" panose="02070309020205020404" pitchFamily="49" charset="0"/>
            </a:endParaRPr>
          </a:p>
        </p:txBody>
      </p:sp>
      <p:grpSp>
        <p:nvGrpSpPr>
          <p:cNvPr id="4" name="Group 3"/>
          <p:cNvGrpSpPr/>
          <p:nvPr/>
        </p:nvGrpSpPr>
        <p:grpSpPr>
          <a:xfrm>
            <a:off x="8909022" y="4969371"/>
            <a:ext cx="2129476" cy="1463040"/>
            <a:chOff x="8909022" y="4969371"/>
            <a:chExt cx="2129476" cy="1463040"/>
          </a:xfrm>
        </p:grpSpPr>
        <p:grpSp>
          <p:nvGrpSpPr>
            <p:cNvPr id="5" name="Group 112"/>
            <p:cNvGrpSpPr>
              <a:grpSpLocks noChangeAspect="1"/>
            </p:cNvGrpSpPr>
            <p:nvPr/>
          </p:nvGrpSpPr>
          <p:grpSpPr bwMode="auto">
            <a:xfrm>
              <a:off x="9920648" y="4969371"/>
              <a:ext cx="1117850" cy="888350"/>
              <a:chOff x="6459" y="3437"/>
              <a:chExt cx="867" cy="689"/>
            </a:xfrm>
          </p:grpSpPr>
          <p:sp>
            <p:nvSpPr>
              <p:cNvPr id="25" name="AutoShape 111"/>
              <p:cNvSpPr>
                <a:spLocks noChangeAspect="1" noChangeArrowheads="1" noTextEdit="1"/>
              </p:cNvSpPr>
              <p:nvPr/>
            </p:nvSpPr>
            <p:spPr bwMode="auto">
              <a:xfrm>
                <a:off x="6459" y="3437"/>
                <a:ext cx="867" cy="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113"/>
              <p:cNvSpPr>
                <a:spLocks noChangeArrowheads="1"/>
              </p:cNvSpPr>
              <p:nvPr/>
            </p:nvSpPr>
            <p:spPr bwMode="auto">
              <a:xfrm>
                <a:off x="6670" y="4082"/>
                <a:ext cx="429" cy="53"/>
              </a:xfrm>
              <a:prstGeom prst="rect">
                <a:avLst/>
              </a:prstGeom>
              <a:solidFill>
                <a:schemeClr val="bg1">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14"/>
              <p:cNvSpPr>
                <a:spLocks/>
              </p:cNvSpPr>
              <p:nvPr/>
            </p:nvSpPr>
            <p:spPr bwMode="auto">
              <a:xfrm>
                <a:off x="6451" y="3428"/>
                <a:ext cx="867" cy="521"/>
              </a:xfrm>
              <a:custGeom>
                <a:avLst/>
                <a:gdLst>
                  <a:gd name="T0" fmla="*/ 99 w 99"/>
                  <a:gd name="T1" fmla="*/ 56 h 59"/>
                  <a:gd name="T2" fmla="*/ 96 w 99"/>
                  <a:gd name="T3" fmla="*/ 59 h 59"/>
                  <a:gd name="T4" fmla="*/ 3 w 99"/>
                  <a:gd name="T5" fmla="*/ 59 h 59"/>
                  <a:gd name="T6" fmla="*/ 0 w 99"/>
                  <a:gd name="T7" fmla="*/ 56 h 59"/>
                  <a:gd name="T8" fmla="*/ 0 w 99"/>
                  <a:gd name="T9" fmla="*/ 3 h 59"/>
                  <a:gd name="T10" fmla="*/ 3 w 99"/>
                  <a:gd name="T11" fmla="*/ 0 h 59"/>
                  <a:gd name="T12" fmla="*/ 96 w 99"/>
                  <a:gd name="T13" fmla="*/ 0 h 59"/>
                  <a:gd name="T14" fmla="*/ 99 w 99"/>
                  <a:gd name="T15" fmla="*/ 3 h 59"/>
                  <a:gd name="T16" fmla="*/ 99 w 99"/>
                  <a:gd name="T17" fmla="*/ 5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59">
                    <a:moveTo>
                      <a:pt x="99" y="56"/>
                    </a:moveTo>
                    <a:cubicBezTo>
                      <a:pt x="99" y="58"/>
                      <a:pt x="98" y="59"/>
                      <a:pt x="96" y="59"/>
                    </a:cubicBezTo>
                    <a:cubicBezTo>
                      <a:pt x="3" y="59"/>
                      <a:pt x="3" y="59"/>
                      <a:pt x="3" y="59"/>
                    </a:cubicBezTo>
                    <a:cubicBezTo>
                      <a:pt x="1" y="59"/>
                      <a:pt x="0" y="58"/>
                      <a:pt x="0" y="56"/>
                    </a:cubicBezTo>
                    <a:cubicBezTo>
                      <a:pt x="0" y="3"/>
                      <a:pt x="0" y="3"/>
                      <a:pt x="0" y="3"/>
                    </a:cubicBezTo>
                    <a:cubicBezTo>
                      <a:pt x="0" y="1"/>
                      <a:pt x="1" y="0"/>
                      <a:pt x="3" y="0"/>
                    </a:cubicBezTo>
                    <a:cubicBezTo>
                      <a:pt x="96" y="0"/>
                      <a:pt x="96" y="0"/>
                      <a:pt x="96" y="0"/>
                    </a:cubicBezTo>
                    <a:cubicBezTo>
                      <a:pt x="98" y="0"/>
                      <a:pt x="99" y="1"/>
                      <a:pt x="99" y="3"/>
                    </a:cubicBezTo>
                    <a:lnTo>
                      <a:pt x="99" y="56"/>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15"/>
              <p:cNvSpPr>
                <a:spLocks/>
              </p:cNvSpPr>
              <p:nvPr/>
            </p:nvSpPr>
            <p:spPr bwMode="auto">
              <a:xfrm>
                <a:off x="6529" y="3481"/>
                <a:ext cx="710" cy="398"/>
              </a:xfrm>
              <a:custGeom>
                <a:avLst/>
                <a:gdLst>
                  <a:gd name="T0" fmla="*/ 81 w 81"/>
                  <a:gd name="T1" fmla="*/ 43 h 45"/>
                  <a:gd name="T2" fmla="*/ 80 w 81"/>
                  <a:gd name="T3" fmla="*/ 45 h 45"/>
                  <a:gd name="T4" fmla="*/ 1 w 81"/>
                  <a:gd name="T5" fmla="*/ 45 h 45"/>
                  <a:gd name="T6" fmla="*/ 0 w 81"/>
                  <a:gd name="T7" fmla="*/ 43 h 45"/>
                  <a:gd name="T8" fmla="*/ 0 w 81"/>
                  <a:gd name="T9" fmla="*/ 1 h 45"/>
                  <a:gd name="T10" fmla="*/ 1 w 81"/>
                  <a:gd name="T11" fmla="*/ 0 h 45"/>
                  <a:gd name="T12" fmla="*/ 80 w 81"/>
                  <a:gd name="T13" fmla="*/ 0 h 45"/>
                  <a:gd name="T14" fmla="*/ 81 w 81"/>
                  <a:gd name="T15" fmla="*/ 1 h 45"/>
                  <a:gd name="T16" fmla="*/ 81 w 81"/>
                  <a:gd name="T17" fmla="*/ 4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 h="45">
                    <a:moveTo>
                      <a:pt x="81" y="43"/>
                    </a:moveTo>
                    <a:cubicBezTo>
                      <a:pt x="81" y="44"/>
                      <a:pt x="80" y="45"/>
                      <a:pt x="80" y="45"/>
                    </a:cubicBezTo>
                    <a:cubicBezTo>
                      <a:pt x="1" y="45"/>
                      <a:pt x="1" y="45"/>
                      <a:pt x="1" y="45"/>
                    </a:cubicBezTo>
                    <a:cubicBezTo>
                      <a:pt x="0" y="45"/>
                      <a:pt x="0" y="44"/>
                      <a:pt x="0" y="43"/>
                    </a:cubicBezTo>
                    <a:cubicBezTo>
                      <a:pt x="0" y="1"/>
                      <a:pt x="0" y="1"/>
                      <a:pt x="0" y="1"/>
                    </a:cubicBezTo>
                    <a:cubicBezTo>
                      <a:pt x="0" y="0"/>
                      <a:pt x="0" y="0"/>
                      <a:pt x="1" y="0"/>
                    </a:cubicBezTo>
                    <a:cubicBezTo>
                      <a:pt x="80" y="0"/>
                      <a:pt x="80" y="0"/>
                      <a:pt x="80" y="0"/>
                    </a:cubicBezTo>
                    <a:cubicBezTo>
                      <a:pt x="80" y="0"/>
                      <a:pt x="81" y="0"/>
                      <a:pt x="81" y="1"/>
                    </a:cubicBezTo>
                    <a:lnTo>
                      <a:pt x="81" y="4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116"/>
              <p:cNvSpPr>
                <a:spLocks noChangeArrowheads="1"/>
              </p:cNvSpPr>
              <p:nvPr/>
            </p:nvSpPr>
            <p:spPr bwMode="auto">
              <a:xfrm>
                <a:off x="6836" y="3941"/>
                <a:ext cx="96" cy="141"/>
              </a:xfrm>
              <a:prstGeom prst="rect">
                <a:avLst/>
              </a:prstGeom>
              <a:solidFill>
                <a:schemeClr val="bg1">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09022" y="4969371"/>
              <a:ext cx="1443662" cy="1463040"/>
            </a:xfrm>
            <a:prstGeom prst="rect">
              <a:avLst/>
            </a:prstGeom>
          </p:spPr>
        </p:pic>
        <p:grpSp>
          <p:nvGrpSpPr>
            <p:cNvPr id="7" name="Group 6"/>
            <p:cNvGrpSpPr>
              <a:grpSpLocks noChangeAspect="1"/>
            </p:cNvGrpSpPr>
            <p:nvPr/>
          </p:nvGrpSpPr>
          <p:grpSpPr>
            <a:xfrm>
              <a:off x="10171554" y="5030136"/>
              <a:ext cx="611915" cy="477345"/>
              <a:chOff x="1507436" y="1799127"/>
              <a:chExt cx="3681068" cy="2752580"/>
            </a:xfrm>
          </p:grpSpPr>
          <p:sp>
            <p:nvSpPr>
              <p:cNvPr id="18" name="Rectangle 17"/>
              <p:cNvSpPr/>
              <p:nvPr/>
            </p:nvSpPr>
            <p:spPr bwMode="auto">
              <a:xfrm>
                <a:off x="1507436" y="1808507"/>
                <a:ext cx="3657600" cy="2743200"/>
              </a:xfrm>
              <a:prstGeom prst="rect">
                <a:avLst/>
              </a:prstGeom>
              <a:solidFill>
                <a:schemeClr val="bg1"/>
              </a:solidFill>
              <a:ln w="19050">
                <a:solidFill>
                  <a:srgbClr val="0072C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p:cNvSpPr/>
              <p:nvPr/>
            </p:nvSpPr>
            <p:spPr bwMode="auto">
              <a:xfrm>
                <a:off x="1507436" y="1799127"/>
                <a:ext cx="3681068" cy="4572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p:cNvSpPr/>
              <p:nvPr/>
            </p:nvSpPr>
            <p:spPr bwMode="auto">
              <a:xfrm>
                <a:off x="4022473" y="1999656"/>
                <a:ext cx="182880" cy="1371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1" name="Isosceles Triangle 20"/>
              <p:cNvSpPr/>
              <p:nvPr/>
            </p:nvSpPr>
            <p:spPr bwMode="auto">
              <a:xfrm>
                <a:off x="3963592" y="1875760"/>
                <a:ext cx="300643" cy="151967"/>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p:cNvSpPr/>
              <p:nvPr/>
            </p:nvSpPr>
            <p:spPr bwMode="auto">
              <a:xfrm>
                <a:off x="4079873" y="2034112"/>
                <a:ext cx="45719" cy="102704"/>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3" name="Freeform 59"/>
              <p:cNvSpPr>
                <a:spLocks noEditPoints="1"/>
              </p:cNvSpPr>
              <p:nvPr/>
            </p:nvSpPr>
            <p:spPr bwMode="auto">
              <a:xfrm rot="21089782">
                <a:off x="4799148" y="1871264"/>
                <a:ext cx="289001" cy="285713"/>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5-Point Star 23"/>
              <p:cNvSpPr/>
              <p:nvPr/>
            </p:nvSpPr>
            <p:spPr bwMode="auto">
              <a:xfrm>
                <a:off x="4384515" y="1879724"/>
                <a:ext cx="304800" cy="268792"/>
              </a:xfrm>
              <a:prstGeom prst="star5">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8" name="Group 7"/>
            <p:cNvGrpSpPr>
              <a:grpSpLocks noChangeAspect="1"/>
            </p:cNvGrpSpPr>
            <p:nvPr/>
          </p:nvGrpSpPr>
          <p:grpSpPr>
            <a:xfrm>
              <a:off x="10278687" y="5138105"/>
              <a:ext cx="335221" cy="316859"/>
              <a:chOff x="3989331" y="4906506"/>
              <a:chExt cx="1752600" cy="1656599"/>
            </a:xfrm>
          </p:grpSpPr>
          <p:grpSp>
            <p:nvGrpSpPr>
              <p:cNvPr id="9" name="Group 4"/>
              <p:cNvGrpSpPr>
                <a:grpSpLocks noChangeAspect="1"/>
              </p:cNvGrpSpPr>
              <p:nvPr/>
            </p:nvGrpSpPr>
            <p:grpSpPr bwMode="auto">
              <a:xfrm flipH="1">
                <a:off x="3989331" y="4906506"/>
                <a:ext cx="1752600" cy="1656599"/>
                <a:chOff x="645" y="1325"/>
                <a:chExt cx="1104" cy="1003"/>
              </a:xfrm>
            </p:grpSpPr>
            <p:sp>
              <p:nvSpPr>
                <p:cNvPr id="11" name="AutoShape 3"/>
                <p:cNvSpPr>
                  <a:spLocks noChangeAspect="1" noChangeArrowheads="1" noTextEdit="1"/>
                </p:cNvSpPr>
                <p:nvPr/>
              </p:nvSpPr>
              <p:spPr bwMode="auto">
                <a:xfrm>
                  <a:off x="645" y="1328"/>
                  <a:ext cx="1104"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5"/>
                <p:cNvSpPr>
                  <a:spLocks noChangeArrowheads="1"/>
                </p:cNvSpPr>
                <p:nvPr/>
              </p:nvSpPr>
              <p:spPr bwMode="auto">
                <a:xfrm>
                  <a:off x="751" y="1441"/>
                  <a:ext cx="680" cy="9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6"/>
                <p:cNvSpPr>
                  <a:spLocks/>
                </p:cNvSpPr>
                <p:nvPr/>
              </p:nvSpPr>
              <p:spPr bwMode="auto">
                <a:xfrm>
                  <a:off x="751" y="1325"/>
                  <a:ext cx="786" cy="900"/>
                </a:xfrm>
                <a:custGeom>
                  <a:avLst/>
                  <a:gdLst>
                    <a:gd name="T0" fmla="*/ 205 w 237"/>
                    <a:gd name="T1" fmla="*/ 0 h 271"/>
                    <a:gd name="T2" fmla="*/ 0 w 237"/>
                    <a:gd name="T3" fmla="*/ 0 h 271"/>
                    <a:gd name="T4" fmla="*/ 0 w 237"/>
                    <a:gd name="T5" fmla="*/ 63 h 271"/>
                    <a:gd name="T6" fmla="*/ 31 w 237"/>
                    <a:gd name="T7" fmla="*/ 63 h 271"/>
                    <a:gd name="T8" fmla="*/ 31 w 237"/>
                    <a:gd name="T9" fmla="*/ 271 h 271"/>
                    <a:gd name="T10" fmla="*/ 237 w 237"/>
                    <a:gd name="T11" fmla="*/ 271 h 271"/>
                    <a:gd name="T12" fmla="*/ 237 w 237"/>
                    <a:gd name="T13" fmla="*/ 31 h 271"/>
                    <a:gd name="T14" fmla="*/ 205 w 237"/>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7" h="271">
                      <a:moveTo>
                        <a:pt x="205" y="0"/>
                      </a:moveTo>
                      <a:cubicBezTo>
                        <a:pt x="0" y="0"/>
                        <a:pt x="0" y="0"/>
                        <a:pt x="0" y="0"/>
                      </a:cubicBezTo>
                      <a:cubicBezTo>
                        <a:pt x="0" y="63"/>
                        <a:pt x="0" y="63"/>
                        <a:pt x="0" y="63"/>
                      </a:cubicBezTo>
                      <a:cubicBezTo>
                        <a:pt x="31" y="63"/>
                        <a:pt x="31" y="63"/>
                        <a:pt x="31" y="63"/>
                      </a:cubicBezTo>
                      <a:cubicBezTo>
                        <a:pt x="31" y="271"/>
                        <a:pt x="31" y="271"/>
                        <a:pt x="31" y="271"/>
                      </a:cubicBezTo>
                      <a:cubicBezTo>
                        <a:pt x="237" y="271"/>
                        <a:pt x="237" y="271"/>
                        <a:pt x="237" y="271"/>
                      </a:cubicBezTo>
                      <a:cubicBezTo>
                        <a:pt x="237" y="31"/>
                        <a:pt x="237" y="31"/>
                        <a:pt x="237" y="31"/>
                      </a:cubicBezTo>
                      <a:cubicBezTo>
                        <a:pt x="237" y="14"/>
                        <a:pt x="223" y="0"/>
                        <a:pt x="205" y="0"/>
                      </a:cubicBezTo>
                      <a:close/>
                    </a:path>
                  </a:pathLst>
                </a:custGeom>
                <a:solidFill>
                  <a:schemeClr val="bg1"/>
                </a:solidFill>
                <a:ln w="9525">
                  <a:solidFill>
                    <a:srgbClr val="50505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4" name="Oval 7"/>
                <p:cNvSpPr>
                  <a:spLocks noChangeArrowheads="1"/>
                </p:cNvSpPr>
                <p:nvPr/>
              </p:nvSpPr>
              <p:spPr bwMode="auto">
                <a:xfrm>
                  <a:off x="645" y="1325"/>
                  <a:ext cx="209" cy="209"/>
                </a:xfrm>
                <a:prstGeom prst="ellipse">
                  <a:avLst/>
                </a:pr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Oval 8"/>
                <p:cNvSpPr>
                  <a:spLocks noChangeArrowheads="1"/>
                </p:cNvSpPr>
                <p:nvPr/>
              </p:nvSpPr>
              <p:spPr bwMode="auto">
                <a:xfrm>
                  <a:off x="1537" y="2119"/>
                  <a:ext cx="209" cy="209"/>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Rectangle 9"/>
                <p:cNvSpPr>
                  <a:spLocks noChangeArrowheads="1"/>
                </p:cNvSpPr>
                <p:nvPr/>
              </p:nvSpPr>
              <p:spPr bwMode="auto">
                <a:xfrm>
                  <a:off x="960" y="2119"/>
                  <a:ext cx="680" cy="2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Oval 10"/>
                <p:cNvSpPr>
                  <a:spLocks noChangeArrowheads="1"/>
                </p:cNvSpPr>
                <p:nvPr/>
              </p:nvSpPr>
              <p:spPr bwMode="auto">
                <a:xfrm>
                  <a:off x="854" y="2119"/>
                  <a:ext cx="209" cy="209"/>
                </a:xfrm>
                <a:prstGeom prst="ellipse">
                  <a:avLst/>
                </a:pr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10"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5604" y="5272198"/>
                <a:ext cx="580053" cy="678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grpSp>
        <p:nvGrpSpPr>
          <p:cNvPr id="30" name="Group 29"/>
          <p:cNvGrpSpPr/>
          <p:nvPr/>
        </p:nvGrpSpPr>
        <p:grpSpPr>
          <a:xfrm>
            <a:off x="9085107" y="1224384"/>
            <a:ext cx="2555399" cy="1493416"/>
            <a:chOff x="9085107" y="1224384"/>
            <a:chExt cx="2555399" cy="1493416"/>
          </a:xfrm>
        </p:grpSpPr>
        <p:pic>
          <p:nvPicPr>
            <p:cNvPr id="31" name="Picture 30"/>
            <p:cNvPicPr>
              <a:picLocks noChangeAspect="1"/>
            </p:cNvPicPr>
            <p:nvPr/>
          </p:nvPicPr>
          <p:blipFill>
            <a:blip r:embed="rId4"/>
            <a:stretch>
              <a:fillRect/>
            </a:stretch>
          </p:blipFill>
          <p:spPr>
            <a:xfrm>
              <a:off x="9085107" y="1224384"/>
              <a:ext cx="2555399" cy="1493416"/>
            </a:xfrm>
            <a:prstGeom prst="rect">
              <a:avLst/>
            </a:prstGeom>
          </p:spPr>
        </p:pic>
        <p:pic>
          <p:nvPicPr>
            <p:cNvPr id="32" name="Picture 31"/>
            <p:cNvPicPr>
              <a:picLocks noChangeAspect="1"/>
            </p:cNvPicPr>
            <p:nvPr/>
          </p:nvPicPr>
          <p:blipFill>
            <a:blip r:embed="rId5"/>
            <a:stretch>
              <a:fillRect/>
            </a:stretch>
          </p:blipFill>
          <p:spPr>
            <a:xfrm>
              <a:off x="9226690" y="1735705"/>
              <a:ext cx="2259913" cy="826613"/>
            </a:xfrm>
            <a:prstGeom prst="rect">
              <a:avLst/>
            </a:prstGeom>
          </p:spPr>
        </p:pic>
      </p:grpSp>
      <p:pic>
        <p:nvPicPr>
          <p:cNvPr id="43" name="Picture 42"/>
          <p:cNvPicPr>
            <a:picLocks noChangeAspect="1"/>
          </p:cNvPicPr>
          <p:nvPr/>
        </p:nvPicPr>
        <p:blipFill>
          <a:blip r:embed="rId6"/>
          <a:stretch>
            <a:fillRect/>
          </a:stretch>
        </p:blipFill>
        <p:spPr>
          <a:xfrm rot="16200000">
            <a:off x="10516906" y="2284820"/>
            <a:ext cx="678726" cy="865959"/>
          </a:xfrm>
          <a:prstGeom prst="rect">
            <a:avLst/>
          </a:prstGeom>
        </p:spPr>
      </p:pic>
      <p:grpSp>
        <p:nvGrpSpPr>
          <p:cNvPr id="44" name="Group 43"/>
          <p:cNvGrpSpPr/>
          <p:nvPr/>
        </p:nvGrpSpPr>
        <p:grpSpPr>
          <a:xfrm>
            <a:off x="8935446" y="2282287"/>
            <a:ext cx="1427360" cy="868040"/>
            <a:chOff x="5595740" y="4425729"/>
            <a:chExt cx="3120389" cy="1897646"/>
          </a:xfrm>
        </p:grpSpPr>
        <p:pic>
          <p:nvPicPr>
            <p:cNvPr id="45" name="Picture 4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595740" y="4425730"/>
              <a:ext cx="1023730" cy="1897645"/>
            </a:xfrm>
            <a:prstGeom prst="rect">
              <a:avLst/>
            </a:prstGeom>
          </p:spPr>
        </p:pic>
        <p:pic>
          <p:nvPicPr>
            <p:cNvPr id="46" name="Picture 4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639464" y="4425729"/>
              <a:ext cx="1023730" cy="1897645"/>
            </a:xfrm>
            <a:prstGeom prst="rect">
              <a:avLst/>
            </a:prstGeom>
          </p:spPr>
        </p:pic>
        <p:pic>
          <p:nvPicPr>
            <p:cNvPr id="47" name="Picture 4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692399" y="4425729"/>
              <a:ext cx="1023730" cy="1897645"/>
            </a:xfrm>
            <a:prstGeom prst="rect">
              <a:avLst/>
            </a:prstGeom>
          </p:spPr>
        </p:pic>
      </p:grpSp>
    </p:spTree>
    <p:extLst>
      <p:ext uri="{BB962C8B-B14F-4D97-AF65-F5344CB8AC3E}">
        <p14:creationId xmlns:p14="http://schemas.microsoft.com/office/powerpoint/2010/main" val="1384880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par>
                          <p:cTn id="9" fill="hold">
                            <p:stCondLst>
                              <p:cond delay="0"/>
                            </p:stCondLst>
                            <p:childTnLst>
                              <p:par>
                                <p:cTn id="10" presetID="10" presetClass="exit" presetSubtype="0" fill="hold" nodeType="afterEffect">
                                  <p:stCondLst>
                                    <p:cond delay="0"/>
                                  </p:stCondLst>
                                  <p:childTnLst>
                                    <p:animEffect transition="out" filter="fade">
                                      <p:cBhvr>
                                        <p:cTn id="11" dur="500"/>
                                        <p:tgtEl>
                                          <p:spTgt spid="44"/>
                                        </p:tgtEl>
                                      </p:cBhvr>
                                    </p:animEffect>
                                    <p:set>
                                      <p:cBhvr>
                                        <p:cTn id="12" dur="1" fill="hold">
                                          <p:stCondLst>
                                            <p:cond delay="499"/>
                                          </p:stCondLst>
                                        </p:cTn>
                                        <p:tgtEl>
                                          <p:spTgt spid="4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par>
                          <p:cTn id="19" fill="hold">
                            <p:stCondLst>
                              <p:cond delay="0"/>
                            </p:stCondLst>
                            <p:childTnLst>
                              <p:par>
                                <p:cTn id="20" presetID="10" presetClass="exit" presetSubtype="0" fill="hold" nodeType="afterEffect">
                                  <p:stCondLst>
                                    <p:cond delay="0"/>
                                  </p:stCondLst>
                                  <p:childTnLst>
                                    <p:animEffect transition="out" filter="fade">
                                      <p:cBhvr>
                                        <p:cTn id="21" dur="500"/>
                                        <p:tgtEl>
                                          <p:spTgt spid="43"/>
                                        </p:tgtEl>
                                      </p:cBhvr>
                                    </p:animEffect>
                                    <p:set>
                                      <p:cBhvr>
                                        <p:cTn id="22" dur="1" fill="hold">
                                          <p:stCondLst>
                                            <p:cond delay="499"/>
                                          </p:stCondLst>
                                        </p:cTn>
                                        <p:tgtEl>
                                          <p:spTgt spid="4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Managing an HDInsight Cluster with PowerShell</a:t>
            </a:r>
            <a:endParaRPr lang="en-US" dirty="0"/>
          </a:p>
        </p:txBody>
      </p:sp>
    </p:spTree>
    <p:extLst>
      <p:ext uri="{BB962C8B-B14F-4D97-AF65-F5344CB8AC3E}">
        <p14:creationId xmlns:p14="http://schemas.microsoft.com/office/powerpoint/2010/main" val="391523773"/>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636b0322-90fb-440c-9cbc-22749e7231e9"/>
    <ds:schemaRef ds:uri="http://www.w3.org/XML/1998/namespace"/>
    <ds:schemaRef ds:uri="http://purl.org/dc/dcmitype/"/>
  </ds:schemaRefs>
</ds:datastoreItem>
</file>

<file path=customXml/itemProps3.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3500</TotalTime>
  <Words>1073</Words>
  <Application>Microsoft Office PowerPoint</Application>
  <PresentationFormat>Widescreen</PresentationFormat>
  <Paragraphs>115</Paragraphs>
  <Slides>16</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Courier New</vt:lpstr>
      <vt:lpstr>Segoe UI</vt:lpstr>
      <vt:lpstr>Segoe UI Light</vt:lpstr>
      <vt:lpstr>1_Office Theme</vt:lpstr>
      <vt:lpstr>PowerPoint Presentation</vt:lpstr>
      <vt:lpstr>PowerPoint Presentation</vt:lpstr>
      <vt:lpstr>PowerPoint Presentation</vt:lpstr>
      <vt:lpstr>PowerPoint Presentation</vt:lpstr>
      <vt:lpstr>Installing and Configuring Azure PowerShell</vt:lpstr>
      <vt:lpstr>PowerPoint Presentation</vt:lpstr>
      <vt:lpstr>PowerPoint Presentation</vt:lpstr>
      <vt:lpstr>PowerPoint Presentation</vt:lpstr>
      <vt:lpstr>Managing an HDInsight Cluster with PowerShell</vt:lpstr>
      <vt:lpstr>PowerPoint Presentation</vt:lpstr>
      <vt:lpstr>PowerPoint Presentation</vt:lpstr>
      <vt:lpstr>Uploading and Downloading Files with Azure PowerShell</vt:lpstr>
      <vt:lpstr>PowerPoint Presentation</vt:lpstr>
      <vt:lpstr>PowerPoint Presentation</vt:lpstr>
      <vt:lpstr>Running a MapReduce Job with PowerShell</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Graeme Malcolm</cp:lastModifiedBy>
  <cp:revision>96</cp:revision>
  <dcterms:created xsi:type="dcterms:W3CDTF">2013-02-15T23:12:42Z</dcterms:created>
  <dcterms:modified xsi:type="dcterms:W3CDTF">2015-08-06T08:07:18Z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