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82" r:id="rId6"/>
    <p:sldId id="283" r:id="rId7"/>
    <p:sldId id="293" r:id="rId8"/>
    <p:sldId id="289" r:id="rId9"/>
    <p:sldId id="284" r:id="rId10"/>
    <p:sldId id="285" r:id="rId11"/>
    <p:sldId id="286" r:id="rId12"/>
    <p:sldId id="290" r:id="rId13"/>
    <p:sldId id="291" r:id="rId14"/>
    <p:sldId id="288" r:id="rId15"/>
    <p:sldId id="292" r:id="rId16"/>
    <p:sldId id="294" r:id="rId17"/>
    <p:sldId id="295" r:id="rId18"/>
    <p:sldId id="29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9" d="100"/>
          <a:sy n="89" d="100"/>
        </p:scale>
        <p:origin x="52" y="2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Pig is an abstraction over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enables you to specify commands in a syntax called Pig Latin. These commands are then interpreted by Pig and translated to the corresponding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jobs. Pig is best suited to data processing scenarios where you can define a series of transformations to be applied to the data in order to generate the desired results. It is generally easier to process data using Pig Latin statements than it is to write custom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code in Java, C#, or any other supported language. Pig Latin syntax is straightforward, and scripts consist of a sequence of discrete operations so it is easy to understand the transformations that are applied to the data.</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How Pig Processes Data</a:t>
            </a:r>
          </a:p>
          <a:p>
            <a:r>
              <a:rPr lang="en-US" sz="1200" kern="1200" dirty="0" smtClean="0">
                <a:solidFill>
                  <a:schemeClr val="tx1"/>
                </a:solidFill>
                <a:effectLst/>
                <a:latin typeface="+mn-lt"/>
                <a:ea typeface="+mn-ea"/>
                <a:cs typeface="+mn-cs"/>
              </a:rPr>
              <a:t>Pig processes data by performing a series of operations on data structures known as </a:t>
            </a:r>
            <a:r>
              <a:rPr lang="en-US" sz="1200" i="1" kern="1200" dirty="0" smtClean="0">
                <a:solidFill>
                  <a:schemeClr val="tx1"/>
                </a:solidFill>
                <a:effectLst/>
                <a:latin typeface="+mn-lt"/>
                <a:ea typeface="+mn-ea"/>
                <a:cs typeface="+mn-cs"/>
              </a:rPr>
              <a:t>relations</a:t>
            </a:r>
            <a:r>
              <a:rPr lang="en-US" sz="1200" kern="1200" dirty="0" smtClean="0">
                <a:solidFill>
                  <a:schemeClr val="tx1"/>
                </a:solidFill>
                <a:effectLst/>
                <a:latin typeface="+mn-lt"/>
                <a:ea typeface="+mn-ea"/>
                <a:cs typeface="+mn-cs"/>
              </a:rPr>
              <a:t>. Relations are conceptually similar to tables in a relational database system but can be defined using irregular schemas. In common with all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engines on HDInsight, Pig uses a technique called </a:t>
            </a:r>
            <a:r>
              <a:rPr lang="en-US" sz="1200" i="1" kern="1200" dirty="0" smtClean="0">
                <a:solidFill>
                  <a:schemeClr val="tx1"/>
                </a:solidFill>
                <a:effectLst/>
                <a:latin typeface="+mn-lt"/>
                <a:ea typeface="+mn-ea"/>
                <a:cs typeface="+mn-cs"/>
              </a:rPr>
              <a:t>schema on read</a:t>
            </a:r>
            <a:r>
              <a:rPr lang="en-US" sz="1200" kern="1200" dirty="0" smtClean="0">
                <a:solidFill>
                  <a:schemeClr val="tx1"/>
                </a:solidFill>
                <a:effectLst/>
                <a:latin typeface="+mn-lt"/>
                <a:ea typeface="+mn-ea"/>
                <a:cs typeface="+mn-cs"/>
              </a:rPr>
              <a:t> to project a schema onto the data at the time it is being processed. This enables you to store the source data in any format and use it as a source for multiple, different relation structures; and is in stark contrast to a traditional database in which the structure and data types of the data is enforced by the schema of the table in which it is stored.</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Running Pig Latin Statements</a:t>
            </a:r>
          </a:p>
          <a:p>
            <a:r>
              <a:rPr lang="en-US" sz="1200" kern="1200" dirty="0" smtClean="0">
                <a:solidFill>
                  <a:schemeClr val="tx1"/>
                </a:solidFill>
                <a:effectLst/>
                <a:latin typeface="+mn-lt"/>
                <a:ea typeface="+mn-ea"/>
                <a:cs typeface="+mn-cs"/>
              </a:rPr>
              <a:t>You can execute Pig Latin statements interactively in the Pig command shell, which is named Grunt. A distribution of Grunt is installed on the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so you can connect to the cluster desktop, start the Grunt shell (Pig.exe), and enter the Pig Latin statements you want to execute.</a:t>
            </a:r>
          </a:p>
          <a:p>
            <a:r>
              <a:rPr lang="en-US" sz="1200" kern="1200" dirty="0" smtClean="0">
                <a:solidFill>
                  <a:schemeClr val="tx1"/>
                </a:solidFill>
                <a:effectLst/>
                <a:latin typeface="+mn-lt"/>
                <a:ea typeface="+mn-ea"/>
                <a:cs typeface="+mn-cs"/>
              </a:rPr>
              <a:t>Alternatively, you can save a sequence of Pig Latin statements as a script (usually with a .pig extension) to be executed at a later time using the command line </a:t>
            </a:r>
            <a:r>
              <a:rPr lang="en-US" sz="1200" b="1" kern="1200" dirty="0" smtClean="0">
                <a:solidFill>
                  <a:schemeClr val="tx1"/>
                </a:solidFill>
                <a:effectLst/>
                <a:latin typeface="+mn-lt"/>
                <a:ea typeface="+mn-ea"/>
                <a:cs typeface="+mn-cs"/>
              </a:rPr>
              <a:t>Pig.exe </a:t>
            </a:r>
            <a:r>
              <a:rPr lang="en-US" sz="1200" b="1" i="1" kern="1200" dirty="0" err="1" smtClean="0">
                <a:solidFill>
                  <a:schemeClr val="tx1"/>
                </a:solidFill>
                <a:effectLst/>
                <a:latin typeface="+mn-lt"/>
                <a:ea typeface="+mn-ea"/>
                <a:cs typeface="+mn-cs"/>
              </a:rPr>
              <a:t>script_name.pig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6012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Pig Latin Example</a:t>
            </a:r>
          </a:p>
          <a:p>
            <a:r>
              <a:rPr lang="en-US" sz="1200" kern="1200" dirty="0" smtClean="0">
                <a:solidFill>
                  <a:schemeClr val="tx1"/>
                </a:solidFill>
                <a:effectLst/>
                <a:latin typeface="+mn-lt"/>
                <a:ea typeface="+mn-ea"/>
                <a:cs typeface="+mn-cs"/>
              </a:rPr>
              <a:t>This example shows a simple Pig Latin script that is used to process meteorological readings for the date time, </a:t>
            </a:r>
            <a:r>
              <a:rPr lang="en-US" sz="1200" kern="1200" dirty="0" err="1" smtClean="0">
                <a:solidFill>
                  <a:schemeClr val="tx1"/>
                </a:solidFill>
                <a:effectLst/>
                <a:latin typeface="+mn-lt"/>
                <a:ea typeface="+mn-ea"/>
                <a:cs typeface="+mn-cs"/>
              </a:rPr>
              <a:t>windspeed</a:t>
            </a:r>
            <a:r>
              <a:rPr lang="en-US" sz="1200" kern="1200" dirty="0" smtClean="0">
                <a:solidFill>
                  <a:schemeClr val="tx1"/>
                </a:solidFill>
                <a:effectLst/>
                <a:latin typeface="+mn-lt"/>
                <a:ea typeface="+mn-ea"/>
                <a:cs typeface="+mn-cs"/>
              </a:rPr>
              <a:t>, and temperature that have been captured by a weather station and saved as a comma-delimited text file in the following format.</a:t>
            </a:r>
          </a:p>
          <a:p>
            <a:r>
              <a:rPr lang="en-US" sz="1200" kern="1200" dirty="0" smtClean="0">
                <a:solidFill>
                  <a:schemeClr val="tx1"/>
                </a:solidFill>
                <a:effectLst/>
                <a:latin typeface="+mn-lt"/>
                <a:ea typeface="+mn-ea"/>
                <a:cs typeface="+mn-cs"/>
              </a:rPr>
              <a:t>2013-06-01, 0900, 12, 9</a:t>
            </a:r>
          </a:p>
          <a:p>
            <a:r>
              <a:rPr lang="en-US" sz="1200" kern="1200" dirty="0" smtClean="0">
                <a:solidFill>
                  <a:schemeClr val="tx1"/>
                </a:solidFill>
                <a:effectLst/>
                <a:latin typeface="+mn-lt"/>
                <a:ea typeface="+mn-ea"/>
                <a:cs typeface="+mn-cs"/>
              </a:rPr>
              <a:t>2013-06-01, 1200, 14, 6</a:t>
            </a:r>
          </a:p>
          <a:p>
            <a:r>
              <a:rPr lang="en-US" sz="1200" kern="1200" dirty="0" smtClean="0">
                <a:solidFill>
                  <a:schemeClr val="tx1"/>
                </a:solidFill>
                <a:effectLst/>
                <a:latin typeface="+mn-lt"/>
                <a:ea typeface="+mn-ea"/>
                <a:cs typeface="+mn-cs"/>
              </a:rPr>
              <a:t>2013-06-01, 1500, 16, 5</a:t>
            </a:r>
          </a:p>
          <a:p>
            <a:r>
              <a:rPr lang="en-US" sz="1200" kern="1200" dirty="0" smtClean="0">
                <a:solidFill>
                  <a:schemeClr val="tx1"/>
                </a:solidFill>
                <a:effectLst/>
                <a:latin typeface="+mn-lt"/>
                <a:ea typeface="+mn-ea"/>
                <a:cs typeface="+mn-cs"/>
              </a:rPr>
              <a:t>2013-06-02, 0900, 9, 11</a:t>
            </a:r>
          </a:p>
          <a:p>
            <a:r>
              <a:rPr lang="en-US" sz="1200" kern="1200" dirty="0" smtClean="0">
                <a:solidFill>
                  <a:schemeClr val="tx1"/>
                </a:solidFill>
                <a:effectLst/>
                <a:latin typeface="+mn-lt"/>
                <a:ea typeface="+mn-ea"/>
                <a:cs typeface="+mn-cs"/>
              </a:rPr>
              <a:t>2013-06-02, 1200, 12, 11</a:t>
            </a:r>
          </a:p>
          <a:p>
            <a:r>
              <a:rPr lang="en-US" sz="1200" kern="1200" dirty="0" smtClean="0">
                <a:solidFill>
                  <a:schemeClr val="tx1"/>
                </a:solidFill>
                <a:effectLst/>
                <a:latin typeface="+mn-lt"/>
                <a:ea typeface="+mn-ea"/>
                <a:cs typeface="+mn-cs"/>
              </a:rPr>
              <a:t>2013-06-02, 1500, 14, 9</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Pig Latin script processes this data and generates a text file that contains the average </a:t>
            </a:r>
            <a:r>
              <a:rPr lang="en-US" sz="1200" kern="1200" dirty="0" err="1" smtClean="0">
                <a:solidFill>
                  <a:schemeClr val="tx1"/>
                </a:solidFill>
                <a:effectLst/>
                <a:latin typeface="+mn-lt"/>
                <a:ea typeface="+mn-ea"/>
                <a:cs typeface="+mn-cs"/>
              </a:rPr>
              <a:t>windspeed</a:t>
            </a:r>
            <a:r>
              <a:rPr lang="en-US" sz="1200" kern="1200" dirty="0" smtClean="0">
                <a:solidFill>
                  <a:schemeClr val="tx1"/>
                </a:solidFill>
                <a:effectLst/>
                <a:latin typeface="+mn-lt"/>
                <a:ea typeface="+mn-ea"/>
                <a:cs typeface="+mn-cs"/>
              </a:rPr>
              <a:t> and temperature values for each date.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Load comma-delimited source data. Default data type is </a:t>
            </a:r>
            <a:r>
              <a:rPr lang="en-US" sz="1200" kern="1200" dirty="0" err="1" smtClean="0">
                <a:solidFill>
                  <a:schemeClr val="tx1"/>
                </a:solidFill>
                <a:effectLst/>
                <a:latin typeface="+mn-lt"/>
                <a:ea typeface="+mn-ea"/>
                <a:cs typeface="+mn-cs"/>
              </a:rPr>
              <a:t>chararray</a:t>
            </a:r>
            <a:r>
              <a:rPr lang="en-US" sz="1200" kern="1200" dirty="0" smtClean="0">
                <a:solidFill>
                  <a:schemeClr val="tx1"/>
                </a:solidFill>
                <a:effectLst/>
                <a:latin typeface="+mn-lt"/>
                <a:ea typeface="+mn-ea"/>
                <a:cs typeface="+mn-cs"/>
              </a:rPr>
              <a:t>, but temp and wind are long </a:t>
            </a:r>
            <a:r>
              <a:rPr lang="en-US" sz="1200" kern="1200" dirty="0" err="1" smtClean="0">
                <a:solidFill>
                  <a:schemeClr val="tx1"/>
                </a:solidFill>
                <a:effectLst/>
                <a:latin typeface="+mn-lt"/>
                <a:ea typeface="+mn-ea"/>
                <a:cs typeface="+mn-cs"/>
              </a:rPr>
              <a:t>ints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Readings = LOAD '/weather/data.txt' USING </a:t>
            </a:r>
            <a:r>
              <a:rPr lang="en-US" sz="1200" kern="1200" dirty="0" err="1" smtClean="0">
                <a:solidFill>
                  <a:schemeClr val="tx1"/>
                </a:solidFill>
                <a:effectLst/>
                <a:latin typeface="+mn-lt"/>
                <a:ea typeface="+mn-ea"/>
                <a:cs typeface="+mn-cs"/>
              </a:rPr>
              <a:t>PigStorage</a:t>
            </a:r>
            <a:r>
              <a:rPr lang="en-US" sz="1200" kern="1200" dirty="0" smtClean="0">
                <a:solidFill>
                  <a:schemeClr val="tx1"/>
                </a:solidFill>
                <a:effectLst/>
                <a:latin typeface="+mn-lt"/>
                <a:ea typeface="+mn-ea"/>
                <a:cs typeface="+mn-cs"/>
              </a:rPr>
              <a:t>(',') AS (date, time, </a:t>
            </a:r>
            <a:r>
              <a:rPr lang="en-US" sz="1200" kern="1200" dirty="0" err="1" smtClean="0">
                <a:solidFill>
                  <a:schemeClr val="tx1"/>
                </a:solidFill>
                <a:effectLst/>
                <a:latin typeface="+mn-lt"/>
                <a:ea typeface="+mn-ea"/>
                <a:cs typeface="+mn-cs"/>
              </a:rPr>
              <a:t>temp:long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wind:long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Group the tuples by date</a:t>
            </a:r>
          </a:p>
          <a:p>
            <a:r>
              <a:rPr lang="en-US" sz="1200" kern="1200" dirty="0" err="1" smtClean="0">
                <a:solidFill>
                  <a:schemeClr val="tx1"/>
                </a:solidFill>
                <a:effectLst/>
                <a:latin typeface="+mn-lt"/>
                <a:ea typeface="+mn-ea"/>
                <a:cs typeface="+mn-cs"/>
              </a:rPr>
              <a:t>GroupedReadings</a:t>
            </a:r>
            <a:r>
              <a:rPr lang="en-US" sz="1200" kern="1200" dirty="0" smtClean="0">
                <a:solidFill>
                  <a:schemeClr val="tx1"/>
                </a:solidFill>
                <a:effectLst/>
                <a:latin typeface="+mn-lt"/>
                <a:ea typeface="+mn-ea"/>
                <a:cs typeface="+mn-cs"/>
              </a:rPr>
              <a:t> = GROUP Readings BY date; </a:t>
            </a:r>
          </a:p>
          <a:p>
            <a:r>
              <a:rPr lang="en-US" sz="1200" kern="1200" dirty="0" smtClean="0">
                <a:solidFill>
                  <a:schemeClr val="tx1"/>
                </a:solidFill>
                <a:effectLst/>
                <a:latin typeface="+mn-lt"/>
                <a:ea typeface="+mn-ea"/>
                <a:cs typeface="+mn-cs"/>
              </a:rPr>
              <a:t>-- Get the average temp and wind values for each date grouping</a:t>
            </a:r>
          </a:p>
          <a:p>
            <a:r>
              <a:rPr lang="en-US" sz="1200" kern="1200" dirty="0" err="1" smtClean="0">
                <a:solidFill>
                  <a:schemeClr val="tx1"/>
                </a:solidFill>
                <a:effectLst/>
                <a:latin typeface="+mn-lt"/>
                <a:ea typeface="+mn-ea"/>
                <a:cs typeface="+mn-cs"/>
              </a:rPr>
              <a:t>GroupedAvgs</a:t>
            </a:r>
            <a:r>
              <a:rPr lang="en-US" sz="1200" kern="1200" dirty="0" smtClean="0">
                <a:solidFill>
                  <a:schemeClr val="tx1"/>
                </a:solidFill>
                <a:effectLst/>
                <a:latin typeface="+mn-lt"/>
                <a:ea typeface="+mn-ea"/>
                <a:cs typeface="+mn-cs"/>
              </a:rPr>
              <a:t> = FOREACH </a:t>
            </a:r>
            <a:r>
              <a:rPr lang="en-US" sz="1200" kern="1200" dirty="0" err="1" smtClean="0">
                <a:solidFill>
                  <a:schemeClr val="tx1"/>
                </a:solidFill>
                <a:effectLst/>
                <a:latin typeface="+mn-lt"/>
                <a:ea typeface="+mn-ea"/>
                <a:cs typeface="+mn-cs"/>
              </a:rPr>
              <a:t>GroupedReadings</a:t>
            </a:r>
            <a:r>
              <a:rPr lang="en-US" sz="1200" kern="1200" dirty="0" smtClean="0">
                <a:solidFill>
                  <a:schemeClr val="tx1"/>
                </a:solidFill>
                <a:effectLst/>
                <a:latin typeface="+mn-lt"/>
                <a:ea typeface="+mn-ea"/>
                <a:cs typeface="+mn-cs"/>
              </a:rPr>
              <a:t> GENERATE group, AVG(</a:t>
            </a:r>
            <a:r>
              <a:rPr lang="en-US" sz="1200" kern="1200" dirty="0" err="1" smtClean="0">
                <a:solidFill>
                  <a:schemeClr val="tx1"/>
                </a:solidFill>
                <a:effectLst/>
                <a:latin typeface="+mn-lt"/>
                <a:ea typeface="+mn-ea"/>
                <a:cs typeface="+mn-cs"/>
              </a:rPr>
              <a:t>Readings.temp</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avgtemp</a:t>
            </a:r>
            <a:r>
              <a:rPr lang="en-US" sz="1200" kern="1200" dirty="0" smtClean="0">
                <a:solidFill>
                  <a:schemeClr val="tx1"/>
                </a:solidFill>
                <a:effectLst/>
                <a:latin typeface="+mn-lt"/>
                <a:ea typeface="+mn-ea"/>
                <a:cs typeface="+mn-cs"/>
              </a:rPr>
              <a:t>, AVG(</a:t>
            </a:r>
            <a:r>
              <a:rPr lang="en-US" sz="1200" kern="1200" dirty="0" err="1" smtClean="0">
                <a:solidFill>
                  <a:schemeClr val="tx1"/>
                </a:solidFill>
                <a:effectLst/>
                <a:latin typeface="+mn-lt"/>
                <a:ea typeface="+mn-ea"/>
                <a:cs typeface="+mn-cs"/>
              </a:rPr>
              <a:t>Readings.wind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avgwind</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Ungroup the dates with the average temp and wind values</a:t>
            </a:r>
          </a:p>
          <a:p>
            <a:r>
              <a:rPr lang="en-US" sz="1200" kern="1200" dirty="0" err="1" smtClean="0">
                <a:solidFill>
                  <a:schemeClr val="tx1"/>
                </a:solidFill>
                <a:effectLst/>
                <a:latin typeface="+mn-lt"/>
                <a:ea typeface="+mn-ea"/>
                <a:cs typeface="+mn-cs"/>
              </a:rPr>
              <a:t>AvgWeather</a:t>
            </a:r>
            <a:r>
              <a:rPr lang="en-US" sz="1200" kern="1200" dirty="0" smtClean="0">
                <a:solidFill>
                  <a:schemeClr val="tx1"/>
                </a:solidFill>
                <a:effectLst/>
                <a:latin typeface="+mn-lt"/>
                <a:ea typeface="+mn-ea"/>
                <a:cs typeface="+mn-cs"/>
              </a:rPr>
              <a:t> = FOREACH </a:t>
            </a:r>
            <a:r>
              <a:rPr lang="en-US" sz="1200" kern="1200" dirty="0" err="1" smtClean="0">
                <a:solidFill>
                  <a:schemeClr val="tx1"/>
                </a:solidFill>
                <a:effectLst/>
                <a:latin typeface="+mn-lt"/>
                <a:ea typeface="+mn-ea"/>
                <a:cs typeface="+mn-cs"/>
              </a:rPr>
              <a:t>GroupedAvgs</a:t>
            </a:r>
            <a:r>
              <a:rPr lang="en-US" sz="1200" kern="1200" dirty="0" smtClean="0">
                <a:solidFill>
                  <a:schemeClr val="tx1"/>
                </a:solidFill>
                <a:effectLst/>
                <a:latin typeface="+mn-lt"/>
                <a:ea typeface="+mn-ea"/>
                <a:cs typeface="+mn-cs"/>
              </a:rPr>
              <a:t> GENERATE FLATTEN(group) as date, </a:t>
            </a:r>
            <a:r>
              <a:rPr lang="en-US" sz="1200" kern="1200" dirty="0" err="1" smtClean="0">
                <a:solidFill>
                  <a:schemeClr val="tx1"/>
                </a:solidFill>
                <a:effectLst/>
                <a:latin typeface="+mn-lt"/>
                <a:ea typeface="+mn-ea"/>
                <a:cs typeface="+mn-cs"/>
              </a:rPr>
              <a:t>avgtemp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avgwind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Sort the results by date</a:t>
            </a:r>
          </a:p>
          <a:p>
            <a:r>
              <a:rPr lang="en-US" sz="1200" kern="1200" dirty="0" err="1" smtClean="0">
                <a:solidFill>
                  <a:schemeClr val="tx1"/>
                </a:solidFill>
                <a:effectLst/>
                <a:latin typeface="+mn-lt"/>
                <a:ea typeface="+mn-ea"/>
                <a:cs typeface="+mn-cs"/>
              </a:rPr>
              <a:t>SortedResults</a:t>
            </a:r>
            <a:r>
              <a:rPr lang="en-US" sz="1200" kern="1200" dirty="0" smtClean="0">
                <a:solidFill>
                  <a:schemeClr val="tx1"/>
                </a:solidFill>
                <a:effectLst/>
                <a:latin typeface="+mn-lt"/>
                <a:ea typeface="+mn-ea"/>
                <a:cs typeface="+mn-cs"/>
              </a:rPr>
              <a:t> = ORDER </a:t>
            </a:r>
            <a:r>
              <a:rPr lang="en-US" sz="1200" kern="1200" dirty="0" err="1" smtClean="0">
                <a:solidFill>
                  <a:schemeClr val="tx1"/>
                </a:solidFill>
                <a:effectLst/>
                <a:latin typeface="+mn-lt"/>
                <a:ea typeface="+mn-ea"/>
                <a:cs typeface="+mn-cs"/>
              </a:rPr>
              <a:t>AvgWeather</a:t>
            </a:r>
            <a:r>
              <a:rPr lang="en-US" sz="1200" kern="1200" dirty="0" smtClean="0">
                <a:solidFill>
                  <a:schemeClr val="tx1"/>
                </a:solidFill>
                <a:effectLst/>
                <a:latin typeface="+mn-lt"/>
                <a:ea typeface="+mn-ea"/>
                <a:cs typeface="+mn-cs"/>
              </a:rPr>
              <a:t> BY date ASC;</a:t>
            </a:r>
          </a:p>
          <a:p>
            <a:r>
              <a:rPr lang="en-US" sz="1200" kern="1200" dirty="0" smtClean="0">
                <a:solidFill>
                  <a:schemeClr val="tx1"/>
                </a:solidFill>
                <a:effectLst/>
                <a:latin typeface="+mn-lt"/>
                <a:ea typeface="+mn-ea"/>
                <a:cs typeface="+mn-cs"/>
              </a:rPr>
              <a:t>-- Save the results in the /weather/summary folder</a:t>
            </a:r>
          </a:p>
          <a:p>
            <a:r>
              <a:rPr lang="en-US" sz="1200" kern="1200" dirty="0" smtClean="0">
                <a:solidFill>
                  <a:schemeClr val="tx1"/>
                </a:solidFill>
                <a:effectLst/>
                <a:latin typeface="+mn-lt"/>
                <a:ea typeface="+mn-ea"/>
                <a:cs typeface="+mn-cs"/>
              </a:rPr>
              <a:t>STORE </a:t>
            </a:r>
            <a:r>
              <a:rPr lang="en-US" sz="1200" kern="1200" dirty="0" err="1" smtClean="0">
                <a:solidFill>
                  <a:schemeClr val="tx1"/>
                </a:solidFill>
                <a:effectLst/>
                <a:latin typeface="+mn-lt"/>
                <a:ea typeface="+mn-ea"/>
                <a:cs typeface="+mn-cs"/>
              </a:rPr>
              <a:t>SortedResults</a:t>
            </a:r>
            <a:r>
              <a:rPr lang="en-US" sz="1200" kern="1200" dirty="0" smtClean="0">
                <a:solidFill>
                  <a:schemeClr val="tx1"/>
                </a:solidFill>
                <a:effectLst/>
                <a:latin typeface="+mn-lt"/>
                <a:ea typeface="+mn-ea"/>
                <a:cs typeface="+mn-cs"/>
              </a:rPr>
              <a:t> INTO '/weather/summary';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script generates a file containing the results in the following format:</a:t>
            </a:r>
          </a:p>
          <a:p>
            <a:r>
              <a:rPr lang="en-US" sz="1200" kern="1200" dirty="0" smtClean="0">
                <a:solidFill>
                  <a:schemeClr val="tx1"/>
                </a:solidFill>
                <a:effectLst/>
                <a:latin typeface="+mn-lt"/>
                <a:ea typeface="+mn-ea"/>
                <a:cs typeface="+mn-cs"/>
              </a:rPr>
              <a:t>2013-06-01  17.33   6.67</a:t>
            </a:r>
          </a:p>
          <a:p>
            <a:r>
              <a:rPr lang="en-US" sz="1200" kern="1200" dirty="0" smtClean="0">
                <a:solidFill>
                  <a:schemeClr val="tx1"/>
                </a:solidFill>
                <a:effectLst/>
                <a:latin typeface="+mn-lt"/>
                <a:ea typeface="+mn-ea"/>
                <a:cs typeface="+mn-cs"/>
              </a:rPr>
              <a:t>2013-06-02  11.67   10.33</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85387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Common Pig Latin Commands</a:t>
            </a:r>
          </a:p>
          <a:p>
            <a:r>
              <a:rPr lang="en-US" sz="1200" kern="1200" dirty="0" smtClean="0">
                <a:solidFill>
                  <a:schemeClr val="tx1"/>
                </a:solidFill>
                <a:effectLst/>
                <a:latin typeface="+mn-lt"/>
                <a:ea typeface="+mn-ea"/>
                <a:cs typeface="+mn-cs"/>
              </a:rPr>
              <a:t>Pig Latin is a comprehensive language for data processing, and supports a wide range of keywords and operations. Some common operations performed in Pig Latin include:</a:t>
            </a:r>
          </a:p>
          <a:p>
            <a:pPr lvl="0"/>
            <a:r>
              <a:rPr lang="en-US" sz="1200" b="1" kern="1200" dirty="0" smtClean="0">
                <a:solidFill>
                  <a:schemeClr val="tx1"/>
                </a:solidFill>
                <a:effectLst/>
                <a:latin typeface="+mn-lt"/>
                <a:ea typeface="+mn-ea"/>
                <a:cs typeface="+mn-cs"/>
              </a:rPr>
              <a:t>LOAD</a:t>
            </a:r>
            <a:r>
              <a:rPr lang="en-US" sz="1200" kern="1200" dirty="0" smtClean="0">
                <a:solidFill>
                  <a:schemeClr val="tx1"/>
                </a:solidFill>
                <a:effectLst/>
                <a:latin typeface="+mn-lt"/>
                <a:ea typeface="+mn-ea"/>
                <a:cs typeface="+mn-cs"/>
              </a:rPr>
              <a:t>. This operation is used to load source data and project a schema onto it in order to define a relation.</a:t>
            </a:r>
          </a:p>
          <a:p>
            <a:pPr lvl="0"/>
            <a:r>
              <a:rPr lang="en-US" sz="1200" b="1" kern="1200" dirty="0" smtClean="0">
                <a:solidFill>
                  <a:schemeClr val="tx1"/>
                </a:solidFill>
                <a:effectLst/>
                <a:latin typeface="+mn-lt"/>
                <a:ea typeface="+mn-ea"/>
                <a:cs typeface="+mn-cs"/>
              </a:rPr>
              <a:t>FILTER</a:t>
            </a:r>
            <a:r>
              <a:rPr lang="en-US" sz="1200" kern="1200" dirty="0" smtClean="0">
                <a:solidFill>
                  <a:schemeClr val="tx1"/>
                </a:solidFill>
                <a:effectLst/>
                <a:latin typeface="+mn-lt"/>
                <a:ea typeface="+mn-ea"/>
                <a:cs typeface="+mn-cs"/>
              </a:rPr>
              <a:t>. This operation filters a relation based on specified criteria.</a:t>
            </a:r>
          </a:p>
          <a:p>
            <a:pPr lvl="0"/>
            <a:r>
              <a:rPr lang="en-US" sz="1200" b="1" kern="1200" dirty="0" smtClean="0">
                <a:solidFill>
                  <a:schemeClr val="tx1"/>
                </a:solidFill>
                <a:effectLst/>
                <a:latin typeface="+mn-lt"/>
                <a:ea typeface="+mn-ea"/>
                <a:cs typeface="+mn-cs"/>
              </a:rPr>
              <a:t>FOREACH…GENERATE</a:t>
            </a:r>
            <a:r>
              <a:rPr lang="en-US" sz="1200" kern="1200" dirty="0" smtClean="0">
                <a:solidFill>
                  <a:schemeClr val="tx1"/>
                </a:solidFill>
                <a:effectLst/>
                <a:latin typeface="+mn-lt"/>
                <a:ea typeface="+mn-ea"/>
                <a:cs typeface="+mn-cs"/>
              </a:rPr>
              <a:t>. This operation is used to iterate through tuples in a relation and use the values to generate new tuples.</a:t>
            </a:r>
          </a:p>
          <a:p>
            <a:pPr lvl="0"/>
            <a:r>
              <a:rPr lang="en-US" sz="1200" b="1" kern="1200" dirty="0" smtClean="0">
                <a:solidFill>
                  <a:schemeClr val="tx1"/>
                </a:solidFill>
                <a:effectLst/>
                <a:latin typeface="+mn-lt"/>
                <a:ea typeface="+mn-ea"/>
                <a:cs typeface="+mn-cs"/>
              </a:rPr>
              <a:t>ORDER</a:t>
            </a:r>
            <a:r>
              <a:rPr lang="en-US" sz="1200" kern="1200" dirty="0" smtClean="0">
                <a:solidFill>
                  <a:schemeClr val="tx1"/>
                </a:solidFill>
                <a:effectLst/>
                <a:latin typeface="+mn-lt"/>
                <a:ea typeface="+mn-ea"/>
                <a:cs typeface="+mn-cs"/>
              </a:rPr>
              <a:t>. This operation sorts the relation by specified column values.</a:t>
            </a:r>
          </a:p>
          <a:p>
            <a:pPr lvl="0"/>
            <a:r>
              <a:rPr lang="en-US" sz="1200" b="1" kern="1200" dirty="0" smtClean="0">
                <a:solidFill>
                  <a:schemeClr val="tx1"/>
                </a:solidFill>
                <a:effectLst/>
                <a:latin typeface="+mn-lt"/>
                <a:ea typeface="+mn-ea"/>
                <a:cs typeface="+mn-cs"/>
              </a:rPr>
              <a:t>JOIN</a:t>
            </a:r>
            <a:r>
              <a:rPr lang="en-US" sz="1200" kern="1200" dirty="0" smtClean="0">
                <a:solidFill>
                  <a:schemeClr val="tx1"/>
                </a:solidFill>
                <a:effectLst/>
                <a:latin typeface="+mn-lt"/>
                <a:ea typeface="+mn-ea"/>
                <a:cs typeface="+mn-cs"/>
              </a:rPr>
              <a:t>. This operation merges two relations based on common column values.</a:t>
            </a:r>
          </a:p>
          <a:p>
            <a:pPr lvl="0"/>
            <a:r>
              <a:rPr lang="en-US" sz="1200" b="1" kern="1200" dirty="0" smtClean="0">
                <a:solidFill>
                  <a:schemeClr val="tx1"/>
                </a:solidFill>
                <a:effectLst/>
                <a:latin typeface="+mn-lt"/>
                <a:ea typeface="+mn-ea"/>
                <a:cs typeface="+mn-cs"/>
              </a:rPr>
              <a:t>GROUP</a:t>
            </a:r>
            <a:r>
              <a:rPr lang="en-US" sz="1200" kern="1200" dirty="0" smtClean="0">
                <a:solidFill>
                  <a:schemeClr val="tx1"/>
                </a:solidFill>
                <a:effectLst/>
                <a:latin typeface="+mn-lt"/>
                <a:ea typeface="+mn-ea"/>
                <a:cs typeface="+mn-cs"/>
              </a:rPr>
              <a:t>. This operation is used to group rows (referred to as </a:t>
            </a:r>
            <a:r>
              <a:rPr lang="en-US" sz="1200" i="1" kern="1200" dirty="0" smtClean="0">
                <a:solidFill>
                  <a:schemeClr val="tx1"/>
                </a:solidFill>
                <a:effectLst/>
                <a:latin typeface="+mn-lt"/>
                <a:ea typeface="+mn-ea"/>
                <a:cs typeface="+mn-cs"/>
              </a:rPr>
              <a:t>tuples</a:t>
            </a:r>
            <a:r>
              <a:rPr lang="en-US" sz="1200" kern="1200" dirty="0" smtClean="0">
                <a:solidFill>
                  <a:schemeClr val="tx1"/>
                </a:solidFill>
                <a:effectLst/>
                <a:latin typeface="+mn-lt"/>
                <a:ea typeface="+mn-ea"/>
                <a:cs typeface="+mn-cs"/>
              </a:rPr>
              <a:t>) with the same column values. A group can be based on multiple columns, and can be ungrouped into individual tuples using the </a:t>
            </a:r>
            <a:r>
              <a:rPr lang="en-US" sz="1200" b="1" kern="1200" dirty="0" smtClean="0">
                <a:solidFill>
                  <a:schemeClr val="tx1"/>
                </a:solidFill>
                <a:effectLst/>
                <a:latin typeface="+mn-lt"/>
                <a:ea typeface="+mn-ea"/>
                <a:cs typeface="+mn-cs"/>
              </a:rPr>
              <a:t>FLATTEN</a:t>
            </a:r>
            <a:r>
              <a:rPr lang="en-US" sz="1200" kern="1200" dirty="0" smtClean="0">
                <a:solidFill>
                  <a:schemeClr val="tx1"/>
                </a:solidFill>
                <a:effectLst/>
                <a:latin typeface="+mn-lt"/>
                <a:ea typeface="+mn-ea"/>
                <a:cs typeface="+mn-cs"/>
              </a:rPr>
              <a:t> operation</a:t>
            </a:r>
          </a:p>
          <a:p>
            <a:pPr lvl="0"/>
            <a:r>
              <a:rPr lang="en-US" sz="1200" b="1" kern="1200" dirty="0" smtClean="0">
                <a:solidFill>
                  <a:schemeClr val="tx1"/>
                </a:solidFill>
                <a:effectLst/>
                <a:latin typeface="+mn-lt"/>
                <a:ea typeface="+mn-ea"/>
                <a:cs typeface="+mn-cs"/>
              </a:rPr>
              <a:t>LIMIT</a:t>
            </a:r>
            <a:r>
              <a:rPr lang="en-US" sz="1200" kern="1200" dirty="0" smtClean="0">
                <a:solidFill>
                  <a:schemeClr val="tx1"/>
                </a:solidFill>
                <a:effectLst/>
                <a:latin typeface="+mn-lt"/>
                <a:ea typeface="+mn-ea"/>
                <a:cs typeface="+mn-cs"/>
              </a:rPr>
              <a:t>. Restricts a relation to a subset consisting of a specified number of rows.</a:t>
            </a:r>
          </a:p>
          <a:p>
            <a:pPr lvl="0"/>
            <a:r>
              <a:rPr lang="en-US" sz="1200" b="1" kern="1200" dirty="0" smtClean="0">
                <a:solidFill>
                  <a:schemeClr val="tx1"/>
                </a:solidFill>
                <a:effectLst/>
                <a:latin typeface="+mn-lt"/>
                <a:ea typeface="+mn-ea"/>
                <a:cs typeface="+mn-cs"/>
              </a:rPr>
              <a:t>DUMP</a:t>
            </a:r>
            <a:r>
              <a:rPr lang="en-US" sz="1200" kern="1200" dirty="0" smtClean="0">
                <a:solidFill>
                  <a:schemeClr val="tx1"/>
                </a:solidFill>
                <a:effectLst/>
                <a:latin typeface="+mn-lt"/>
                <a:ea typeface="+mn-ea"/>
                <a:cs typeface="+mn-cs"/>
              </a:rPr>
              <a:t>. This operation displays the contents of a relation in the console window.</a:t>
            </a:r>
          </a:p>
          <a:p>
            <a:pPr lvl="0"/>
            <a:r>
              <a:rPr lang="en-US" sz="1200" b="1" kern="1200" dirty="0" smtClean="0">
                <a:solidFill>
                  <a:schemeClr val="tx1"/>
                </a:solidFill>
                <a:effectLst/>
                <a:latin typeface="+mn-lt"/>
                <a:ea typeface="+mn-ea"/>
                <a:cs typeface="+mn-cs"/>
              </a:rPr>
              <a:t>STORE</a:t>
            </a:r>
            <a:r>
              <a:rPr lang="en-US" sz="1200" kern="1200" dirty="0" smtClean="0">
                <a:solidFill>
                  <a:schemeClr val="tx1"/>
                </a:solidFill>
                <a:effectLst/>
                <a:latin typeface="+mn-lt"/>
                <a:ea typeface="+mn-ea"/>
                <a:cs typeface="+mn-cs"/>
              </a:rPr>
              <a:t>. This operation saves the contents of a relation as a file.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Pig Latin also supports common aggregate functions such as </a:t>
            </a:r>
            <a:r>
              <a:rPr lang="en-US" sz="1200" b="1" kern="1200" dirty="0" smtClean="0">
                <a:solidFill>
                  <a:schemeClr val="tx1"/>
                </a:solidFill>
                <a:effectLst/>
                <a:latin typeface="+mn-lt"/>
                <a:ea typeface="+mn-ea"/>
                <a:cs typeface="+mn-cs"/>
              </a:rPr>
              <a:t>AVG</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COUNT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SUM</a:t>
            </a:r>
            <a:r>
              <a:rPr lang="en-US" sz="1200" kern="1200" dirty="0" smtClean="0">
                <a:solidFill>
                  <a:schemeClr val="tx1"/>
                </a:solidFill>
                <a:effectLst/>
                <a:latin typeface="+mn-lt"/>
                <a:ea typeface="+mn-ea"/>
                <a:cs typeface="+mn-cs"/>
              </a:rPr>
              <a:t> as well as string manipulation functions such as </a:t>
            </a:r>
            <a:r>
              <a:rPr lang="en-US" sz="1200" b="1" kern="1200" dirty="0" smtClean="0">
                <a:solidFill>
                  <a:schemeClr val="tx1"/>
                </a:solidFill>
                <a:effectLst/>
                <a:latin typeface="+mn-lt"/>
                <a:ea typeface="+mn-ea"/>
                <a:cs typeface="+mn-cs"/>
              </a:rPr>
              <a:t>TRIM</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UPPER</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LOWER</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SUBSTRING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When processing Pig Latin statements, Pig does not actually generate any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jobs until a DUMP or STORE operation is performed. This enables the Pig engine to optimize the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processing required to accomplish the series of operations that have been requested.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74448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use PowerShell to perform Pig operations on data in HDFS. The Windows Azure PowerShell library includes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AzureHDInsightPigJobDefinition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which enables you to define a pig job that can be involved with the </a:t>
            </a:r>
            <a:r>
              <a:rPr lang="en-US" sz="1200" b="1" kern="1200" dirty="0" smtClean="0">
                <a:solidFill>
                  <a:schemeClr val="tx1"/>
                </a:solidFill>
                <a:effectLst/>
                <a:latin typeface="+mn-lt"/>
                <a:ea typeface="+mn-ea"/>
                <a:cs typeface="+mn-cs"/>
              </a:rPr>
              <a:t>Start-</a:t>
            </a:r>
            <a:r>
              <a:rPr lang="en-US" sz="1200" b="1"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Running Pig Latin Statements in PowerShell</a:t>
            </a:r>
          </a:p>
          <a:p>
            <a:r>
              <a:rPr lang="en-US" sz="1200" kern="1200" dirty="0" smtClean="0">
                <a:solidFill>
                  <a:schemeClr val="tx1"/>
                </a:solidFill>
                <a:effectLst/>
                <a:latin typeface="+mn-lt"/>
                <a:ea typeface="+mn-ea"/>
                <a:cs typeface="+mn-cs"/>
              </a:rPr>
              <a:t>To run Pig Latin statements in PowerShell, use the </a:t>
            </a:r>
            <a:r>
              <a:rPr lang="en-US" sz="1200" b="1" kern="1200" dirty="0" smtClean="0">
                <a:solidFill>
                  <a:schemeClr val="tx1"/>
                </a:solidFill>
                <a:effectLst/>
                <a:latin typeface="+mn-lt"/>
                <a:ea typeface="+mn-ea"/>
                <a:cs typeface="+mn-cs"/>
              </a:rPr>
              <a:t>Query</a:t>
            </a:r>
            <a:r>
              <a:rPr lang="en-US" sz="1200" kern="1200" dirty="0" smtClean="0">
                <a:solidFill>
                  <a:schemeClr val="tx1"/>
                </a:solidFill>
                <a:effectLst/>
                <a:latin typeface="+mn-lt"/>
                <a:ea typeface="+mn-ea"/>
                <a:cs typeface="+mn-cs"/>
              </a:rPr>
              <a:t> parameter of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AzureHDInsightPigJobDefinition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specify the Pig Latin statements that you want to run.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example shows how to run Pig Latin statements in PowerShell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my_hd_cluster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PigLatin</a:t>
            </a:r>
            <a:r>
              <a:rPr lang="en-US" sz="1200" kern="1200" dirty="0" smtClean="0">
                <a:solidFill>
                  <a:schemeClr val="tx1"/>
                </a:solidFill>
                <a:effectLst/>
                <a:latin typeface="+mn-lt"/>
                <a:ea typeface="+mn-ea"/>
                <a:cs typeface="+mn-cs"/>
              </a:rPr>
              <a:t> = "Readings = LOAD '/weather/data.txt' USING </a:t>
            </a:r>
            <a:r>
              <a:rPr lang="en-US" sz="1200" kern="1200" dirty="0" err="1" smtClean="0">
                <a:solidFill>
                  <a:schemeClr val="tx1"/>
                </a:solidFill>
                <a:effectLst/>
                <a:latin typeface="+mn-lt"/>
                <a:ea typeface="+mn-ea"/>
                <a:cs typeface="+mn-cs"/>
              </a:rPr>
              <a:t>PigStorage</a:t>
            </a:r>
            <a:r>
              <a:rPr lang="en-US" sz="1200" kern="1200" dirty="0" smtClean="0">
                <a:solidFill>
                  <a:schemeClr val="tx1"/>
                </a:solidFill>
                <a:effectLst/>
                <a:latin typeface="+mn-lt"/>
                <a:ea typeface="+mn-ea"/>
                <a:cs typeface="+mn-cs"/>
              </a:rPr>
              <a:t>(',') AS (date, time, </a:t>
            </a:r>
            <a:r>
              <a:rPr lang="en-US" sz="1200" kern="1200" dirty="0" err="1" smtClean="0">
                <a:solidFill>
                  <a:schemeClr val="tx1"/>
                </a:solidFill>
                <a:effectLst/>
                <a:latin typeface="+mn-lt"/>
                <a:ea typeface="+mn-ea"/>
                <a:cs typeface="+mn-cs"/>
              </a:rPr>
              <a:t>temp:long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GroupedReadings</a:t>
            </a:r>
            <a:r>
              <a:rPr lang="en-US" sz="1200" kern="1200" dirty="0" smtClean="0">
                <a:solidFill>
                  <a:schemeClr val="tx1"/>
                </a:solidFill>
                <a:effectLst/>
                <a:latin typeface="+mn-lt"/>
                <a:ea typeface="+mn-ea"/>
                <a:cs typeface="+mn-cs"/>
              </a:rPr>
              <a:t> = GROUP Readings BY date;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Avgs</a:t>
            </a:r>
            <a:r>
              <a:rPr lang="en-US" sz="1200" kern="1200" dirty="0" smtClean="0">
                <a:solidFill>
                  <a:schemeClr val="tx1"/>
                </a:solidFill>
                <a:effectLst/>
                <a:latin typeface="+mn-lt"/>
                <a:ea typeface="+mn-ea"/>
                <a:cs typeface="+mn-cs"/>
              </a:rPr>
              <a:t> = FOREACH </a:t>
            </a:r>
            <a:r>
              <a:rPr lang="en-US" sz="1200" kern="1200" dirty="0" err="1" smtClean="0">
                <a:solidFill>
                  <a:schemeClr val="tx1"/>
                </a:solidFill>
                <a:effectLst/>
                <a:latin typeface="+mn-lt"/>
                <a:ea typeface="+mn-ea"/>
                <a:cs typeface="+mn-cs"/>
              </a:rPr>
              <a:t>GroupedReadings</a:t>
            </a:r>
            <a:r>
              <a:rPr lang="en-US" sz="1200" kern="1200" dirty="0" smtClean="0">
                <a:solidFill>
                  <a:schemeClr val="tx1"/>
                </a:solidFill>
                <a:effectLst/>
                <a:latin typeface="+mn-lt"/>
                <a:ea typeface="+mn-ea"/>
                <a:cs typeface="+mn-cs"/>
              </a:rPr>
              <a:t> GENERATE group, AVG(</a:t>
            </a:r>
            <a:r>
              <a:rPr lang="en-US" sz="1200" kern="1200" dirty="0" err="1" smtClean="0">
                <a:solidFill>
                  <a:schemeClr val="tx1"/>
                </a:solidFill>
                <a:effectLst/>
                <a:latin typeface="+mn-lt"/>
                <a:ea typeface="+mn-ea"/>
                <a:cs typeface="+mn-cs"/>
              </a:rPr>
              <a:t>Readings.temp</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avgtemp</a:t>
            </a:r>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AvgTemps</a:t>
            </a:r>
            <a:r>
              <a:rPr lang="en-US" sz="1200" kern="1200" dirty="0" smtClean="0">
                <a:solidFill>
                  <a:schemeClr val="tx1"/>
                </a:solidFill>
                <a:effectLst/>
                <a:latin typeface="+mn-lt"/>
                <a:ea typeface="+mn-ea"/>
                <a:cs typeface="+mn-cs"/>
              </a:rPr>
              <a:t> = FOREACH </a:t>
            </a:r>
            <a:r>
              <a:rPr lang="en-US" sz="1200" kern="1200" dirty="0" err="1" smtClean="0">
                <a:solidFill>
                  <a:schemeClr val="tx1"/>
                </a:solidFill>
                <a:effectLst/>
                <a:latin typeface="+mn-lt"/>
                <a:ea typeface="+mn-ea"/>
                <a:cs typeface="+mn-cs"/>
              </a:rPr>
              <a:t>GroupedAvgs</a:t>
            </a:r>
            <a:r>
              <a:rPr lang="en-US" sz="1200" kern="1200" dirty="0" smtClean="0">
                <a:solidFill>
                  <a:schemeClr val="tx1"/>
                </a:solidFill>
                <a:effectLst/>
                <a:latin typeface="+mn-lt"/>
                <a:ea typeface="+mn-ea"/>
                <a:cs typeface="+mn-cs"/>
              </a:rPr>
              <a:t> GENERATE FLATTEN(group) as date, </a:t>
            </a:r>
            <a:r>
              <a:rPr lang="en-US" sz="1200" kern="1200" dirty="0" err="1" smtClean="0">
                <a:solidFill>
                  <a:schemeClr val="tx1"/>
                </a:solidFill>
                <a:effectLst/>
                <a:latin typeface="+mn-lt"/>
                <a:ea typeface="+mn-ea"/>
                <a:cs typeface="+mn-cs"/>
              </a:rPr>
              <a:t>avgtemp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SortedResults</a:t>
            </a:r>
            <a:r>
              <a:rPr lang="en-US" sz="1200" kern="1200" dirty="0" smtClean="0">
                <a:solidFill>
                  <a:schemeClr val="tx1"/>
                </a:solidFill>
                <a:effectLst/>
                <a:latin typeface="+mn-lt"/>
                <a:ea typeface="+mn-ea"/>
                <a:cs typeface="+mn-cs"/>
              </a:rPr>
              <a:t> = ORDER </a:t>
            </a:r>
            <a:r>
              <a:rPr lang="en-US" sz="1200" kern="1200" dirty="0" err="1" smtClean="0">
                <a:solidFill>
                  <a:schemeClr val="tx1"/>
                </a:solidFill>
                <a:effectLst/>
                <a:latin typeface="+mn-lt"/>
                <a:ea typeface="+mn-ea"/>
                <a:cs typeface="+mn-cs"/>
              </a:rPr>
              <a:t>AvgWeather</a:t>
            </a:r>
            <a:r>
              <a:rPr lang="en-US" sz="1200" kern="1200" dirty="0" smtClean="0">
                <a:solidFill>
                  <a:schemeClr val="tx1"/>
                </a:solidFill>
                <a:effectLst/>
                <a:latin typeface="+mn-lt"/>
                <a:ea typeface="+mn-ea"/>
                <a:cs typeface="+mn-cs"/>
              </a:rPr>
              <a:t> BY date ASC;"</a:t>
            </a:r>
          </a:p>
          <a:p>
            <a:r>
              <a:rPr lang="en-US" sz="1200" kern="1200" dirty="0" smtClean="0">
                <a:solidFill>
                  <a:schemeClr val="tx1"/>
                </a:solidFill>
                <a:effectLst/>
                <a:latin typeface="+mn-lt"/>
                <a:ea typeface="+mn-ea"/>
                <a:cs typeface="+mn-cs"/>
              </a:rPr>
              <a:t>                    "DUMP </a:t>
            </a:r>
            <a:r>
              <a:rPr lang="en-US" sz="1200" kern="1200" dirty="0" err="1" smtClean="0">
                <a:solidFill>
                  <a:schemeClr val="tx1"/>
                </a:solidFill>
                <a:effectLst/>
                <a:latin typeface="+mn-lt"/>
                <a:ea typeface="+mn-ea"/>
                <a:cs typeface="+mn-cs"/>
              </a:rPr>
              <a:t>SortedResults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jobDef</a:t>
            </a:r>
            <a:r>
              <a:rPr lang="en-US" sz="1200" kern="1200" dirty="0" smtClean="0">
                <a:solidFill>
                  <a:schemeClr val="tx1"/>
                </a:solidFill>
                <a:effectLst/>
                <a:latin typeface="+mn-lt"/>
                <a:ea typeface="+mn-ea"/>
                <a:cs typeface="+mn-cs"/>
              </a:rPr>
              <a:t> = New-</a:t>
            </a:r>
            <a:r>
              <a:rPr lang="en-US" sz="1200" kern="1200" dirty="0" err="1" smtClean="0">
                <a:solidFill>
                  <a:schemeClr val="tx1"/>
                </a:solidFill>
                <a:effectLst/>
                <a:latin typeface="+mn-lt"/>
                <a:ea typeface="+mn-ea"/>
                <a:cs typeface="+mn-cs"/>
              </a:rPr>
              <a:t>AzureHDInsightPigJobDefinition</a:t>
            </a:r>
            <a:r>
              <a:rPr lang="en-US" sz="1200" kern="1200" dirty="0" smtClean="0">
                <a:solidFill>
                  <a:schemeClr val="tx1"/>
                </a:solidFill>
                <a:effectLst/>
                <a:latin typeface="+mn-lt"/>
                <a:ea typeface="+mn-ea"/>
                <a:cs typeface="+mn-cs"/>
              </a:rPr>
              <a:t> -Query $</a:t>
            </a:r>
            <a:r>
              <a:rPr lang="en-US" sz="1200" kern="1200" dirty="0" err="1" smtClean="0">
                <a:solidFill>
                  <a:schemeClr val="tx1"/>
                </a:solidFill>
                <a:effectLst/>
                <a:latin typeface="+mn-lt"/>
                <a:ea typeface="+mn-ea"/>
                <a:cs typeface="+mn-cs"/>
              </a:rPr>
              <a:t>PigLatin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pigJob</a:t>
            </a:r>
            <a:r>
              <a:rPr lang="en-US" sz="1200" kern="1200" dirty="0" smtClean="0">
                <a:solidFill>
                  <a:schemeClr val="tx1"/>
                </a:solidFill>
                <a:effectLst/>
                <a:latin typeface="+mn-lt"/>
                <a:ea typeface="+mn-ea"/>
                <a:cs typeface="+mn-cs"/>
              </a:rPr>
              <a:t> = Start-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Write-Host "Pig job submitted..."</a:t>
            </a:r>
          </a:p>
          <a:p>
            <a:r>
              <a:rPr lang="en-US" sz="1200" kern="1200" dirty="0" smtClean="0">
                <a:solidFill>
                  <a:schemeClr val="tx1"/>
                </a:solidFill>
                <a:effectLst/>
                <a:latin typeface="+mn-lt"/>
                <a:ea typeface="+mn-ea"/>
                <a:cs typeface="+mn-cs"/>
              </a:rPr>
              <a:t>Wait-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-Job $</a:t>
            </a:r>
            <a:r>
              <a:rPr lang="en-US" sz="1200" kern="1200" dirty="0" err="1" smtClean="0">
                <a:solidFill>
                  <a:schemeClr val="tx1"/>
                </a:solidFill>
                <a:effectLst/>
                <a:latin typeface="+mn-lt"/>
                <a:ea typeface="+mn-ea"/>
                <a:cs typeface="+mn-cs"/>
              </a:rPr>
              <a:t>pigJob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WaitTimeoutInSeconds</a:t>
            </a:r>
            <a:r>
              <a:rPr lang="en-US" sz="1200" kern="1200" dirty="0" smtClean="0">
                <a:solidFill>
                  <a:schemeClr val="tx1"/>
                </a:solidFill>
                <a:effectLst/>
                <a:latin typeface="+mn-lt"/>
                <a:ea typeface="+mn-ea"/>
                <a:cs typeface="+mn-cs"/>
              </a:rPr>
              <a:t> 3600</a:t>
            </a:r>
          </a:p>
          <a:p>
            <a:r>
              <a:rPr lang="en-US" sz="1200" kern="1200" dirty="0" smtClean="0">
                <a:solidFill>
                  <a:schemeClr val="tx1"/>
                </a:solidFill>
                <a:effectLst/>
                <a:latin typeface="+mn-lt"/>
                <a:ea typeface="+mn-ea"/>
                <a:cs typeface="+mn-cs"/>
              </a:rPr>
              <a:t>Get-</a:t>
            </a:r>
            <a:r>
              <a:rPr lang="en-US" sz="1200" kern="1200" dirty="0" err="1" smtClean="0">
                <a:solidFill>
                  <a:schemeClr val="tx1"/>
                </a:solidFill>
                <a:effectLst/>
                <a:latin typeface="+mn-lt"/>
                <a:ea typeface="+mn-ea"/>
                <a:cs typeface="+mn-cs"/>
              </a:rPr>
              <a:t>AzureHDInsightJobOutput</a:t>
            </a: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pigJob.JobId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StandardError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Running a Pig Script in PowerShell</a:t>
            </a:r>
          </a:p>
          <a:p>
            <a:r>
              <a:rPr lang="en-US" sz="1200" kern="1200" dirty="0" smtClean="0">
                <a:solidFill>
                  <a:schemeClr val="tx1"/>
                </a:solidFill>
                <a:effectLst/>
                <a:latin typeface="+mn-lt"/>
                <a:ea typeface="+mn-ea"/>
                <a:cs typeface="+mn-cs"/>
              </a:rPr>
              <a:t>If you regularly need to run the same Pig Latin code, you can save it as a script file in HDFS and invoke it from PowerShell by using the </a:t>
            </a:r>
            <a:r>
              <a:rPr lang="en-US" sz="1200" b="1" kern="1200" dirty="0" smtClean="0">
                <a:solidFill>
                  <a:schemeClr val="tx1"/>
                </a:solidFill>
                <a:effectLst/>
                <a:latin typeface="+mn-lt"/>
                <a:ea typeface="+mn-ea"/>
                <a:cs typeface="+mn-cs"/>
              </a:rPr>
              <a:t>File</a:t>
            </a:r>
            <a:r>
              <a:rPr lang="en-US" sz="1200" kern="1200" dirty="0" smtClean="0">
                <a:solidFill>
                  <a:schemeClr val="tx1"/>
                </a:solidFill>
                <a:effectLst/>
                <a:latin typeface="+mn-lt"/>
                <a:ea typeface="+mn-ea"/>
                <a:cs typeface="+mn-cs"/>
              </a:rPr>
              <a:t> parameter of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AzureHDInsightPigJobDefinition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example shows how to run a Pig Latin script in PowerShell.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my_hd_cluster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jobDef</a:t>
            </a:r>
            <a:r>
              <a:rPr lang="en-US" sz="1200" kern="1200" dirty="0" smtClean="0">
                <a:solidFill>
                  <a:schemeClr val="tx1"/>
                </a:solidFill>
                <a:effectLst/>
                <a:latin typeface="+mn-lt"/>
                <a:ea typeface="+mn-ea"/>
                <a:cs typeface="+mn-cs"/>
              </a:rPr>
              <a:t> = New-</a:t>
            </a:r>
            <a:r>
              <a:rPr lang="en-US" sz="1200" kern="1200" dirty="0" err="1" smtClean="0">
                <a:solidFill>
                  <a:schemeClr val="tx1"/>
                </a:solidFill>
                <a:effectLst/>
                <a:latin typeface="+mn-lt"/>
                <a:ea typeface="+mn-ea"/>
                <a:cs typeface="+mn-cs"/>
              </a:rPr>
              <a:t>AzureHDInsightPigJobDefinition</a:t>
            </a:r>
            <a:r>
              <a:rPr lang="en-US" sz="1200" kern="1200" dirty="0" smtClean="0">
                <a:solidFill>
                  <a:schemeClr val="tx1"/>
                </a:solidFill>
                <a:effectLst/>
                <a:latin typeface="+mn-lt"/>
                <a:ea typeface="+mn-ea"/>
                <a:cs typeface="+mn-cs"/>
              </a:rPr>
              <a:t> -File "</a:t>
            </a:r>
            <a:r>
              <a:rPr lang="en-US" sz="1200" kern="1200" dirty="0" err="1" smtClean="0">
                <a:solidFill>
                  <a:schemeClr val="tx1"/>
                </a:solidFill>
                <a:effectLst/>
                <a:latin typeface="+mn-lt"/>
                <a:ea typeface="+mn-ea"/>
                <a:cs typeface="+mn-cs"/>
              </a:rPr>
              <a:t>wasb</a:t>
            </a:r>
            <a:r>
              <a:rPr lang="en-US" sz="1200" kern="1200" dirty="0" smtClean="0">
                <a:solidFill>
                  <a:schemeClr val="tx1"/>
                </a:solidFill>
                <a:effectLst/>
                <a:latin typeface="+mn-lt"/>
                <a:ea typeface="+mn-ea"/>
                <a:cs typeface="+mn-cs"/>
              </a:rPr>
              <a:t>:///weather/scripts/</a:t>
            </a:r>
            <a:r>
              <a:rPr lang="en-US" sz="1200" kern="1200" dirty="0" err="1" smtClean="0">
                <a:solidFill>
                  <a:schemeClr val="tx1"/>
                </a:solidFill>
                <a:effectLst/>
                <a:latin typeface="+mn-lt"/>
                <a:ea typeface="+mn-ea"/>
                <a:cs typeface="+mn-cs"/>
              </a:rPr>
              <a:t>ProcessWeatherData.pig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pigJob</a:t>
            </a:r>
            <a:r>
              <a:rPr lang="en-US" sz="1200" kern="1200" dirty="0" smtClean="0">
                <a:solidFill>
                  <a:schemeClr val="tx1"/>
                </a:solidFill>
                <a:effectLst/>
                <a:latin typeface="+mn-lt"/>
                <a:ea typeface="+mn-ea"/>
                <a:cs typeface="+mn-cs"/>
              </a:rPr>
              <a:t> = Start-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Write-Host "Pig job submitted..."</a:t>
            </a:r>
          </a:p>
          <a:p>
            <a:r>
              <a:rPr lang="en-US" sz="1200" kern="1200" dirty="0" smtClean="0">
                <a:solidFill>
                  <a:schemeClr val="tx1"/>
                </a:solidFill>
                <a:effectLst/>
                <a:latin typeface="+mn-lt"/>
                <a:ea typeface="+mn-ea"/>
                <a:cs typeface="+mn-cs"/>
              </a:rPr>
              <a:t>Wait-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-Job $</a:t>
            </a:r>
            <a:r>
              <a:rPr lang="en-US" sz="1200" kern="1200" dirty="0" err="1" smtClean="0">
                <a:solidFill>
                  <a:schemeClr val="tx1"/>
                </a:solidFill>
                <a:effectLst/>
                <a:latin typeface="+mn-lt"/>
                <a:ea typeface="+mn-ea"/>
                <a:cs typeface="+mn-cs"/>
              </a:rPr>
              <a:t>pigJob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WaitTimeoutInSeconds</a:t>
            </a:r>
            <a:r>
              <a:rPr lang="en-US" sz="1200" kern="1200" dirty="0" smtClean="0">
                <a:solidFill>
                  <a:schemeClr val="tx1"/>
                </a:solidFill>
                <a:effectLst/>
                <a:latin typeface="+mn-lt"/>
                <a:ea typeface="+mn-ea"/>
                <a:cs typeface="+mn-cs"/>
              </a:rPr>
              <a:t> 3600</a:t>
            </a:r>
          </a:p>
          <a:p>
            <a:r>
              <a:rPr lang="en-US" sz="1200" kern="1200" dirty="0" smtClean="0">
                <a:solidFill>
                  <a:schemeClr val="tx1"/>
                </a:solidFill>
                <a:effectLst/>
                <a:latin typeface="+mn-lt"/>
                <a:ea typeface="+mn-ea"/>
                <a:cs typeface="+mn-cs"/>
              </a:rPr>
              <a:t>Get-</a:t>
            </a:r>
            <a:r>
              <a:rPr lang="en-US" sz="1200" kern="1200" dirty="0" err="1" smtClean="0">
                <a:solidFill>
                  <a:schemeClr val="tx1"/>
                </a:solidFill>
                <a:effectLst/>
                <a:latin typeface="+mn-lt"/>
                <a:ea typeface="+mn-ea"/>
                <a:cs typeface="+mn-cs"/>
              </a:rPr>
              <a:t>AzureHDInsightJobOutput</a:t>
            </a: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pigJob.JobId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StandardError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592057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Processing Data with Pig</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run Pig jobs in PowerShell?</a:t>
            </a:r>
            <a:endParaRPr lang="en-GB" dirty="0"/>
          </a:p>
        </p:txBody>
      </p:sp>
    </p:spTree>
    <p:extLst>
      <p:ext uri="{BB962C8B-B14F-4D97-AF65-F5344CB8AC3E}">
        <p14:creationId xmlns:p14="http://schemas.microsoft.com/office/powerpoint/2010/main" val="30356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84640" y="2267211"/>
            <a:ext cx="12007360" cy="4411403"/>
          </a:xfrm>
        </p:spPr>
        <p:txBody>
          <a:bodyPr/>
          <a:lstStyle/>
          <a:p>
            <a:pPr marL="0" indent="0">
              <a:buNone/>
            </a:pPr>
            <a:r>
              <a:rPr lang="en-US" dirty="0"/>
              <a:t>Use </a:t>
            </a:r>
            <a:r>
              <a:rPr lang="en-US" b="1" dirty="0" smtClean="0"/>
              <a:t>New-</a:t>
            </a:r>
            <a:r>
              <a:rPr lang="en-US" b="1" dirty="0" err="1" smtClean="0"/>
              <a:t>AzureHDInsightPigJobDefinition</a:t>
            </a:r>
            <a:r>
              <a:rPr lang="en-US" b="1" dirty="0" smtClean="0"/>
              <a:t> </a:t>
            </a:r>
            <a:r>
              <a:rPr lang="en-US" dirty="0" smtClean="0"/>
              <a:t>to </a:t>
            </a:r>
            <a:r>
              <a:rPr lang="en-US" dirty="0"/>
              <a:t>define </a:t>
            </a:r>
            <a:r>
              <a:rPr lang="en-US" dirty="0" smtClean="0"/>
              <a:t>a Pig job:</a:t>
            </a:r>
          </a:p>
          <a:p>
            <a:pPr marL="457046" lvl="1" indent="0">
              <a:buNone/>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jobDef</a:t>
            </a:r>
            <a:r>
              <a:rPr lang="en-US" sz="2000" dirty="0">
                <a:latin typeface="Courier New" panose="02070309020205020404" pitchFamily="49" charset="0"/>
                <a:cs typeface="Courier New" panose="02070309020205020404" pitchFamily="49" charset="0"/>
              </a:rPr>
              <a:t> = New-</a:t>
            </a:r>
            <a:r>
              <a:rPr lang="en-US" sz="2000" dirty="0" err="1">
                <a:latin typeface="Courier New" panose="02070309020205020404" pitchFamily="49" charset="0"/>
                <a:cs typeface="Courier New" panose="02070309020205020404" pitchFamily="49" charset="0"/>
              </a:rPr>
              <a:t>AzureHDInsightPigJobDefinition</a:t>
            </a:r>
            <a:r>
              <a:rPr lang="en-US" sz="2000" dirty="0">
                <a:latin typeface="Courier New" panose="02070309020205020404" pitchFamily="49" charset="0"/>
                <a:cs typeface="Courier New" panose="02070309020205020404" pitchFamily="49" charset="0"/>
              </a:rPr>
              <a:t> -Query $</a:t>
            </a:r>
            <a:r>
              <a:rPr lang="en-US" sz="2000" dirty="0" err="1">
                <a:latin typeface="Courier New" panose="02070309020205020404" pitchFamily="49" charset="0"/>
                <a:cs typeface="Courier New" panose="02070309020205020404" pitchFamily="49" charset="0"/>
              </a:rPr>
              <a:t>PigLatin</a:t>
            </a:r>
            <a:endParaRPr lang="en-US" sz="2000" dirty="0">
              <a:latin typeface="Courier New" panose="02070309020205020404" pitchFamily="49" charset="0"/>
              <a:cs typeface="Courier New" panose="02070309020205020404" pitchFamily="49" charset="0"/>
            </a:endParaRPr>
          </a:p>
          <a:p>
            <a:pPr lvl="1"/>
            <a:r>
              <a:rPr lang="en-US" sz="2000" dirty="0"/>
              <a:t>Use </a:t>
            </a:r>
            <a:r>
              <a:rPr lang="en-US" sz="2000" b="1" dirty="0"/>
              <a:t>–Query </a:t>
            </a:r>
            <a:r>
              <a:rPr lang="en-US" sz="2000" dirty="0"/>
              <a:t>to run explicit Pig Latin statements</a:t>
            </a:r>
          </a:p>
          <a:p>
            <a:pPr lvl="1"/>
            <a:r>
              <a:rPr lang="en-US" sz="2000" dirty="0"/>
              <a:t>Use </a:t>
            </a:r>
            <a:r>
              <a:rPr lang="en-US" sz="2000" b="1" dirty="0"/>
              <a:t>–File </a:t>
            </a:r>
            <a:r>
              <a:rPr lang="en-US" sz="2000" dirty="0"/>
              <a:t>to reference a script file</a:t>
            </a:r>
          </a:p>
          <a:p>
            <a:r>
              <a:rPr lang="en-US" dirty="0" smtClean="0"/>
              <a:t>Use </a:t>
            </a:r>
            <a:r>
              <a:rPr lang="en-US" b="1" dirty="0" smtClean="0"/>
              <a:t>Start-</a:t>
            </a:r>
            <a:r>
              <a:rPr lang="en-US" b="1" dirty="0" err="1" smtClean="0"/>
              <a:t>AzureHDInsightJob</a:t>
            </a:r>
            <a:r>
              <a:rPr lang="en-US" dirty="0" smtClean="0"/>
              <a:t> to submit the job:</a:t>
            </a:r>
          </a:p>
          <a:p>
            <a:pPr marL="457046" lvl="1" indent="0">
              <a:buNone/>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pigJob</a:t>
            </a:r>
            <a:r>
              <a:rPr lang="en-US" sz="2000" dirty="0">
                <a:latin typeface="Courier New" panose="02070309020205020404" pitchFamily="49" charset="0"/>
                <a:cs typeface="Courier New" panose="02070309020205020404" pitchFamily="49" charset="0"/>
              </a:rPr>
              <a:t> = Start-</a:t>
            </a:r>
            <a:r>
              <a:rPr lang="en-US" sz="2000" dirty="0" err="1">
                <a:latin typeface="Courier New" panose="02070309020205020404" pitchFamily="49" charset="0"/>
                <a:cs typeface="Courier New" panose="02070309020205020404" pitchFamily="49" charset="0"/>
              </a:rPr>
              <a:t>AzureHDInsightJob</a:t>
            </a:r>
            <a:r>
              <a:rPr lang="en-US" sz="2000" dirty="0">
                <a:latin typeface="Courier New" panose="02070309020205020404" pitchFamily="49" charset="0"/>
                <a:cs typeface="Courier New" panose="02070309020205020404" pitchFamily="49" charset="0"/>
              </a:rPr>
              <a:t> –Cluster $</a:t>
            </a:r>
            <a:r>
              <a:rPr lang="en-US" sz="2000" dirty="0" smtClean="0">
                <a:latin typeface="Courier New" panose="02070309020205020404" pitchFamily="49" charset="0"/>
                <a:cs typeface="Courier New" panose="02070309020205020404" pitchFamily="49" charset="0"/>
              </a:rPr>
              <a:t>cluster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JobDefinition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jobDef</a:t>
            </a:r>
            <a:endParaRPr lang="en-US" sz="2000" dirty="0"/>
          </a:p>
          <a:p>
            <a:endParaRPr lang="en-US" dirty="0"/>
          </a:p>
        </p:txBody>
      </p:sp>
    </p:spTree>
    <p:extLst>
      <p:ext uri="{BB962C8B-B14F-4D97-AF65-F5344CB8AC3E}">
        <p14:creationId xmlns:p14="http://schemas.microsoft.com/office/powerpoint/2010/main" val="247687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PowerShell to run a Pig job</a:t>
            </a:r>
            <a:endParaRPr lang="en-US" dirty="0"/>
          </a:p>
        </p:txBody>
      </p:sp>
    </p:spTree>
    <p:extLst>
      <p:ext uri="{BB962C8B-B14F-4D97-AF65-F5344CB8AC3E}">
        <p14:creationId xmlns:p14="http://schemas.microsoft.com/office/powerpoint/2010/main" val="1335434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access Pig output?</a:t>
            </a:r>
            <a:endParaRPr lang="en-GB" dirty="0"/>
          </a:p>
        </p:txBody>
      </p:sp>
    </p:spTree>
    <p:extLst>
      <p:ext uri="{BB962C8B-B14F-4D97-AF65-F5344CB8AC3E}">
        <p14:creationId xmlns:p14="http://schemas.microsoft.com/office/powerpoint/2010/main" val="32866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1730" y="1290412"/>
            <a:ext cx="8967338" cy="4223281"/>
          </a:xfrm>
        </p:spPr>
        <p:txBody>
          <a:bodyPr/>
          <a:lstStyle/>
          <a:p>
            <a:r>
              <a:rPr lang="en-GB" dirty="0" smtClean="0"/>
              <a:t>Pig stores output files in a specified path in Azure storage</a:t>
            </a:r>
          </a:p>
          <a:p>
            <a:r>
              <a:rPr lang="en-GB" dirty="0" smtClean="0"/>
              <a:t>Consume the results using any Azure storage client</a:t>
            </a:r>
          </a:p>
          <a:p>
            <a:pPr lvl="1"/>
            <a:r>
              <a:rPr lang="en-GB" dirty="0" smtClean="0"/>
              <a:t>For example, </a:t>
            </a:r>
            <a:r>
              <a:rPr lang="en-GB" dirty="0" smtClean="0"/>
              <a:t>Excel </a:t>
            </a:r>
            <a:r>
              <a:rPr lang="en-GB" dirty="0" smtClean="0"/>
              <a:t>or Power BI Designer</a:t>
            </a:r>
          </a:p>
          <a:p>
            <a:r>
              <a:rPr lang="en-GB" dirty="0" smtClean="0"/>
              <a:t>Default output does not include schema – just data</a:t>
            </a:r>
            <a:endParaRPr lang="en-US" dirty="0"/>
          </a:p>
        </p:txBody>
      </p:sp>
      <p:pic>
        <p:nvPicPr>
          <p:cNvPr id="4" name="Picture 3"/>
          <p:cNvPicPr>
            <a:picLocks noChangeAspect="1"/>
          </p:cNvPicPr>
          <p:nvPr/>
        </p:nvPicPr>
        <p:blipFill>
          <a:blip r:embed="rId2"/>
          <a:stretch>
            <a:fillRect/>
          </a:stretch>
        </p:blipFill>
        <p:spPr>
          <a:xfrm rot="16200000">
            <a:off x="10210280" y="1115817"/>
            <a:ext cx="1265825" cy="1615016"/>
          </a:xfrm>
          <a:prstGeom prst="rect">
            <a:avLst/>
          </a:prstGeom>
        </p:spPr>
      </p:pic>
      <p:sp>
        <p:nvSpPr>
          <p:cNvPr id="23" name="Down Arrow 22"/>
          <p:cNvSpPr/>
          <p:nvPr/>
        </p:nvSpPr>
        <p:spPr>
          <a:xfrm>
            <a:off x="10321322" y="2556238"/>
            <a:ext cx="764087" cy="3180683"/>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101300" y="2100610"/>
            <a:ext cx="1204130" cy="1592303"/>
            <a:chOff x="5486266" y="647591"/>
            <a:chExt cx="1204130" cy="1592303"/>
          </a:xfrm>
        </p:grpSpPr>
        <p:grpSp>
          <p:nvGrpSpPr>
            <p:cNvPr id="24" name="Group 20"/>
            <p:cNvGrpSpPr>
              <a:grpSpLocks noChangeAspect="1"/>
            </p:cNvGrpSpPr>
            <p:nvPr/>
          </p:nvGrpSpPr>
          <p:grpSpPr bwMode="auto">
            <a:xfrm>
              <a:off x="5486266" y="647591"/>
              <a:ext cx="1204130" cy="1592303"/>
              <a:chOff x="3915" y="2947"/>
              <a:chExt cx="456" cy="603"/>
            </a:xfrm>
            <a:solidFill>
              <a:schemeClr val="accent4">
                <a:lumMod val="20000"/>
                <a:lumOff val="80000"/>
              </a:schemeClr>
            </a:solidFill>
          </p:grpSpPr>
          <p:sp>
            <p:nvSpPr>
              <p:cNvPr id="2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7" name="TextBox 26"/>
            <p:cNvSpPr txBox="1"/>
            <p:nvPr/>
          </p:nvSpPr>
          <p:spPr>
            <a:xfrm>
              <a:off x="5676392" y="1062127"/>
              <a:ext cx="995340" cy="1015663"/>
            </a:xfrm>
            <a:prstGeom prst="rect">
              <a:avLst/>
            </a:prstGeom>
            <a:noFill/>
          </p:spPr>
          <p:txBody>
            <a:bodyPr wrap="square" rtlCol="0">
              <a:spAutoFit/>
            </a:bodyPr>
            <a:lstStyle/>
            <a:p>
              <a:r>
                <a:rPr lang="en-GB" sz="1000" dirty="0" smtClean="0"/>
                <a:t>- - - - - - </a:t>
              </a:r>
              <a:r>
                <a:rPr lang="en-GB" sz="1000" dirty="0"/>
                <a:t>- - - - - </a:t>
              </a:r>
              <a:endParaRPr lang="en-GB" sz="1000" dirty="0" smtClean="0"/>
            </a:p>
            <a:p>
              <a:r>
                <a:rPr lang="en-GB" sz="1000" dirty="0"/>
                <a:t>- - - - - </a:t>
              </a:r>
              <a:r>
                <a:rPr lang="en-GB" sz="1000" dirty="0" smtClean="0"/>
                <a:t>- </a:t>
              </a:r>
              <a:r>
                <a:rPr lang="en-GB" sz="1000" dirty="0"/>
                <a:t>- - - - - </a:t>
              </a:r>
            </a:p>
            <a:p>
              <a:r>
                <a:rPr lang="en-GB" sz="1000" dirty="0" smtClean="0"/>
                <a:t>- </a:t>
              </a:r>
              <a:r>
                <a:rPr lang="en-GB" sz="1000" dirty="0"/>
                <a:t>- - - - </a:t>
              </a:r>
              <a:r>
                <a:rPr lang="en-GB" sz="1000" dirty="0" smtClean="0"/>
                <a:t>- </a:t>
              </a:r>
              <a:r>
                <a:rPr lang="en-GB" sz="1000" dirty="0"/>
                <a:t>- - - - - </a:t>
              </a:r>
            </a:p>
            <a:p>
              <a:r>
                <a:rPr lang="en-GB" sz="1000" dirty="0"/>
                <a:t>- - - - - </a:t>
              </a:r>
              <a:r>
                <a:rPr lang="en-GB" sz="1000" dirty="0" smtClean="0"/>
                <a:t>- </a:t>
              </a:r>
              <a:r>
                <a:rPr lang="en-GB" sz="1000" dirty="0"/>
                <a:t>- - - - - </a:t>
              </a:r>
            </a:p>
            <a:p>
              <a:r>
                <a:rPr lang="en-GB" sz="1000" dirty="0"/>
                <a:t>- - - - - </a:t>
              </a:r>
              <a:r>
                <a:rPr lang="en-GB" sz="1000" dirty="0" smtClean="0"/>
                <a:t>- </a:t>
              </a:r>
              <a:r>
                <a:rPr lang="en-GB" sz="1000" dirty="0"/>
                <a:t>- - - - - </a:t>
              </a:r>
            </a:p>
            <a:p>
              <a:r>
                <a:rPr lang="en-GB" sz="1000" dirty="0"/>
                <a:t>- - - - - </a:t>
              </a:r>
              <a:r>
                <a:rPr lang="en-GB" sz="1000" dirty="0" smtClean="0"/>
                <a:t>- </a:t>
              </a:r>
              <a:r>
                <a:rPr lang="en-GB" sz="1000" dirty="0"/>
                <a:t>- - - - - </a:t>
              </a:r>
            </a:p>
          </p:txBody>
        </p:sp>
      </p:grpSp>
    </p:spTree>
    <p:extLst>
      <p:ext uri="{BB962C8B-B14F-4D97-AF65-F5344CB8AC3E}">
        <p14:creationId xmlns:p14="http://schemas.microsoft.com/office/powerpoint/2010/main" val="377432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22" presetClass="entr" presetSubtype="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up)">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42" presetClass="path" presetSubtype="0" accel="50000" decel="50000" fill="hold" nodeType="withEffect">
                                  <p:stCondLst>
                                    <p:cond delay="0"/>
                                  </p:stCondLst>
                                  <p:childTnLst>
                                    <p:animMotion origin="layout" path="M 0 0 L 0 0.25 E" pathEditMode="relative" ptsTypes="">
                                      <p:cBhvr>
                                        <p:cTn id="29" dur="2000" fill="hold"/>
                                        <p:tgtEl>
                                          <p:spTgt spid="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Accessing Pig output with Power Query</a:t>
            </a:r>
            <a:endParaRPr lang="en-US" dirty="0"/>
          </a:p>
        </p:txBody>
      </p:sp>
    </p:spTree>
    <p:extLst>
      <p:ext uri="{BB962C8B-B14F-4D97-AF65-F5344CB8AC3E}">
        <p14:creationId xmlns:p14="http://schemas.microsoft.com/office/powerpoint/2010/main" val="2987741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Pig?</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5113" y="3172187"/>
            <a:ext cx="11525250" cy="3254989"/>
          </a:xfrm>
        </p:spPr>
        <p:txBody>
          <a:bodyPr/>
          <a:lstStyle/>
          <a:p>
            <a:r>
              <a:rPr lang="en-US" dirty="0"/>
              <a:t>Pig </a:t>
            </a:r>
            <a:r>
              <a:rPr lang="en-US" dirty="0" smtClean="0"/>
              <a:t>performs </a:t>
            </a:r>
            <a:r>
              <a:rPr lang="en-US" dirty="0"/>
              <a:t>a series of transformations to data </a:t>
            </a:r>
            <a:r>
              <a:rPr lang="en-US" i="1" dirty="0" smtClean="0"/>
              <a:t>relations</a:t>
            </a:r>
            <a:r>
              <a:rPr lang="en-US" dirty="0" smtClean="0"/>
              <a:t> based on </a:t>
            </a:r>
            <a:r>
              <a:rPr lang="en-US" i="1" dirty="0" smtClean="0"/>
              <a:t>Pig Latin </a:t>
            </a:r>
            <a:r>
              <a:rPr lang="en-US" dirty="0" smtClean="0"/>
              <a:t>statements</a:t>
            </a:r>
            <a:endParaRPr lang="en-US" i="1" dirty="0"/>
          </a:p>
          <a:p>
            <a:r>
              <a:rPr lang="en-US" dirty="0"/>
              <a:t>Relations are loaded using </a:t>
            </a:r>
            <a:r>
              <a:rPr lang="en-US" i="1" dirty="0"/>
              <a:t>schema on read </a:t>
            </a:r>
            <a:r>
              <a:rPr lang="en-US" dirty="0"/>
              <a:t>semantics to project table structure at runtime</a:t>
            </a:r>
          </a:p>
          <a:p>
            <a:r>
              <a:rPr lang="en-US" dirty="0" smtClean="0"/>
              <a:t>You can run </a:t>
            </a:r>
            <a:r>
              <a:rPr lang="en-US" dirty="0"/>
              <a:t>Pig Latin statements interactively in the </a:t>
            </a:r>
            <a:r>
              <a:rPr lang="en-US" i="1" dirty="0"/>
              <a:t>Grunt</a:t>
            </a:r>
            <a:r>
              <a:rPr lang="en-US" dirty="0"/>
              <a:t> shell, or save a script file and run them as a </a:t>
            </a:r>
            <a:r>
              <a:rPr lang="en-US" dirty="0" smtClean="0"/>
              <a:t>batch</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45795737"/>
              </p:ext>
            </p:extLst>
          </p:nvPr>
        </p:nvGraphicFramePr>
        <p:xfrm>
          <a:off x="4035882" y="1842479"/>
          <a:ext cx="1449753" cy="836264"/>
        </p:xfrm>
        <a:graphic>
          <a:graphicData uri="http://schemas.openxmlformats.org/drawingml/2006/table">
            <a:tbl>
              <a:tblPr firstRow="1" bandRow="1">
                <a:tableStyleId>{5C22544A-7EE6-4342-B048-85BDC9FD1C3A}</a:tableStyleId>
              </a:tblPr>
              <a:tblGrid>
                <a:gridCol w="483251"/>
                <a:gridCol w="483251"/>
                <a:gridCol w="483251"/>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tr>
              <a:tr h="209066">
                <a:tc>
                  <a:txBody>
                    <a:bodyPr/>
                    <a:lstStyle/>
                    <a:p>
                      <a:endParaRPr lang="en-US" sz="300" dirty="0"/>
                    </a:p>
                  </a:txBody>
                  <a:tcPr/>
                </a:tc>
                <a:tc>
                  <a:txBody>
                    <a:bodyPr/>
                    <a:lstStyle/>
                    <a:p>
                      <a:endParaRPr lang="en-US" sz="300" dirty="0"/>
                    </a:p>
                  </a:txBody>
                  <a:tcPr/>
                </a:tc>
                <a:tc>
                  <a:txBody>
                    <a:bodyPr/>
                    <a:lstStyle/>
                    <a:p>
                      <a:endParaRPr lang="en-US" sz="300"/>
                    </a:p>
                  </a:txBody>
                  <a:tcPr/>
                </a:tc>
              </a:tr>
              <a:tr h="209066">
                <a:tc>
                  <a:txBody>
                    <a:bodyPr/>
                    <a:lstStyle/>
                    <a:p>
                      <a:endParaRPr lang="en-US" sz="300"/>
                    </a:p>
                  </a:txBody>
                  <a:tcPr/>
                </a:tc>
                <a:tc>
                  <a:txBody>
                    <a:bodyPr/>
                    <a:lstStyle/>
                    <a:p>
                      <a:endParaRPr lang="en-US" sz="300" dirty="0"/>
                    </a:p>
                  </a:txBody>
                  <a:tcPr/>
                </a:tc>
                <a:tc>
                  <a:txBody>
                    <a:bodyPr/>
                    <a:lstStyle/>
                    <a:p>
                      <a:endParaRPr lang="en-US" sz="300"/>
                    </a:p>
                  </a:txBody>
                  <a:tcPr/>
                </a:tc>
              </a:tr>
              <a:tr h="209066">
                <a:tc>
                  <a:txBody>
                    <a:bodyPr/>
                    <a:lstStyle/>
                    <a:p>
                      <a:endParaRPr lang="en-US" sz="300"/>
                    </a:p>
                  </a:txBody>
                  <a:tcPr/>
                </a:tc>
                <a:tc>
                  <a:txBody>
                    <a:bodyPr/>
                    <a:lstStyle/>
                    <a:p>
                      <a:endParaRPr lang="en-US" sz="300" dirty="0"/>
                    </a:p>
                  </a:txBody>
                  <a:tcPr/>
                </a:tc>
                <a:tc>
                  <a:txBody>
                    <a:bodyPr/>
                    <a:lstStyle/>
                    <a:p>
                      <a:endParaRPr lang="en-US" sz="3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015459"/>
              </p:ext>
            </p:extLst>
          </p:nvPr>
        </p:nvGraphicFramePr>
        <p:xfrm>
          <a:off x="6620383" y="1842479"/>
          <a:ext cx="1449753" cy="836264"/>
        </p:xfrm>
        <a:graphic>
          <a:graphicData uri="http://schemas.openxmlformats.org/drawingml/2006/table">
            <a:tbl>
              <a:tblPr firstRow="1" bandRow="1">
                <a:tableStyleId>{5C22544A-7EE6-4342-B048-85BDC9FD1C3A}</a:tableStyleId>
              </a:tblPr>
              <a:tblGrid>
                <a:gridCol w="483251"/>
                <a:gridCol w="483251"/>
                <a:gridCol w="483251"/>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tr>
              <a:tr h="209066">
                <a:tc>
                  <a:txBody>
                    <a:bodyPr/>
                    <a:lstStyle/>
                    <a:p>
                      <a:endParaRPr lang="en-US" sz="300" dirty="0"/>
                    </a:p>
                  </a:txBody>
                  <a:tcPr/>
                </a:tc>
                <a:tc>
                  <a:txBody>
                    <a:bodyPr/>
                    <a:lstStyle/>
                    <a:p>
                      <a:endParaRPr lang="en-US" sz="300" dirty="0"/>
                    </a:p>
                  </a:txBody>
                  <a:tcPr/>
                </a:tc>
                <a:tc>
                  <a:txBody>
                    <a:bodyPr/>
                    <a:lstStyle/>
                    <a:p>
                      <a:endParaRPr lang="en-US" sz="300" dirty="0"/>
                    </a:p>
                  </a:txBody>
                  <a:tcPr/>
                </a:tc>
              </a:tr>
              <a:tr h="209066">
                <a:tc>
                  <a:txBody>
                    <a:bodyPr/>
                    <a:lstStyle/>
                    <a:p>
                      <a:endParaRPr lang="en-US" sz="300"/>
                    </a:p>
                  </a:txBody>
                  <a:tcPr/>
                </a:tc>
                <a:tc>
                  <a:txBody>
                    <a:bodyPr/>
                    <a:lstStyle/>
                    <a:p>
                      <a:endParaRPr lang="en-US" sz="300" dirty="0"/>
                    </a:p>
                  </a:txBody>
                  <a:tcPr/>
                </a:tc>
                <a:tc>
                  <a:txBody>
                    <a:bodyPr/>
                    <a:lstStyle/>
                    <a:p>
                      <a:endParaRPr lang="en-US" sz="300"/>
                    </a:p>
                  </a:txBody>
                  <a:tcPr/>
                </a:tc>
              </a:tr>
              <a:tr h="209066">
                <a:tc>
                  <a:txBody>
                    <a:bodyPr/>
                    <a:lstStyle/>
                    <a:p>
                      <a:endParaRPr lang="en-US" sz="300"/>
                    </a:p>
                  </a:txBody>
                  <a:tcPr/>
                </a:tc>
                <a:tc>
                  <a:txBody>
                    <a:bodyPr/>
                    <a:lstStyle/>
                    <a:p>
                      <a:endParaRPr lang="en-US" sz="300"/>
                    </a:p>
                  </a:txBody>
                  <a:tcPr/>
                </a:tc>
                <a:tc>
                  <a:txBody>
                    <a:bodyPr/>
                    <a:lstStyle/>
                    <a:p>
                      <a:endParaRPr lang="en-US" sz="300" dirty="0"/>
                    </a:p>
                  </a:txBody>
                  <a:tcPr/>
                </a:tc>
              </a:tr>
            </a:tbl>
          </a:graphicData>
        </a:graphic>
      </p:graphicFrame>
      <p:grpSp>
        <p:nvGrpSpPr>
          <p:cNvPr id="118" name="Group 117"/>
          <p:cNvGrpSpPr/>
          <p:nvPr/>
        </p:nvGrpSpPr>
        <p:grpSpPr>
          <a:xfrm>
            <a:off x="3004900" y="1897992"/>
            <a:ext cx="923936" cy="666568"/>
            <a:chOff x="3004900" y="1897992"/>
            <a:chExt cx="923936" cy="666568"/>
          </a:xfrm>
        </p:grpSpPr>
        <p:sp>
          <p:nvSpPr>
            <p:cNvPr id="9" name="Right Arrow 8"/>
            <p:cNvSpPr/>
            <p:nvPr/>
          </p:nvSpPr>
          <p:spPr>
            <a:xfrm>
              <a:off x="3251829"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15" name="Group 14"/>
            <p:cNvGrpSpPr/>
            <p:nvPr/>
          </p:nvGrpSpPr>
          <p:grpSpPr>
            <a:xfrm>
              <a:off x="3004900" y="1897992"/>
              <a:ext cx="587705" cy="513982"/>
              <a:chOff x="4537076" y="2716213"/>
              <a:chExt cx="898525" cy="785812"/>
            </a:xfrm>
          </p:grpSpPr>
          <p:sp>
            <p:nvSpPr>
              <p:cNvPr id="3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6" name="Group 95"/>
          <p:cNvGrpSpPr/>
          <p:nvPr/>
        </p:nvGrpSpPr>
        <p:grpSpPr>
          <a:xfrm>
            <a:off x="9054460" y="1600302"/>
            <a:ext cx="894671" cy="1183084"/>
            <a:chOff x="6400864" y="175078"/>
            <a:chExt cx="894671" cy="1183084"/>
          </a:xfrm>
        </p:grpSpPr>
        <p:grpSp>
          <p:nvGrpSpPr>
            <p:cNvPr id="17" name="Group 20"/>
            <p:cNvGrpSpPr>
              <a:grpSpLocks noChangeAspect="1"/>
            </p:cNvGrpSpPr>
            <p:nvPr/>
          </p:nvGrpSpPr>
          <p:grpSpPr bwMode="auto">
            <a:xfrm>
              <a:off x="6400864" y="175078"/>
              <a:ext cx="894671" cy="1183084"/>
              <a:chOff x="3915" y="2947"/>
              <a:chExt cx="456" cy="603"/>
            </a:xfrm>
            <a:solidFill>
              <a:schemeClr val="accent4">
                <a:lumMod val="20000"/>
                <a:lumOff val="80000"/>
              </a:schemeClr>
            </a:solidFill>
          </p:grpSpPr>
          <p:sp>
            <p:nvSpPr>
              <p:cNvPr id="3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6452987" y="512224"/>
              <a:ext cx="785263" cy="312335"/>
              <a:chOff x="6777139" y="3165818"/>
              <a:chExt cx="1195388" cy="763588"/>
            </a:xfrm>
          </p:grpSpPr>
          <p:sp>
            <p:nvSpPr>
              <p:cNvPr id="26"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6452987" y="812855"/>
              <a:ext cx="785263" cy="312335"/>
              <a:chOff x="6777139" y="3165818"/>
              <a:chExt cx="1195388" cy="763588"/>
            </a:xfrm>
          </p:grpSpPr>
          <p:sp>
            <p:nvSpPr>
              <p:cNvPr id="20"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9" name="Group 118"/>
          <p:cNvGrpSpPr/>
          <p:nvPr/>
        </p:nvGrpSpPr>
        <p:grpSpPr>
          <a:xfrm>
            <a:off x="5548317" y="1910652"/>
            <a:ext cx="930864" cy="653908"/>
            <a:chOff x="5548317" y="1910652"/>
            <a:chExt cx="930864" cy="653908"/>
          </a:xfrm>
        </p:grpSpPr>
        <p:sp>
          <p:nvSpPr>
            <p:cNvPr id="10" name="Right Arrow 9"/>
            <p:cNvSpPr/>
            <p:nvPr/>
          </p:nvSpPr>
          <p:spPr>
            <a:xfrm>
              <a:off x="5802174"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90" name="Group 89"/>
            <p:cNvGrpSpPr/>
            <p:nvPr/>
          </p:nvGrpSpPr>
          <p:grpSpPr>
            <a:xfrm>
              <a:off x="5548317" y="1910652"/>
              <a:ext cx="587705" cy="513982"/>
              <a:chOff x="4537076" y="2716213"/>
              <a:chExt cx="898525" cy="785812"/>
            </a:xfrm>
          </p:grpSpPr>
          <p:sp>
            <p:nvSpPr>
              <p:cNvPr id="91"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0" name="Group 119"/>
          <p:cNvGrpSpPr/>
          <p:nvPr/>
        </p:nvGrpSpPr>
        <p:grpSpPr>
          <a:xfrm>
            <a:off x="8088831" y="1910652"/>
            <a:ext cx="930864" cy="653908"/>
            <a:chOff x="8088831" y="1910652"/>
            <a:chExt cx="930864" cy="653908"/>
          </a:xfrm>
        </p:grpSpPr>
        <p:sp>
          <p:nvSpPr>
            <p:cNvPr id="11" name="Right Arrow 10"/>
            <p:cNvSpPr/>
            <p:nvPr/>
          </p:nvSpPr>
          <p:spPr>
            <a:xfrm>
              <a:off x="8342688"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93" name="Group 92"/>
            <p:cNvGrpSpPr/>
            <p:nvPr/>
          </p:nvGrpSpPr>
          <p:grpSpPr>
            <a:xfrm>
              <a:off x="8088831" y="1910652"/>
              <a:ext cx="587705" cy="513982"/>
              <a:chOff x="4537076" y="2716213"/>
              <a:chExt cx="898525" cy="785812"/>
            </a:xfrm>
          </p:grpSpPr>
          <p:sp>
            <p:nvSpPr>
              <p:cNvPr id="9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p:cNvGrpSpPr>
            <a:grpSpLocks noChangeAspect="1"/>
          </p:cNvGrpSpPr>
          <p:nvPr/>
        </p:nvGrpSpPr>
        <p:grpSpPr>
          <a:xfrm>
            <a:off x="2066446" y="1575169"/>
            <a:ext cx="885767" cy="1208217"/>
            <a:chOff x="6215063" y="4678363"/>
            <a:chExt cx="723900" cy="957262"/>
          </a:xfrm>
        </p:grpSpPr>
        <p:grpSp>
          <p:nvGrpSpPr>
            <p:cNvPr id="99"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0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2"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1"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2"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3"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4"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5"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7"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0"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012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left)">
                                      <p:cBhvr>
                                        <p:cTn id="14" dur="500"/>
                                        <p:tgtEl>
                                          <p:spTgt spid="1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left)">
                                      <p:cBhvr>
                                        <p:cTn id="21" dur="500"/>
                                        <p:tgtEl>
                                          <p:spTgt spid="119"/>
                                        </p:tgtEl>
                                      </p:cBhvr>
                                    </p:animEffec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wipe(left)">
                                      <p:cBhvr>
                                        <p:cTn id="28" dur="500"/>
                                        <p:tgtEl>
                                          <p:spTgt spid="120"/>
                                        </p:tgtEl>
                                      </p:cBhvr>
                                    </p:animEffec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9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528762"/>
            <a:ext cx="7007225" cy="5149851"/>
          </a:xfrm>
        </p:spPr>
        <p:txBody>
          <a:bodyPr/>
          <a:lstStyle/>
          <a:p>
            <a:r>
              <a:rPr lang="en-GB" dirty="0"/>
              <a:t>A </a:t>
            </a:r>
            <a:r>
              <a:rPr lang="en-GB" i="1" dirty="0"/>
              <a:t>relation</a:t>
            </a:r>
            <a:r>
              <a:rPr lang="en-GB" dirty="0"/>
              <a:t> is an </a:t>
            </a:r>
            <a:r>
              <a:rPr lang="en-GB" i="1" dirty="0"/>
              <a:t>outer bag</a:t>
            </a:r>
          </a:p>
          <a:p>
            <a:pPr lvl="1"/>
            <a:r>
              <a:rPr lang="en-GB" dirty="0" smtClean="0"/>
              <a:t>A </a:t>
            </a:r>
            <a:r>
              <a:rPr lang="en-GB" i="1" dirty="0" smtClean="0"/>
              <a:t>bag</a:t>
            </a:r>
            <a:r>
              <a:rPr lang="en-GB" dirty="0" smtClean="0"/>
              <a:t> is a collection of </a:t>
            </a:r>
            <a:r>
              <a:rPr lang="en-GB" i="1" dirty="0" smtClean="0"/>
              <a:t>tuples</a:t>
            </a:r>
          </a:p>
          <a:p>
            <a:pPr lvl="1"/>
            <a:r>
              <a:rPr lang="en-GB" dirty="0" smtClean="0"/>
              <a:t>A </a:t>
            </a:r>
            <a:r>
              <a:rPr lang="en-GB" i="1" dirty="0" smtClean="0"/>
              <a:t>tuple</a:t>
            </a:r>
            <a:r>
              <a:rPr lang="en-GB" dirty="0" smtClean="0"/>
              <a:t> is an ordered set of </a:t>
            </a:r>
            <a:r>
              <a:rPr lang="en-GB" i="1" dirty="0" smtClean="0"/>
              <a:t>fields</a:t>
            </a:r>
          </a:p>
          <a:p>
            <a:pPr lvl="1"/>
            <a:r>
              <a:rPr lang="en-GB" dirty="0" smtClean="0"/>
              <a:t>A </a:t>
            </a:r>
            <a:r>
              <a:rPr lang="en-GB" i="1" dirty="0" smtClean="0"/>
              <a:t>field</a:t>
            </a:r>
            <a:r>
              <a:rPr lang="en-GB" dirty="0" smtClean="0"/>
              <a:t> is a data item</a:t>
            </a:r>
          </a:p>
          <a:p>
            <a:r>
              <a:rPr lang="en-GB" dirty="0" smtClean="0"/>
              <a:t>A </a:t>
            </a:r>
            <a:r>
              <a:rPr lang="en-GB" i="1" dirty="0" smtClean="0"/>
              <a:t>field</a:t>
            </a:r>
            <a:r>
              <a:rPr lang="en-GB" dirty="0" smtClean="0"/>
              <a:t> can contain an </a:t>
            </a:r>
            <a:r>
              <a:rPr lang="en-GB" i="1" dirty="0" smtClean="0"/>
              <a:t>inner</a:t>
            </a:r>
            <a:r>
              <a:rPr lang="en-GB" dirty="0" smtClean="0"/>
              <a:t> </a:t>
            </a:r>
            <a:r>
              <a:rPr lang="en-GB" i="1" dirty="0" smtClean="0"/>
              <a:t>bag</a:t>
            </a:r>
          </a:p>
          <a:p>
            <a:r>
              <a:rPr lang="en-GB" dirty="0" smtClean="0"/>
              <a:t>A </a:t>
            </a:r>
            <a:r>
              <a:rPr lang="en-GB" i="1" dirty="0" smtClean="0"/>
              <a:t>bag</a:t>
            </a:r>
            <a:r>
              <a:rPr lang="en-GB" dirty="0" smtClean="0"/>
              <a:t> can contain </a:t>
            </a:r>
            <a:r>
              <a:rPr lang="en-GB" i="1" dirty="0" smtClean="0"/>
              <a:t>tuples</a:t>
            </a:r>
            <a:r>
              <a:rPr lang="en-GB" dirty="0" smtClean="0"/>
              <a:t> with non-matching schema</a:t>
            </a:r>
          </a:p>
        </p:txBody>
      </p:sp>
      <p:sp>
        <p:nvSpPr>
          <p:cNvPr id="4" name="TextBox 3"/>
          <p:cNvSpPr txBox="1"/>
          <p:nvPr/>
        </p:nvSpPr>
        <p:spPr>
          <a:xfrm>
            <a:off x="7822407" y="1528763"/>
            <a:ext cx="1378904" cy="2123658"/>
          </a:xfrm>
          <a:prstGeom prst="rect">
            <a:avLst/>
          </a:prstGeom>
          <a:noFill/>
        </p:spPr>
        <p:txBody>
          <a:bodyPr wrap="none" rtlCol="0">
            <a:spAutoFit/>
          </a:bodyPr>
          <a:lstStyle/>
          <a:p>
            <a:r>
              <a:rPr lang="en-GB" sz="4400" dirty="0" smtClean="0"/>
              <a:t>(a, 1)</a:t>
            </a:r>
          </a:p>
          <a:p>
            <a:r>
              <a:rPr lang="en-GB" sz="4400" dirty="0" smtClean="0"/>
              <a:t>(b, 2)</a:t>
            </a:r>
          </a:p>
          <a:p>
            <a:r>
              <a:rPr lang="en-GB" sz="4400" dirty="0" smtClean="0"/>
              <a:t>(c, 3)</a:t>
            </a:r>
          </a:p>
        </p:txBody>
      </p:sp>
      <p:sp>
        <p:nvSpPr>
          <p:cNvPr id="5" name="TextBox 4"/>
          <p:cNvSpPr txBox="1"/>
          <p:nvPr/>
        </p:nvSpPr>
        <p:spPr>
          <a:xfrm>
            <a:off x="7822407" y="3524251"/>
            <a:ext cx="3956532" cy="769441"/>
          </a:xfrm>
          <a:prstGeom prst="rect">
            <a:avLst/>
          </a:prstGeom>
          <a:noFill/>
        </p:spPr>
        <p:txBody>
          <a:bodyPr wrap="none" rtlCol="0">
            <a:spAutoFit/>
          </a:bodyPr>
          <a:lstStyle/>
          <a:p>
            <a:r>
              <a:rPr lang="en-GB" sz="4400" dirty="0" smtClean="0"/>
              <a:t>(d, {(4, 5), (6,7)})</a:t>
            </a:r>
            <a:endParaRPr lang="en-US" sz="4400" dirty="0"/>
          </a:p>
        </p:txBody>
      </p:sp>
      <p:sp>
        <p:nvSpPr>
          <p:cNvPr id="6" name="TextBox 5"/>
          <p:cNvSpPr txBox="1"/>
          <p:nvPr/>
        </p:nvSpPr>
        <p:spPr>
          <a:xfrm>
            <a:off x="7822407" y="4183857"/>
            <a:ext cx="1773819" cy="1446550"/>
          </a:xfrm>
          <a:prstGeom prst="rect">
            <a:avLst/>
          </a:prstGeom>
          <a:noFill/>
        </p:spPr>
        <p:txBody>
          <a:bodyPr wrap="none" rtlCol="0">
            <a:spAutoFit/>
          </a:bodyPr>
          <a:lstStyle/>
          <a:p>
            <a:r>
              <a:rPr lang="en-GB" sz="4400" dirty="0" smtClean="0"/>
              <a:t>(e)</a:t>
            </a:r>
          </a:p>
          <a:p>
            <a:r>
              <a:rPr lang="en-GB" sz="4400" dirty="0" smtClean="0"/>
              <a:t>(f, 8, 9)</a:t>
            </a:r>
            <a:endParaRPr lang="en-US" sz="4400" dirty="0"/>
          </a:p>
        </p:txBody>
      </p:sp>
    </p:spTree>
    <p:extLst>
      <p:ext uri="{BB962C8B-B14F-4D97-AF65-F5344CB8AC3E}">
        <p14:creationId xmlns:p14="http://schemas.microsoft.com/office/powerpoint/2010/main" val="343687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kinds of things can I do with Pig?</a:t>
            </a:r>
            <a:endParaRPr lang="en-GB" dirty="0"/>
          </a:p>
        </p:txBody>
      </p:sp>
    </p:spTree>
    <p:extLst>
      <p:ext uri="{BB962C8B-B14F-4D97-AF65-F5344CB8AC3E}">
        <p14:creationId xmlns:p14="http://schemas.microsoft.com/office/powerpoint/2010/main" val="38607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786" y="2586759"/>
            <a:ext cx="12054213" cy="3231654"/>
          </a:xfrm>
          <a:prstGeom prst="rect">
            <a:avLst/>
          </a:prstGeom>
        </p:spPr>
        <p:txBody>
          <a:bodyPr wrap="square">
            <a:spAutoFit/>
          </a:bodyPr>
          <a:lstStyle/>
          <a:p>
            <a:r>
              <a:rPr lang="en-US" sz="1700" dirty="0">
                <a:solidFill>
                  <a:schemeClr val="tx1">
                    <a:lumMod val="50000"/>
                    <a:lumOff val="50000"/>
                  </a:schemeClr>
                </a:solidFill>
                <a:latin typeface="Courier New" panose="02070309020205020404" pitchFamily="49" charset="0"/>
                <a:cs typeface="Courier New" panose="02070309020205020404" pitchFamily="49" charset="0"/>
              </a:rPr>
              <a:t>-- Load comma-delimited source data. Default data type is </a:t>
            </a:r>
            <a:r>
              <a:rPr lang="en-US" sz="1700" dirty="0" err="1">
                <a:solidFill>
                  <a:schemeClr val="tx1">
                    <a:lumMod val="50000"/>
                    <a:lumOff val="50000"/>
                  </a:schemeClr>
                </a:solidFill>
                <a:latin typeface="Courier New" panose="02070309020205020404" pitchFamily="49" charset="0"/>
                <a:cs typeface="Courier New" panose="02070309020205020404" pitchFamily="49" charset="0"/>
              </a:rPr>
              <a:t>chararray</a:t>
            </a:r>
            <a:r>
              <a:rPr lang="en-US" sz="1700" dirty="0">
                <a:solidFill>
                  <a:schemeClr val="tx1">
                    <a:lumMod val="50000"/>
                    <a:lumOff val="50000"/>
                  </a:schemeClr>
                </a:solidFill>
                <a:latin typeface="Courier New" panose="02070309020205020404" pitchFamily="49" charset="0"/>
                <a:cs typeface="Courier New" panose="02070309020205020404" pitchFamily="49" charset="0"/>
              </a:rPr>
              <a:t>, but temp </a:t>
            </a:r>
            <a:r>
              <a:rPr lang="en-US" sz="1700" dirty="0" smtClean="0">
                <a:solidFill>
                  <a:schemeClr val="tx1">
                    <a:lumMod val="50000"/>
                    <a:lumOff val="50000"/>
                  </a:schemeClr>
                </a:solidFill>
                <a:latin typeface="Courier New" panose="02070309020205020404" pitchFamily="49" charset="0"/>
                <a:cs typeface="Courier New" panose="02070309020205020404" pitchFamily="49" charset="0"/>
              </a:rPr>
              <a:t>is a long </a:t>
            </a:r>
            <a:r>
              <a:rPr lang="en-US" sz="1700" dirty="0" err="1" smtClean="0">
                <a:solidFill>
                  <a:schemeClr val="tx1">
                    <a:lumMod val="50000"/>
                    <a:lumOff val="50000"/>
                  </a:schemeClr>
                </a:solidFill>
                <a:latin typeface="Courier New" panose="02070309020205020404" pitchFamily="49" charset="0"/>
                <a:cs typeface="Courier New" panose="02070309020205020404" pitchFamily="49" charset="0"/>
              </a:rPr>
              <a:t>int</a:t>
            </a:r>
            <a:endParaRPr lang="en-US" sz="17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Readings = LOAD '/weather/data.txt' USING </a:t>
            </a:r>
            <a:r>
              <a:rPr lang="en-US" sz="1700" dirty="0" err="1">
                <a:latin typeface="Courier New" panose="02070309020205020404" pitchFamily="49" charset="0"/>
                <a:cs typeface="Courier New" panose="02070309020205020404" pitchFamily="49" charset="0"/>
              </a:rPr>
              <a:t>PigStorage</a:t>
            </a:r>
            <a:r>
              <a:rPr lang="en-US" sz="1700" dirty="0">
                <a:latin typeface="Courier New" panose="02070309020205020404" pitchFamily="49" charset="0"/>
                <a:cs typeface="Courier New" panose="02070309020205020404" pitchFamily="49" charset="0"/>
              </a:rPr>
              <a:t>(',') AS (date, </a:t>
            </a:r>
            <a:r>
              <a:rPr lang="en-US" sz="1700" dirty="0" err="1" smtClean="0">
                <a:latin typeface="Courier New" panose="02070309020205020404" pitchFamily="49" charset="0"/>
                <a:cs typeface="Courier New" panose="02070309020205020404" pitchFamily="49" charset="0"/>
              </a:rPr>
              <a:t>temp:long</a:t>
            </a:r>
            <a:r>
              <a:rPr lang="en-US" sz="1700" dirty="0" smtClean="0">
                <a:latin typeface="Courier New" panose="02070309020205020404" pitchFamily="49" charset="0"/>
                <a:cs typeface="Courier New" panose="02070309020205020404" pitchFamily="49" charset="0"/>
              </a:rPr>
              <a:t>); </a:t>
            </a:r>
            <a:endParaRPr lang="en-US" sz="1700" dirty="0">
              <a:latin typeface="Courier New" panose="02070309020205020404" pitchFamily="49" charset="0"/>
              <a:cs typeface="Courier New" panose="02070309020205020404" pitchFamily="49" charset="0"/>
            </a:endParaRP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Group the tuples by date</a:t>
            </a:r>
          </a:p>
          <a:p>
            <a:r>
              <a:rPr lang="en-US" sz="1700" dirty="0" err="1">
                <a:latin typeface="Courier New" panose="02070309020205020404" pitchFamily="49" charset="0"/>
                <a:cs typeface="Courier New" panose="02070309020205020404" pitchFamily="49" charset="0"/>
              </a:rPr>
              <a:t>GroupedReadings</a:t>
            </a:r>
            <a:r>
              <a:rPr lang="en-US" sz="1700" dirty="0">
                <a:latin typeface="Courier New" panose="02070309020205020404" pitchFamily="49" charset="0"/>
                <a:cs typeface="Courier New" panose="02070309020205020404" pitchFamily="49" charset="0"/>
              </a:rPr>
              <a:t> = GROUP Readings BY date; </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Get the average temp value for each date grouping</a:t>
            </a:r>
          </a:p>
          <a:p>
            <a:r>
              <a:rPr lang="en-US" sz="1700" dirty="0" err="1">
                <a:latin typeface="Courier New" panose="02070309020205020404" pitchFamily="49" charset="0"/>
                <a:cs typeface="Courier New" panose="02070309020205020404" pitchFamily="49" charset="0"/>
              </a:rPr>
              <a:t>GroupedAvgs</a:t>
            </a:r>
            <a:r>
              <a:rPr lang="en-US" sz="1700" dirty="0">
                <a:latin typeface="Courier New" panose="02070309020205020404" pitchFamily="49" charset="0"/>
                <a:cs typeface="Courier New" panose="02070309020205020404" pitchFamily="49" charset="0"/>
              </a:rPr>
              <a:t> = FOREACH </a:t>
            </a:r>
            <a:r>
              <a:rPr lang="en-US" sz="1700" dirty="0" err="1">
                <a:latin typeface="Courier New" panose="02070309020205020404" pitchFamily="49" charset="0"/>
                <a:cs typeface="Courier New" panose="02070309020205020404" pitchFamily="49" charset="0"/>
              </a:rPr>
              <a:t>GroupedReadings</a:t>
            </a:r>
            <a:r>
              <a:rPr lang="en-US" sz="1700" dirty="0">
                <a:latin typeface="Courier New" panose="02070309020205020404" pitchFamily="49" charset="0"/>
                <a:cs typeface="Courier New" panose="02070309020205020404" pitchFamily="49" charset="0"/>
              </a:rPr>
              <a:t> GENERATE group, AVG(</a:t>
            </a:r>
            <a:r>
              <a:rPr lang="en-US" sz="1700" dirty="0" err="1">
                <a:latin typeface="Courier New" panose="02070309020205020404" pitchFamily="49" charset="0"/>
                <a:cs typeface="Courier New" panose="02070309020205020404" pitchFamily="49" charset="0"/>
              </a:rPr>
              <a:t>Readings.temp</a:t>
            </a:r>
            <a:r>
              <a:rPr lang="en-US" sz="1700" dirty="0">
                <a:latin typeface="Courier New" panose="02070309020205020404" pitchFamily="49" charset="0"/>
                <a:cs typeface="Courier New" panose="02070309020205020404" pitchFamily="49" charset="0"/>
              </a:rPr>
              <a:t>) AS </a:t>
            </a:r>
            <a:r>
              <a:rPr lang="en-US" sz="1700" dirty="0" err="1" smtClean="0">
                <a:latin typeface="Courier New" panose="02070309020205020404" pitchFamily="49" charset="0"/>
                <a:cs typeface="Courier New" panose="02070309020205020404" pitchFamily="49" charset="0"/>
              </a:rPr>
              <a:t>avgtemp</a:t>
            </a:r>
            <a:r>
              <a:rPr lang="en-US" sz="1700" dirty="0" smtClean="0">
                <a:latin typeface="Courier New" panose="02070309020205020404" pitchFamily="49" charset="0"/>
                <a:cs typeface="Courier New" panose="02070309020205020404" pitchFamily="49" charset="0"/>
              </a:rPr>
              <a:t>; </a:t>
            </a:r>
            <a:endParaRPr lang="en-US" sz="1700" dirty="0">
              <a:latin typeface="Courier New" panose="02070309020205020404" pitchFamily="49" charset="0"/>
              <a:cs typeface="Courier New" panose="02070309020205020404" pitchFamily="49" charset="0"/>
            </a:endParaRP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Ungroup the dates with the average temp</a:t>
            </a:r>
          </a:p>
          <a:p>
            <a:r>
              <a:rPr lang="en-US" sz="1700" dirty="0" err="1">
                <a:latin typeface="Courier New" panose="02070309020205020404" pitchFamily="49" charset="0"/>
                <a:cs typeface="Courier New" panose="02070309020205020404" pitchFamily="49" charset="0"/>
              </a:rPr>
              <a:t>AvgWeather</a:t>
            </a:r>
            <a:r>
              <a:rPr lang="en-US" sz="1700" dirty="0">
                <a:latin typeface="Courier New" panose="02070309020205020404" pitchFamily="49" charset="0"/>
                <a:cs typeface="Courier New" panose="02070309020205020404" pitchFamily="49" charset="0"/>
              </a:rPr>
              <a:t> = FOREACH </a:t>
            </a:r>
            <a:r>
              <a:rPr lang="en-US" sz="1700" dirty="0" err="1">
                <a:latin typeface="Courier New" panose="02070309020205020404" pitchFamily="49" charset="0"/>
                <a:cs typeface="Courier New" panose="02070309020205020404" pitchFamily="49" charset="0"/>
              </a:rPr>
              <a:t>GroupedAvgs</a:t>
            </a:r>
            <a:r>
              <a:rPr lang="en-US" sz="1700" dirty="0">
                <a:latin typeface="Courier New" panose="02070309020205020404" pitchFamily="49" charset="0"/>
                <a:cs typeface="Courier New" panose="02070309020205020404" pitchFamily="49" charset="0"/>
              </a:rPr>
              <a:t> GENERATE FLATTEN(group) as date, </a:t>
            </a:r>
            <a:r>
              <a:rPr lang="en-US" sz="1700" dirty="0" err="1" smtClean="0">
                <a:latin typeface="Courier New" panose="02070309020205020404" pitchFamily="49" charset="0"/>
                <a:cs typeface="Courier New" panose="02070309020205020404" pitchFamily="49" charset="0"/>
              </a:rPr>
              <a:t>avgtemp</a:t>
            </a:r>
            <a:r>
              <a:rPr lang="en-US" sz="1700" dirty="0" smtClean="0">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Sort the results by date</a:t>
            </a:r>
          </a:p>
          <a:p>
            <a:r>
              <a:rPr lang="en-US" sz="1700" dirty="0" err="1">
                <a:latin typeface="Courier New" panose="02070309020205020404" pitchFamily="49" charset="0"/>
                <a:cs typeface="Courier New" panose="02070309020205020404" pitchFamily="49" charset="0"/>
              </a:rPr>
              <a:t>SortedResults</a:t>
            </a:r>
            <a:r>
              <a:rPr lang="en-US" sz="1700" dirty="0">
                <a:latin typeface="Courier New" panose="02070309020205020404" pitchFamily="49" charset="0"/>
                <a:cs typeface="Courier New" panose="02070309020205020404" pitchFamily="49" charset="0"/>
              </a:rPr>
              <a:t> = ORDER </a:t>
            </a:r>
            <a:r>
              <a:rPr lang="en-US" sz="1700" dirty="0" err="1">
                <a:latin typeface="Courier New" panose="02070309020205020404" pitchFamily="49" charset="0"/>
                <a:cs typeface="Courier New" panose="02070309020205020404" pitchFamily="49" charset="0"/>
              </a:rPr>
              <a:t>AvgWeather</a:t>
            </a:r>
            <a:r>
              <a:rPr lang="en-US" sz="1700" dirty="0">
                <a:latin typeface="Courier New" panose="02070309020205020404" pitchFamily="49" charset="0"/>
                <a:cs typeface="Courier New" panose="02070309020205020404" pitchFamily="49" charset="0"/>
              </a:rPr>
              <a:t> BY date ASC;</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Save the results in the /weather/summary folder</a:t>
            </a:r>
          </a:p>
          <a:p>
            <a:r>
              <a:rPr lang="en-US" sz="1700" dirty="0">
                <a:latin typeface="Courier New" panose="02070309020205020404" pitchFamily="49" charset="0"/>
                <a:cs typeface="Courier New" panose="02070309020205020404" pitchFamily="49" charset="0"/>
              </a:rPr>
              <a:t>STORE </a:t>
            </a:r>
            <a:r>
              <a:rPr lang="en-US" sz="1700" dirty="0" err="1">
                <a:latin typeface="Courier New" panose="02070309020205020404" pitchFamily="49" charset="0"/>
                <a:cs typeface="Courier New" panose="02070309020205020404" pitchFamily="49" charset="0"/>
              </a:rPr>
              <a:t>SortedResults</a:t>
            </a:r>
            <a:r>
              <a:rPr lang="en-US" sz="1700" dirty="0">
                <a:latin typeface="Courier New" panose="02070309020205020404" pitchFamily="49" charset="0"/>
                <a:cs typeface="Courier New" panose="02070309020205020404" pitchFamily="49" charset="0"/>
              </a:rPr>
              <a:t> INTO '/weather/summary';</a:t>
            </a:r>
          </a:p>
        </p:txBody>
      </p:sp>
      <p:sp>
        <p:nvSpPr>
          <p:cNvPr id="6" name="Rectangle 5"/>
          <p:cNvSpPr/>
          <p:nvPr/>
        </p:nvSpPr>
        <p:spPr>
          <a:xfrm>
            <a:off x="4023944" y="185392"/>
            <a:ext cx="2271346" cy="2031325"/>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2013-06-01,12</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2013-06-01,14</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2013-06-01,16</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2013-06-02,9</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2013-06-02,12</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2013-06-02,9</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
        <p:nvSpPr>
          <p:cNvPr id="8" name="Rectangle 7"/>
          <p:cNvSpPr/>
          <p:nvPr/>
        </p:nvSpPr>
        <p:spPr>
          <a:xfrm>
            <a:off x="3832283" y="6188455"/>
            <a:ext cx="2814701" cy="64633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2013-06-01  </a:t>
            </a:r>
            <a:r>
              <a:rPr lang="en-US" dirty="0" smtClean="0">
                <a:latin typeface="Courier New" panose="02070309020205020404" pitchFamily="49" charset="0"/>
                <a:cs typeface="Courier New" panose="02070309020205020404" pitchFamily="49" charset="0"/>
              </a:rPr>
              <a:t>14.00 </a:t>
            </a:r>
          </a:p>
          <a:p>
            <a:r>
              <a:rPr lang="en-US" dirty="0" smtClean="0">
                <a:latin typeface="Courier New" panose="02070309020205020404" pitchFamily="49" charset="0"/>
                <a:cs typeface="Courier New" panose="02070309020205020404" pitchFamily="49" charset="0"/>
              </a:rPr>
              <a:t>2013-06-02  10.00</a:t>
            </a:r>
            <a:endParaRPr lang="en-US" dirty="0">
              <a:latin typeface="Courier New" panose="02070309020205020404" pitchFamily="49" charset="0"/>
              <a:cs typeface="Courier New" panose="02070309020205020404" pitchFamily="49" charset="0"/>
            </a:endParaRPr>
          </a:p>
        </p:txBody>
      </p:sp>
      <p:sp>
        <p:nvSpPr>
          <p:cNvPr id="5" name="Down Arrow 4"/>
          <p:cNvSpPr/>
          <p:nvPr/>
        </p:nvSpPr>
        <p:spPr>
          <a:xfrm>
            <a:off x="4588279" y="2135493"/>
            <a:ext cx="651354" cy="532491"/>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588279" y="5737189"/>
            <a:ext cx="651354" cy="532491"/>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35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par>
                          <p:cTn id="18" fill="hold">
                            <p:stCondLst>
                              <p:cond delay="2001"/>
                            </p:stCondLst>
                            <p:childTnLst>
                              <p:par>
                                <p:cTn id="19" presetID="1" presetClass="entr" presetSubtype="0" fill="hold" grpId="0" nodeType="afterEffect">
                                  <p:stCondLst>
                                    <p:cond delay="0"/>
                                  </p:stCondLst>
                                  <p:iterate type="lt">
                                    <p:tmAbs val="20"/>
                                  </p:iterate>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
                                  </p:iterate>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20"/>
                                  </p:iterate>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20"/>
                                  </p:iterate>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20"/>
                                  </p:iterate>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20"/>
                                  </p:iterate>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
                                  </p:iterate>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20"/>
                                  </p:iterate>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
                                  </p:iterate>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20"/>
                                  </p:iterate>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20"/>
                                  </p:iterate>
                                  <p:childTnLst>
                                    <p:set>
                                      <p:cBhvr>
                                        <p:cTn id="60" dur="1" fill="hold">
                                          <p:stCondLst>
                                            <p:cond delay="0"/>
                                          </p:stCondLst>
                                        </p:cTn>
                                        <p:tgtEl>
                                          <p:spTgt spid="4">
                                            <p:txEl>
                                              <p:pRg st="11" end="11"/>
                                            </p:txEl>
                                          </p:spTgt>
                                        </p:tgtEl>
                                        <p:attrNameLst>
                                          <p:attrName>style.visibility</p:attrName>
                                        </p:attrNameLst>
                                      </p:cBhvr>
                                      <p:to>
                                        <p:strVal val="visible"/>
                                      </p:to>
                                    </p:set>
                                  </p:childTnLst>
                                </p:cTn>
                              </p:par>
                            </p:childTnLst>
                          </p:cTn>
                        </p:par>
                        <p:par>
                          <p:cTn id="61" fill="hold">
                            <p:stCondLst>
                              <p:cond delay="801"/>
                            </p:stCondLst>
                            <p:childTnLst>
                              <p:par>
                                <p:cTn id="62" presetID="22" presetClass="entr" presetSubtype="1"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up)">
                                      <p:cBhvr>
                                        <p:cTn id="64" dur="500"/>
                                        <p:tgtEl>
                                          <p:spTgt spid="10"/>
                                        </p:tgtEl>
                                      </p:cBhvr>
                                    </p:animEffect>
                                  </p:childTnLst>
                                </p:cTn>
                              </p:par>
                            </p:childTnLst>
                          </p:cTn>
                        </p:par>
                        <p:par>
                          <p:cTn id="65" fill="hold">
                            <p:stCondLst>
                              <p:cond delay="1301"/>
                            </p:stCondLst>
                            <p:childTnLst>
                              <p:par>
                                <p:cTn id="66" presetID="10" presetClass="entr" presetSubtype="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8" grpId="0"/>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76648" y="2247784"/>
            <a:ext cx="5616915" cy="4258410"/>
          </a:xfrm>
        </p:spPr>
        <p:txBody>
          <a:bodyPr>
            <a:normAutofit/>
          </a:bodyPr>
          <a:lstStyle/>
          <a:p>
            <a:r>
              <a:rPr lang="en-GB" b="0" dirty="0" smtClean="0">
                <a:latin typeface="Courier New" panose="02070309020205020404" pitchFamily="49" charset="0"/>
                <a:cs typeface="Courier New" panose="02070309020205020404" pitchFamily="49" charset="0"/>
              </a:rPr>
              <a:t>LOAD</a:t>
            </a:r>
          </a:p>
          <a:p>
            <a:r>
              <a:rPr lang="en-GB" b="0" dirty="0" smtClean="0">
                <a:latin typeface="Courier New" panose="02070309020205020404" pitchFamily="49" charset="0"/>
                <a:cs typeface="Courier New" panose="02070309020205020404" pitchFamily="49" charset="0"/>
              </a:rPr>
              <a:t>FILTER</a:t>
            </a:r>
          </a:p>
          <a:p>
            <a:r>
              <a:rPr lang="en-GB" b="0" dirty="0">
                <a:latin typeface="Courier New" panose="02070309020205020404" pitchFamily="49" charset="0"/>
                <a:cs typeface="Courier New" panose="02070309020205020404" pitchFamily="49" charset="0"/>
              </a:rPr>
              <a:t>FOR EACH … GENERATE</a:t>
            </a:r>
          </a:p>
          <a:p>
            <a:r>
              <a:rPr lang="en-GB" b="0" dirty="0">
                <a:latin typeface="Courier New" panose="02070309020205020404" pitchFamily="49" charset="0"/>
                <a:cs typeface="Courier New" panose="02070309020205020404" pitchFamily="49" charset="0"/>
              </a:rPr>
              <a:t>ORDER</a:t>
            </a:r>
          </a:p>
          <a:p>
            <a:r>
              <a:rPr lang="en-GB" b="0" dirty="0" smtClean="0">
                <a:latin typeface="Courier New" panose="02070309020205020404" pitchFamily="49" charset="0"/>
                <a:cs typeface="Courier New" panose="02070309020205020404" pitchFamily="49" charset="0"/>
              </a:rPr>
              <a:t>JOIN</a:t>
            </a:r>
          </a:p>
        </p:txBody>
      </p:sp>
      <p:sp>
        <p:nvSpPr>
          <p:cNvPr id="6" name="Content Placeholder 5"/>
          <p:cNvSpPr>
            <a:spLocks noGrp="1"/>
          </p:cNvSpPr>
          <p:nvPr>
            <p:ph sz="quarter" idx="4"/>
          </p:nvPr>
        </p:nvSpPr>
        <p:spPr>
          <a:xfrm>
            <a:off x="6572879" y="2247784"/>
            <a:ext cx="5619121" cy="4258410"/>
          </a:xfrm>
        </p:spPr>
        <p:txBody>
          <a:bodyPr/>
          <a:lstStyle/>
          <a:p>
            <a:r>
              <a:rPr lang="en-GB" b="0" dirty="0">
                <a:latin typeface="Courier New" panose="02070309020205020404" pitchFamily="49" charset="0"/>
                <a:cs typeface="Courier New" panose="02070309020205020404" pitchFamily="49" charset="0"/>
              </a:rPr>
              <a:t>GROUP</a:t>
            </a:r>
          </a:p>
          <a:p>
            <a:r>
              <a:rPr lang="en-GB" b="0" dirty="0">
                <a:latin typeface="Courier New" panose="02070309020205020404" pitchFamily="49" charset="0"/>
                <a:cs typeface="Courier New" panose="02070309020205020404" pitchFamily="49" charset="0"/>
              </a:rPr>
              <a:t>FLATTEN</a:t>
            </a:r>
          </a:p>
          <a:p>
            <a:r>
              <a:rPr lang="en-GB" b="0" dirty="0" smtClean="0">
                <a:latin typeface="Courier New" panose="02070309020205020404" pitchFamily="49" charset="0"/>
                <a:cs typeface="Courier New" panose="02070309020205020404" pitchFamily="49" charset="0"/>
              </a:rPr>
              <a:t>LIMIT</a:t>
            </a:r>
          </a:p>
          <a:p>
            <a:r>
              <a:rPr lang="en-GB" b="0" dirty="0" smtClean="0">
                <a:latin typeface="Courier New" panose="02070309020205020404" pitchFamily="49" charset="0"/>
                <a:cs typeface="Courier New" panose="02070309020205020404" pitchFamily="49" charset="0"/>
              </a:rPr>
              <a:t>DUMP</a:t>
            </a:r>
          </a:p>
          <a:p>
            <a:r>
              <a:rPr lang="en-GB" b="0" dirty="0" smtClean="0">
                <a:latin typeface="Courier New" panose="02070309020205020404" pitchFamily="49" charset="0"/>
                <a:cs typeface="Courier New" panose="02070309020205020404" pitchFamily="49" charset="0"/>
              </a:rPr>
              <a:t>STORE</a:t>
            </a:r>
            <a:endParaRPr lang="en-US" b="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379511" y="1184297"/>
            <a:ext cx="11524432" cy="1063487"/>
          </a:xfrm>
        </p:spPr>
        <p:txBody>
          <a:bodyPr/>
          <a:lstStyle/>
          <a:p>
            <a:r>
              <a:rPr lang="en-GB" dirty="0" smtClean="0"/>
              <a:t>Common Pig Latin Operations</a:t>
            </a:r>
            <a:endParaRPr lang="en-US" dirty="0"/>
          </a:p>
        </p:txBody>
      </p:sp>
    </p:spTree>
    <p:extLst>
      <p:ext uri="{BB962C8B-B14F-4D97-AF65-F5344CB8AC3E}">
        <p14:creationId xmlns:p14="http://schemas.microsoft.com/office/powerpoint/2010/main" val="3161571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79413" y="1603332"/>
            <a:ext cx="11525250" cy="4199591"/>
          </a:xfrm>
        </p:spPr>
        <p:txBody>
          <a:bodyPr/>
          <a:lstStyle/>
          <a:p>
            <a:r>
              <a:rPr lang="en-GB" dirty="0" smtClean="0"/>
              <a:t>Pig generates </a:t>
            </a:r>
            <a:r>
              <a:rPr lang="en-GB" dirty="0" err="1" smtClean="0"/>
              <a:t>MapReduce</a:t>
            </a:r>
            <a:r>
              <a:rPr lang="en-GB" dirty="0" smtClean="0"/>
              <a:t> </a:t>
            </a:r>
            <a:r>
              <a:rPr lang="en-GB" dirty="0" smtClean="0"/>
              <a:t>code from Pig Latin</a:t>
            </a:r>
          </a:p>
          <a:p>
            <a:r>
              <a:rPr lang="en-GB" dirty="0" err="1" smtClean="0"/>
              <a:t>MapReduce</a:t>
            </a:r>
            <a:r>
              <a:rPr lang="en-GB" dirty="0" smtClean="0"/>
              <a:t> </a:t>
            </a:r>
            <a:r>
              <a:rPr lang="en-GB" dirty="0" smtClean="0"/>
              <a:t>jobs are generated on:</a:t>
            </a:r>
          </a:p>
          <a:p>
            <a:pPr lvl="1"/>
            <a:r>
              <a:rPr lang="en-GB" dirty="0" smtClean="0"/>
              <a:t>DUMP</a:t>
            </a:r>
          </a:p>
          <a:p>
            <a:pPr lvl="1"/>
            <a:r>
              <a:rPr lang="en-GB" dirty="0" smtClean="0"/>
              <a:t>STORE</a:t>
            </a:r>
            <a:endParaRPr lang="en-US" dirty="0"/>
          </a:p>
        </p:txBody>
      </p:sp>
      <p:sp>
        <p:nvSpPr>
          <p:cNvPr id="8" name="Rectangle 7"/>
          <p:cNvSpPr/>
          <p:nvPr/>
        </p:nvSpPr>
        <p:spPr>
          <a:xfrm>
            <a:off x="291120" y="3870436"/>
            <a:ext cx="11721339" cy="1754326"/>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Readings </a:t>
            </a:r>
            <a:r>
              <a:rPr lang="en-US" dirty="0">
                <a:latin typeface="Courier New" panose="02070309020205020404" pitchFamily="49" charset="0"/>
                <a:cs typeface="Courier New" panose="02070309020205020404" pitchFamily="49" charset="0"/>
              </a:rPr>
              <a:t>= LOAD '/weather/data.txt' USING </a:t>
            </a:r>
            <a:r>
              <a:rPr lang="en-US" dirty="0" err="1">
                <a:latin typeface="Courier New" panose="02070309020205020404" pitchFamily="49" charset="0"/>
                <a:cs typeface="Courier New" panose="02070309020205020404" pitchFamily="49" charset="0"/>
              </a:rPr>
              <a:t>PigStorage</a:t>
            </a:r>
            <a:r>
              <a:rPr lang="en-US" dirty="0">
                <a:latin typeface="Courier New" panose="02070309020205020404" pitchFamily="49" charset="0"/>
                <a:cs typeface="Courier New" panose="02070309020205020404" pitchFamily="49" charset="0"/>
              </a:rPr>
              <a:t>(',') AS (date, </a:t>
            </a:r>
            <a:r>
              <a:rPr lang="en-US" dirty="0" err="1" smtClean="0">
                <a:latin typeface="Courier New" panose="02070309020205020404" pitchFamily="49" charset="0"/>
                <a:cs typeface="Courier New" panose="02070309020205020404" pitchFamily="49" charset="0"/>
              </a:rPr>
              <a:t>temp:long</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GroupedReadings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GROUP Readings BY date; </a:t>
            </a:r>
          </a:p>
          <a:p>
            <a:r>
              <a:rPr lang="en-US" dirty="0" err="1" smtClean="0">
                <a:latin typeface="Courier New" panose="02070309020205020404" pitchFamily="49" charset="0"/>
                <a:cs typeface="Courier New" panose="02070309020205020404" pitchFamily="49" charset="0"/>
              </a:rPr>
              <a:t>GroupedAvgs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FOREACH </a:t>
            </a:r>
            <a:r>
              <a:rPr lang="en-US" dirty="0" err="1">
                <a:latin typeface="Courier New" panose="02070309020205020404" pitchFamily="49" charset="0"/>
                <a:cs typeface="Courier New" panose="02070309020205020404" pitchFamily="49" charset="0"/>
              </a:rPr>
              <a:t>GroupedReadings</a:t>
            </a:r>
            <a:r>
              <a:rPr lang="en-US" dirty="0">
                <a:latin typeface="Courier New" panose="02070309020205020404" pitchFamily="49" charset="0"/>
                <a:cs typeface="Courier New" panose="02070309020205020404" pitchFamily="49" charset="0"/>
              </a:rPr>
              <a:t> GENERATE group, AVG(</a:t>
            </a:r>
            <a:r>
              <a:rPr lang="en-US" dirty="0" err="1">
                <a:latin typeface="Courier New" panose="02070309020205020404" pitchFamily="49" charset="0"/>
                <a:cs typeface="Courier New" panose="02070309020205020404" pitchFamily="49" charset="0"/>
              </a:rPr>
              <a:t>Readings.temp</a:t>
            </a:r>
            <a:r>
              <a:rPr lang="en-US" dirty="0">
                <a:latin typeface="Courier New" panose="02070309020205020404" pitchFamily="49" charset="0"/>
                <a:cs typeface="Courier New" panose="02070309020205020404" pitchFamily="49" charset="0"/>
              </a:rPr>
              <a:t>) AS </a:t>
            </a:r>
            <a:r>
              <a:rPr lang="en-US" dirty="0" err="1" smtClean="0">
                <a:latin typeface="Courier New" panose="02070309020205020404" pitchFamily="49" charset="0"/>
                <a:cs typeface="Courier New" panose="02070309020205020404" pitchFamily="49" charset="0"/>
              </a:rPr>
              <a:t>avgtemp</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AvgWeather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FOREACH </a:t>
            </a:r>
            <a:r>
              <a:rPr lang="en-US" dirty="0" err="1">
                <a:latin typeface="Courier New" panose="02070309020205020404" pitchFamily="49" charset="0"/>
                <a:cs typeface="Courier New" panose="02070309020205020404" pitchFamily="49" charset="0"/>
              </a:rPr>
              <a:t>GroupedAvgs</a:t>
            </a:r>
            <a:r>
              <a:rPr lang="en-US" dirty="0">
                <a:latin typeface="Courier New" panose="02070309020205020404" pitchFamily="49" charset="0"/>
                <a:cs typeface="Courier New" panose="02070309020205020404" pitchFamily="49" charset="0"/>
              </a:rPr>
              <a:t> GENERATE FLATTEN(group) as date, </a:t>
            </a:r>
            <a:r>
              <a:rPr lang="en-US" dirty="0" err="1" smtClean="0">
                <a:latin typeface="Courier New" panose="02070309020205020404" pitchFamily="49" charset="0"/>
                <a:cs typeface="Courier New" panose="02070309020205020404" pitchFamily="49" charset="0"/>
              </a:rPr>
              <a:t>avgtemp</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SortedResults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ORDER </a:t>
            </a:r>
            <a:r>
              <a:rPr lang="en-US" dirty="0" err="1">
                <a:latin typeface="Courier New" panose="02070309020205020404" pitchFamily="49" charset="0"/>
                <a:cs typeface="Courier New" panose="02070309020205020404" pitchFamily="49" charset="0"/>
              </a:rPr>
              <a:t>AvgWeather</a:t>
            </a:r>
            <a:r>
              <a:rPr lang="en-US" dirty="0">
                <a:latin typeface="Courier New" panose="02070309020205020404" pitchFamily="49" charset="0"/>
                <a:cs typeface="Courier New" panose="02070309020205020404" pitchFamily="49" charset="0"/>
              </a:rPr>
              <a:t> BY date ASC;</a:t>
            </a:r>
          </a:p>
          <a:p>
            <a:r>
              <a:rPr lang="en-US" b="1" dirty="0" smtClean="0">
                <a:latin typeface="Courier New" panose="02070309020205020404" pitchFamily="49" charset="0"/>
                <a:cs typeface="Courier New" panose="02070309020205020404" pitchFamily="49" charset="0"/>
              </a:rPr>
              <a:t>STORE </a:t>
            </a:r>
            <a:r>
              <a:rPr lang="en-US" b="1" dirty="0" err="1">
                <a:latin typeface="Courier New" panose="02070309020205020404" pitchFamily="49" charset="0"/>
                <a:cs typeface="Courier New" panose="02070309020205020404" pitchFamily="49" charset="0"/>
              </a:rPr>
              <a:t>SortedResults</a:t>
            </a:r>
            <a:r>
              <a:rPr lang="en-US" b="1" dirty="0">
                <a:latin typeface="Courier New" panose="02070309020205020404" pitchFamily="49" charset="0"/>
                <a:cs typeface="Courier New" panose="02070309020205020404" pitchFamily="49" charset="0"/>
              </a:rPr>
              <a:t> INTO '/weather/summary';</a:t>
            </a:r>
          </a:p>
        </p:txBody>
      </p:sp>
      <p:sp>
        <p:nvSpPr>
          <p:cNvPr id="9" name="Rounded Rectangular Callout 8"/>
          <p:cNvSpPr/>
          <p:nvPr/>
        </p:nvSpPr>
        <p:spPr>
          <a:xfrm>
            <a:off x="8622242" y="5408427"/>
            <a:ext cx="2479431" cy="967154"/>
          </a:xfrm>
          <a:prstGeom prst="wedgeRoundRectCallout">
            <a:avLst>
              <a:gd name="adj1" fmla="val -137145"/>
              <a:gd name="adj2" fmla="val -47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dirty="0" err="1" smtClean="0">
                <a:latin typeface="Segoe UI" panose="020B0502040204020203" pitchFamily="34" charset="0"/>
                <a:cs typeface="Segoe UI" panose="020B0502040204020203" pitchFamily="34" charset="0"/>
              </a:rPr>
              <a:t>MapReduce</a:t>
            </a:r>
            <a:r>
              <a:rPr lang="en-GB" sz="2000" dirty="0" smtClean="0">
                <a:latin typeface="Segoe UI" panose="020B0502040204020203" pitchFamily="34" charset="0"/>
                <a:cs typeface="Segoe UI" panose="020B0502040204020203" pitchFamily="34" charset="0"/>
              </a:rPr>
              <a:t> </a:t>
            </a:r>
            <a:r>
              <a:rPr lang="en-GB" sz="2000" dirty="0" smtClean="0">
                <a:latin typeface="Segoe UI" panose="020B0502040204020203" pitchFamily="34" charset="0"/>
                <a:cs typeface="Segoe UI" panose="020B0502040204020203" pitchFamily="34" charset="0"/>
              </a:rPr>
              <a:t>code generated here</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0345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Pig</a:t>
            </a:r>
            <a:endParaRPr lang="en-US" dirty="0"/>
          </a:p>
        </p:txBody>
      </p:sp>
    </p:spTree>
    <p:extLst>
      <p:ext uri="{BB962C8B-B14F-4D97-AF65-F5344CB8AC3E}">
        <p14:creationId xmlns:p14="http://schemas.microsoft.com/office/powerpoint/2010/main" val="3269639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3737</TotalTime>
  <Words>1274</Words>
  <Application>Microsoft Office PowerPoint</Application>
  <PresentationFormat>Widescreen</PresentationFormat>
  <Paragraphs>170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Segoe UI</vt:lpstr>
      <vt:lpstr>Segoe UI Light</vt:lpstr>
      <vt:lpstr>1_Office Theme</vt:lpstr>
      <vt:lpstr>PowerPoint Presentation</vt:lpstr>
      <vt:lpstr>PowerPoint Presentation</vt:lpstr>
      <vt:lpstr>PowerPoint Presentation</vt:lpstr>
      <vt:lpstr>PowerPoint Presentation</vt:lpstr>
      <vt:lpstr>PowerPoint Presentation</vt:lpstr>
      <vt:lpstr>PowerPoint Presentation</vt:lpstr>
      <vt:lpstr>Common Pig Latin Operations</vt:lpstr>
      <vt:lpstr>PowerPoint Presentation</vt:lpstr>
      <vt:lpstr>Using Pig</vt:lpstr>
      <vt:lpstr>PowerPoint Presentation</vt:lpstr>
      <vt:lpstr>PowerPoint Presentation</vt:lpstr>
      <vt:lpstr>Using PowerShell to run a Pig job</vt:lpstr>
      <vt:lpstr>PowerPoint Presentation</vt:lpstr>
      <vt:lpstr>PowerPoint Presentation</vt:lpstr>
      <vt:lpstr>Accessing Pig output with Power Query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119</cp:revision>
  <dcterms:created xsi:type="dcterms:W3CDTF">2013-02-15T23:12:42Z</dcterms:created>
  <dcterms:modified xsi:type="dcterms:W3CDTF">2015-06-22T10:17:04Z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