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82" r:id="rId6"/>
    <p:sldId id="283" r:id="rId7"/>
    <p:sldId id="285" r:id="rId8"/>
    <p:sldId id="284" r:id="rId9"/>
    <p:sldId id="286" r:id="rId10"/>
    <p:sldId id="287" r:id="rId11"/>
    <p:sldId id="288" r:id="rId12"/>
    <p:sldId id="289" r:id="rId13"/>
    <p:sldId id="290" r:id="rId14"/>
    <p:sldId id="291" r:id="rId15"/>
    <p:sldId id="292" r:id="rId16"/>
    <p:sldId id="293" r:id="rId17"/>
    <p:sldId id="294"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9" d="100"/>
          <a:sy n="89" d="100"/>
        </p:scale>
        <p:origin x="52" y="28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Implementing Custom UDFs with Python</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a Python UDF from Hive</a:t>
            </a:r>
            <a:endParaRPr lang="en-US" dirty="0"/>
          </a:p>
        </p:txBody>
      </p:sp>
    </p:spTree>
    <p:extLst>
      <p:ext uri="{BB962C8B-B14F-4D97-AF65-F5344CB8AC3E}">
        <p14:creationId xmlns:p14="http://schemas.microsoft.com/office/powerpoint/2010/main" val="3503535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 Python UDF in Pig?</a:t>
            </a:r>
            <a:endParaRPr lang="en-GB" dirty="0"/>
          </a:p>
        </p:txBody>
      </p:sp>
    </p:spTree>
    <p:extLst>
      <p:ext uri="{BB962C8B-B14F-4D97-AF65-F5344CB8AC3E}">
        <p14:creationId xmlns:p14="http://schemas.microsoft.com/office/powerpoint/2010/main" val="307980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Pig natively supports </a:t>
            </a:r>
            <a:r>
              <a:rPr lang="en-GB" dirty="0" err="1" smtClean="0"/>
              <a:t>Jython</a:t>
            </a:r>
            <a:r>
              <a:rPr lang="en-GB" dirty="0" smtClean="0"/>
              <a:t>, so there’s no need to use streaming</a:t>
            </a:r>
          </a:p>
          <a:p>
            <a:pPr lvl="1"/>
            <a:r>
              <a:rPr lang="en-GB" dirty="0" smtClean="0"/>
              <a:t>Define the </a:t>
            </a:r>
            <a:r>
              <a:rPr lang="en-GB" dirty="0" smtClean="0"/>
              <a:t>output schema as a Pig bag</a:t>
            </a:r>
          </a:p>
          <a:p>
            <a:pPr lvl="1"/>
            <a:r>
              <a:rPr lang="en-GB" dirty="0" smtClean="0"/>
              <a:t>Declare a </a:t>
            </a:r>
            <a:r>
              <a:rPr lang="en-GB" dirty="0"/>
              <a:t>P</a:t>
            </a:r>
            <a:r>
              <a:rPr lang="en-GB" dirty="0" smtClean="0"/>
              <a:t>ython function </a:t>
            </a:r>
            <a:r>
              <a:rPr lang="en-GB" dirty="0" smtClean="0"/>
              <a:t>that receives </a:t>
            </a:r>
            <a:r>
              <a:rPr lang="en-GB" dirty="0" smtClean="0"/>
              <a:t>an input parameter from Pig</a:t>
            </a:r>
          </a:p>
          <a:p>
            <a:pPr lvl="1"/>
            <a:r>
              <a:rPr lang="en-GB" dirty="0" smtClean="0"/>
              <a:t>Return results </a:t>
            </a:r>
            <a:r>
              <a:rPr lang="en-GB" dirty="0" smtClean="0"/>
              <a:t>as fields based on the </a:t>
            </a:r>
            <a:r>
              <a:rPr lang="en-GB" dirty="0"/>
              <a:t>o</a:t>
            </a:r>
            <a:r>
              <a:rPr lang="en-GB" dirty="0" smtClean="0"/>
              <a:t>utput schema</a:t>
            </a:r>
            <a:endParaRPr lang="en-US" dirty="0"/>
          </a:p>
        </p:txBody>
      </p:sp>
      <p:sp>
        <p:nvSpPr>
          <p:cNvPr id="6" name="TextBox 5"/>
          <p:cNvSpPr txBox="1"/>
          <p:nvPr/>
        </p:nvSpPr>
        <p:spPr>
          <a:xfrm>
            <a:off x="1402915" y="3786560"/>
            <a:ext cx="9850774" cy="954107"/>
          </a:xfrm>
          <a:prstGeom prst="rect">
            <a:avLst/>
          </a:prstGeom>
          <a:noFill/>
        </p:spPr>
        <p:txBody>
          <a:bodyPr wrap="none" rtlCol="0">
            <a:spAutoFit/>
          </a:bodyPr>
          <a:lstStyle/>
          <a:p>
            <a:r>
              <a:rPr lang="en-GB" sz="2800" dirty="0" smtClean="0">
                <a:latin typeface="Courier New" panose="02070309020205020404" pitchFamily="49" charset="0"/>
                <a:cs typeface="Courier New" panose="02070309020205020404" pitchFamily="49" charset="0"/>
              </a:rPr>
              <a:t>@</a:t>
            </a:r>
            <a:r>
              <a:rPr lang="en-GB" sz="2800" dirty="0" err="1" smtClean="0">
                <a:latin typeface="Courier New" panose="02070309020205020404" pitchFamily="49" charset="0"/>
                <a:cs typeface="Courier New" panose="02070309020205020404" pitchFamily="49" charset="0"/>
              </a:rPr>
              <a:t>outputSchema</a:t>
            </a:r>
            <a:r>
              <a:rPr lang="en-GB" sz="2800" dirty="0" smtClean="0">
                <a:latin typeface="Courier New" panose="02070309020205020404" pitchFamily="49" charset="0"/>
                <a:cs typeface="Courier New" panose="02070309020205020404" pitchFamily="49" charset="0"/>
              </a:rPr>
              <a:t>("result: {(</a:t>
            </a:r>
            <a:r>
              <a:rPr lang="en-GB" sz="2800" dirty="0" err="1" smtClean="0">
                <a:latin typeface="Courier New" panose="02070309020205020404" pitchFamily="49" charset="0"/>
                <a:cs typeface="Courier New" panose="02070309020205020404" pitchFamily="49" charset="0"/>
              </a:rPr>
              <a:t>a:chararray</a:t>
            </a:r>
            <a:r>
              <a:rPr lang="en-GB" sz="2800" dirty="0" smtClean="0">
                <a:latin typeface="Courier New" panose="02070309020205020404" pitchFamily="49" charset="0"/>
                <a:cs typeface="Courier New" panose="02070309020205020404" pitchFamily="49" charset="0"/>
              </a:rPr>
              <a:t>, b:int)}</a:t>
            </a:r>
          </a:p>
          <a:p>
            <a:endParaRPr lang="en-GB" sz="2800" dirty="0">
              <a:latin typeface="Courier New" panose="02070309020205020404" pitchFamily="49" charset="0"/>
              <a:cs typeface="Courier New" panose="02070309020205020404" pitchFamily="49" charset="0"/>
            </a:endParaRPr>
          </a:p>
        </p:txBody>
      </p:sp>
      <p:sp>
        <p:nvSpPr>
          <p:cNvPr id="8" name="Rectangle 7"/>
          <p:cNvSpPr/>
          <p:nvPr/>
        </p:nvSpPr>
        <p:spPr>
          <a:xfrm>
            <a:off x="1402915" y="4263613"/>
            <a:ext cx="6096000" cy="523220"/>
          </a:xfrm>
          <a:prstGeom prst="rect">
            <a:avLst/>
          </a:prstGeom>
        </p:spPr>
        <p:txBody>
          <a:bodyPr>
            <a:spAutoFit/>
          </a:bodyPr>
          <a:lstStyle/>
          <a:p>
            <a:pPr lvl="0"/>
            <a:r>
              <a:rPr lang="en-GB" sz="2800" dirty="0" smtClean="0">
                <a:solidFill>
                  <a:prstClr val="black"/>
                </a:solidFill>
                <a:latin typeface="Courier New" panose="02070309020205020404" pitchFamily="49" charset="0"/>
                <a:cs typeface="Courier New" panose="02070309020205020404" pitchFamily="49" charset="0"/>
              </a:rPr>
              <a:t>Def </a:t>
            </a:r>
            <a:r>
              <a:rPr lang="en-GB" sz="2800" dirty="0" err="1" smtClean="0">
                <a:solidFill>
                  <a:prstClr val="black"/>
                </a:solidFill>
                <a:latin typeface="Courier New" panose="02070309020205020404" pitchFamily="49" charset="0"/>
                <a:cs typeface="Courier New" panose="02070309020205020404" pitchFamily="49" charset="0"/>
              </a:rPr>
              <a:t>myfunction</a:t>
            </a:r>
            <a:r>
              <a:rPr lang="en-GB" sz="2800" dirty="0" smtClean="0">
                <a:solidFill>
                  <a:prstClr val="black"/>
                </a:solidFill>
                <a:latin typeface="Courier New" panose="02070309020205020404" pitchFamily="49" charset="0"/>
                <a:cs typeface="Courier New" panose="02070309020205020404" pitchFamily="49" charset="0"/>
              </a:rPr>
              <a:t>(</a:t>
            </a:r>
            <a:r>
              <a:rPr lang="en-GB" sz="2800" dirty="0" err="1" smtClean="0">
                <a:solidFill>
                  <a:prstClr val="black"/>
                </a:solidFill>
                <a:latin typeface="Courier New" panose="02070309020205020404" pitchFamily="49" charset="0"/>
                <a:cs typeface="Courier New" panose="02070309020205020404" pitchFamily="49" charset="0"/>
              </a:rPr>
              <a:t>i</a:t>
            </a:r>
            <a:r>
              <a:rPr lang="en-GB" sz="2800" dirty="0" smtClean="0">
                <a:solidFill>
                  <a:prstClr val="black"/>
                </a:solidFill>
                <a:latin typeface="Courier New" panose="02070309020205020404" pitchFamily="49" charset="0"/>
                <a:cs typeface="Courier New" panose="02070309020205020404" pitchFamily="49" charset="0"/>
              </a:rPr>
              <a:t>):</a:t>
            </a:r>
            <a:endParaRPr lang="en-GB" sz="2800" dirty="0">
              <a:solidFill>
                <a:prstClr val="black"/>
              </a:solidFill>
              <a:latin typeface="Courier New" panose="02070309020205020404" pitchFamily="49" charset="0"/>
              <a:cs typeface="Courier New" panose="02070309020205020404" pitchFamily="49" charset="0"/>
            </a:endParaRPr>
          </a:p>
        </p:txBody>
      </p:sp>
      <p:sp>
        <p:nvSpPr>
          <p:cNvPr id="5" name="Rectangle 4"/>
          <p:cNvSpPr/>
          <p:nvPr/>
        </p:nvSpPr>
        <p:spPr>
          <a:xfrm>
            <a:off x="1402915" y="4786833"/>
            <a:ext cx="6096000" cy="1384995"/>
          </a:xfrm>
          <a:prstGeom prst="rect">
            <a:avLst/>
          </a:prstGeom>
        </p:spPr>
        <p:txBody>
          <a:bodyPr>
            <a:spAutoFit/>
          </a:bodyPr>
          <a:lstStyle/>
          <a:p>
            <a:pPr lvl="0"/>
            <a:r>
              <a:rPr lang="en-GB" sz="2800" dirty="0" smtClean="0">
                <a:solidFill>
                  <a:prstClr val="black"/>
                </a:solidFill>
                <a:latin typeface="Courier New" panose="02070309020205020404" pitchFamily="49" charset="0"/>
                <a:cs typeface="Courier New" panose="02070309020205020404" pitchFamily="49" charset="0"/>
              </a:rPr>
              <a:t>  ...</a:t>
            </a:r>
          </a:p>
          <a:p>
            <a:pPr lvl="0"/>
            <a:r>
              <a:rPr lang="en-GB" sz="2800" dirty="0">
                <a:solidFill>
                  <a:prstClr val="black"/>
                </a:solidFill>
                <a:latin typeface="Courier New" panose="02070309020205020404" pitchFamily="49" charset="0"/>
                <a:cs typeface="Courier New" panose="02070309020205020404" pitchFamily="49" charset="0"/>
              </a:rPr>
              <a:t> </a:t>
            </a:r>
            <a:r>
              <a:rPr lang="en-GB" sz="2800" dirty="0" smtClean="0">
                <a:solidFill>
                  <a:prstClr val="black"/>
                </a:solidFill>
                <a:latin typeface="Courier New" panose="02070309020205020404" pitchFamily="49" charset="0"/>
                <a:cs typeface="Courier New" panose="02070309020205020404" pitchFamily="49" charset="0"/>
              </a:rPr>
              <a:t> </a:t>
            </a:r>
          </a:p>
          <a:p>
            <a:pPr lvl="0"/>
            <a:r>
              <a:rPr lang="en-GB" sz="2800" dirty="0">
                <a:solidFill>
                  <a:prstClr val="black"/>
                </a:solidFill>
                <a:latin typeface="Courier New" panose="02070309020205020404" pitchFamily="49" charset="0"/>
                <a:cs typeface="Courier New" panose="02070309020205020404" pitchFamily="49" charset="0"/>
              </a:rPr>
              <a:t> </a:t>
            </a:r>
            <a:r>
              <a:rPr lang="en-GB" sz="2800" dirty="0" smtClean="0">
                <a:solidFill>
                  <a:prstClr val="black"/>
                </a:solidFill>
                <a:latin typeface="Courier New" panose="02070309020205020404" pitchFamily="49" charset="0"/>
                <a:cs typeface="Courier New" panose="02070309020205020404" pitchFamily="49" charset="0"/>
              </a:rPr>
              <a:t> return a, b</a:t>
            </a:r>
            <a:endParaRPr lang="en-GB" sz="28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714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p:bldP spid="8"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Use the Pig FOREACH…GENERATE statement to invoke a UDF</a:t>
            </a:r>
            <a:endParaRPr lang="en-US" dirty="0"/>
          </a:p>
        </p:txBody>
      </p:sp>
      <p:sp>
        <p:nvSpPr>
          <p:cNvPr id="5" name="Rectangle 4"/>
          <p:cNvSpPr/>
          <p:nvPr/>
        </p:nvSpPr>
        <p:spPr>
          <a:xfrm>
            <a:off x="200416" y="2413338"/>
            <a:ext cx="11991584" cy="1938992"/>
          </a:xfrm>
          <a:prstGeom prst="rect">
            <a:avLst/>
          </a:prstGeom>
        </p:spPr>
        <p:txBody>
          <a:bodyPr wrap="square">
            <a:spAutoFit/>
          </a:bodyPr>
          <a:lstStyle/>
          <a:p>
            <a:r>
              <a:rPr lang="en-US" sz="2400" dirty="0" smtClean="0">
                <a:latin typeface="Courier New" panose="02070309020205020404" pitchFamily="49" charset="0"/>
                <a:cs typeface="Courier New" panose="02070309020205020404" pitchFamily="49" charset="0"/>
              </a:rPr>
              <a:t>REGISTER '</a:t>
            </a:r>
            <a:r>
              <a:rPr lang="en-US" sz="2400" dirty="0" err="1" smtClean="0">
                <a:latin typeface="Courier New" panose="02070309020205020404" pitchFamily="49" charset="0"/>
                <a:cs typeface="Courier New" panose="02070309020205020404" pitchFamily="49" charset="0"/>
              </a:rPr>
              <a:t>wasb</a:t>
            </a:r>
            <a:r>
              <a:rPr lang="en-US" sz="2400" dirty="0" smtClean="0">
                <a:latin typeface="Courier New" panose="02070309020205020404" pitchFamily="49" charset="0"/>
                <a:cs typeface="Courier New" panose="02070309020205020404" pitchFamily="49" charset="0"/>
              </a:rPr>
              <a:t>:///scripts/myscript.py' using </a:t>
            </a:r>
            <a:r>
              <a:rPr lang="en-US" sz="2400" dirty="0" err="1" smtClean="0">
                <a:latin typeface="Courier New" panose="02070309020205020404" pitchFamily="49" charset="0"/>
                <a:cs typeface="Courier New" panose="02070309020205020404" pitchFamily="49" charset="0"/>
              </a:rPr>
              <a:t>jython</a:t>
            </a:r>
            <a:r>
              <a:rPr lang="en-US" sz="2400" dirty="0" smtClean="0">
                <a:latin typeface="Courier New" panose="02070309020205020404" pitchFamily="49" charset="0"/>
                <a:cs typeface="Courier New" panose="02070309020205020404" pitchFamily="49" charset="0"/>
              </a:rPr>
              <a:t> as </a:t>
            </a:r>
            <a:r>
              <a:rPr lang="en-US" sz="2400" dirty="0" err="1" smtClean="0">
                <a:latin typeface="Courier New" panose="02070309020205020404" pitchFamily="49" charset="0"/>
                <a:cs typeface="Courier New" panose="02070309020205020404" pitchFamily="49" charset="0"/>
              </a:rPr>
              <a:t>myscript</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GB" sz="2400" dirty="0" err="1" smtClean="0">
                <a:latin typeface="Courier New" panose="02070309020205020404" pitchFamily="49" charset="0"/>
                <a:cs typeface="Courier New" panose="02070309020205020404" pitchFamily="49" charset="0"/>
              </a:rPr>
              <a:t>src</a:t>
            </a:r>
            <a:r>
              <a:rPr lang="en-GB" sz="2400" dirty="0" smtClean="0">
                <a:latin typeface="Courier New" panose="02070309020205020404" pitchFamily="49" charset="0"/>
                <a:cs typeface="Courier New" panose="02070309020205020404" pitchFamily="49" charset="0"/>
              </a:rPr>
              <a:t> = LOAD '/data/source' AS (</a:t>
            </a:r>
            <a:r>
              <a:rPr lang="en-GB" sz="2400" dirty="0" err="1" smtClean="0">
                <a:latin typeface="Courier New" panose="02070309020205020404" pitchFamily="49" charset="0"/>
                <a:cs typeface="Courier New" panose="02070309020205020404" pitchFamily="49" charset="0"/>
              </a:rPr>
              <a:t>row:chararray</a:t>
            </a:r>
            <a:r>
              <a:rPr lang="en-GB" sz="2400" dirty="0" smtClean="0">
                <a:latin typeface="Courier New" panose="02070309020205020404" pitchFamily="49" charset="0"/>
                <a:cs typeface="Courier New" panose="02070309020205020404" pitchFamily="49" charset="0"/>
              </a:rPr>
              <a:t>);</a:t>
            </a:r>
          </a:p>
          <a:p>
            <a:endParaRPr lang="en-GB" sz="2400" dirty="0" smtClean="0">
              <a:latin typeface="Courier New" panose="02070309020205020404" pitchFamily="49" charset="0"/>
              <a:cs typeface="Courier New" panose="02070309020205020404" pitchFamily="49" charset="0"/>
            </a:endParaRPr>
          </a:p>
          <a:p>
            <a:r>
              <a:rPr lang="en-GB" sz="2400" dirty="0" smtClean="0">
                <a:latin typeface="Courier New" panose="02070309020205020404" pitchFamily="49" charset="0"/>
                <a:cs typeface="Courier New" panose="02070309020205020404" pitchFamily="49" charset="0"/>
              </a:rPr>
              <a:t>res = FOREACH </a:t>
            </a:r>
            <a:r>
              <a:rPr lang="en-GB" sz="2400" dirty="0" err="1" smtClean="0">
                <a:latin typeface="Courier New" panose="02070309020205020404" pitchFamily="49" charset="0"/>
                <a:cs typeface="Courier New" panose="02070309020205020404" pitchFamily="49" charset="0"/>
              </a:rPr>
              <a:t>src</a:t>
            </a:r>
            <a:r>
              <a:rPr lang="en-GB" sz="2400" dirty="0" smtClean="0">
                <a:latin typeface="Courier New" panose="02070309020205020404" pitchFamily="49" charset="0"/>
                <a:cs typeface="Courier New" panose="02070309020205020404" pitchFamily="49" charset="0"/>
              </a:rPr>
              <a:t> GENERATE </a:t>
            </a:r>
            <a:r>
              <a:rPr lang="en-GB" sz="2400" dirty="0" err="1" smtClean="0">
                <a:latin typeface="Courier New" panose="02070309020205020404" pitchFamily="49" charset="0"/>
                <a:cs typeface="Courier New" panose="02070309020205020404" pitchFamily="49" charset="0"/>
              </a:rPr>
              <a:t>myscript.myfunction</a:t>
            </a:r>
            <a:r>
              <a:rPr lang="en-GB" sz="2400" dirty="0" smtClean="0">
                <a:latin typeface="Courier New" panose="02070309020205020404" pitchFamily="49" charset="0"/>
                <a:cs typeface="Courier New" panose="02070309020205020404" pitchFamily="49" charset="0"/>
              </a:rPr>
              <a:t>(row);</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04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a Python UDF from Pig</a:t>
            </a:r>
            <a:endParaRPr lang="en-US" dirty="0"/>
          </a:p>
        </p:txBody>
      </p:sp>
    </p:spTree>
    <p:extLst>
      <p:ext uri="{BB962C8B-B14F-4D97-AF65-F5344CB8AC3E}">
        <p14:creationId xmlns:p14="http://schemas.microsoft.com/office/powerpoint/2010/main" val="14959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are UDFs?</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4466" y="1277655"/>
            <a:ext cx="7173970" cy="3897836"/>
          </a:xfrm>
        </p:spPr>
        <p:txBody>
          <a:bodyPr/>
          <a:lstStyle/>
          <a:p>
            <a:r>
              <a:rPr lang="en-GB" dirty="0" smtClean="0"/>
              <a:t>User-Defined Functions (UDFs) extend the capabilities of Hive and Pig</a:t>
            </a:r>
          </a:p>
          <a:p>
            <a:r>
              <a:rPr lang="en-GB" dirty="0" smtClean="0"/>
              <a:t>Simpler than writing custom </a:t>
            </a:r>
            <a:r>
              <a:rPr lang="en-GB" dirty="0" err="1" smtClean="0"/>
              <a:t>MapReduce</a:t>
            </a:r>
            <a:r>
              <a:rPr lang="en-GB" dirty="0" smtClean="0"/>
              <a:t> </a:t>
            </a:r>
            <a:r>
              <a:rPr lang="en-GB" dirty="0" smtClean="0"/>
              <a:t>components</a:t>
            </a:r>
          </a:p>
          <a:p>
            <a:r>
              <a:rPr lang="en-GB" dirty="0" smtClean="0"/>
              <a:t>Can be implemented using many languages, for example:</a:t>
            </a:r>
          </a:p>
          <a:p>
            <a:pPr lvl="1"/>
            <a:r>
              <a:rPr lang="en-GB" dirty="0" smtClean="0"/>
              <a:t>Java</a:t>
            </a:r>
          </a:p>
          <a:p>
            <a:pPr lvl="1"/>
            <a:r>
              <a:rPr lang="en-GB" dirty="0" smtClean="0"/>
              <a:t>C#</a:t>
            </a:r>
          </a:p>
          <a:p>
            <a:pPr lvl="1"/>
            <a:r>
              <a:rPr lang="en-GB" dirty="0" smtClean="0"/>
              <a:t>Python</a:t>
            </a:r>
          </a:p>
        </p:txBody>
      </p:sp>
      <p:grpSp>
        <p:nvGrpSpPr>
          <p:cNvPr id="32" name="Group 31"/>
          <p:cNvGrpSpPr/>
          <p:nvPr/>
        </p:nvGrpSpPr>
        <p:grpSpPr>
          <a:xfrm>
            <a:off x="8239817" y="1728592"/>
            <a:ext cx="2375426" cy="3897836"/>
            <a:chOff x="8390129" y="1277655"/>
            <a:chExt cx="2375426" cy="3897836"/>
          </a:xfrm>
        </p:grpSpPr>
        <p:grpSp>
          <p:nvGrpSpPr>
            <p:cNvPr id="8" name="Group 7"/>
            <p:cNvGrpSpPr/>
            <p:nvPr/>
          </p:nvGrpSpPr>
          <p:grpSpPr>
            <a:xfrm>
              <a:off x="8417357" y="1277655"/>
              <a:ext cx="1204130" cy="1592303"/>
              <a:chOff x="8417357" y="1277655"/>
              <a:chExt cx="1204130" cy="1592303"/>
            </a:xfrm>
          </p:grpSpPr>
          <p:grpSp>
            <p:nvGrpSpPr>
              <p:cNvPr id="4" name="Group 20"/>
              <p:cNvGrpSpPr>
                <a:grpSpLocks noChangeAspect="1"/>
              </p:cNvGrpSpPr>
              <p:nvPr/>
            </p:nvGrpSpPr>
            <p:grpSpPr bwMode="auto">
              <a:xfrm>
                <a:off x="8417357" y="1277655"/>
                <a:ext cx="1204130" cy="1592303"/>
                <a:chOff x="3915" y="2947"/>
                <a:chExt cx="456" cy="603"/>
              </a:xfrm>
              <a:solidFill>
                <a:schemeClr val="accent4">
                  <a:lumMod val="20000"/>
                  <a:lumOff val="80000"/>
                </a:schemeClr>
              </a:solidFill>
            </p:grpSpPr>
            <p:sp>
              <p:nvSpPr>
                <p:cNvPr id="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444585" y="1699371"/>
                <a:ext cx="1149674"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grpSp>
        <p:grpSp>
          <p:nvGrpSpPr>
            <p:cNvPr id="9" name="Group 8"/>
            <p:cNvGrpSpPr/>
            <p:nvPr/>
          </p:nvGrpSpPr>
          <p:grpSpPr>
            <a:xfrm>
              <a:off x="8390129" y="3583188"/>
              <a:ext cx="1204130" cy="1592303"/>
              <a:chOff x="8417357" y="1277655"/>
              <a:chExt cx="1204130" cy="1592303"/>
            </a:xfrm>
          </p:grpSpPr>
          <p:grpSp>
            <p:nvGrpSpPr>
              <p:cNvPr id="10" name="Group 20"/>
              <p:cNvGrpSpPr>
                <a:grpSpLocks noChangeAspect="1"/>
              </p:cNvGrpSpPr>
              <p:nvPr/>
            </p:nvGrpSpPr>
            <p:grpSpPr bwMode="auto">
              <a:xfrm>
                <a:off x="8417357" y="1277655"/>
                <a:ext cx="1204130" cy="1592303"/>
                <a:chOff x="3915" y="2947"/>
                <a:chExt cx="456" cy="603"/>
              </a:xfrm>
              <a:solidFill>
                <a:schemeClr val="accent4">
                  <a:lumMod val="20000"/>
                  <a:lumOff val="80000"/>
                </a:schemeClr>
              </a:solidFill>
            </p:grpSpPr>
            <p:sp>
              <p:nvSpPr>
                <p:cNvPr id="1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8444585" y="1699371"/>
                <a:ext cx="873957"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LOAD…</a:t>
                </a:r>
                <a:endParaRPr lang="en-US"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10107157" y="1884037"/>
              <a:ext cx="658398" cy="831985"/>
              <a:chOff x="10107157" y="1884037"/>
              <a:chExt cx="658398" cy="831985"/>
            </a:xfrm>
          </p:grpSpPr>
          <p:grpSp>
            <p:nvGrpSpPr>
              <p:cNvPr id="16" name="Group 15"/>
              <p:cNvGrpSpPr/>
              <p:nvPr/>
            </p:nvGrpSpPr>
            <p:grpSpPr>
              <a:xfrm>
                <a:off x="10107157" y="1884037"/>
                <a:ext cx="587705" cy="513982"/>
                <a:chOff x="4537076" y="2716213"/>
                <a:chExt cx="898525" cy="785812"/>
              </a:xfrm>
            </p:grpSpPr>
            <p:sp>
              <p:nvSpPr>
                <p:cNvPr id="17"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Box 18"/>
              <p:cNvSpPr txBox="1"/>
              <p:nvPr/>
            </p:nvSpPr>
            <p:spPr>
              <a:xfrm>
                <a:off x="10184947" y="2346690"/>
                <a:ext cx="580608" cy="369332"/>
              </a:xfrm>
              <a:prstGeom prst="rect">
                <a:avLst/>
              </a:prstGeom>
              <a:noFill/>
            </p:spPr>
            <p:txBody>
              <a:bodyPr wrap="none" rtlCol="0">
                <a:spAutoFit/>
              </a:bodyPr>
              <a:lstStyle/>
              <a:p>
                <a:r>
                  <a:rPr lang="en-GB" dirty="0" smtClean="0"/>
                  <a:t>UDF</a:t>
                </a:r>
                <a:endParaRPr lang="en-US" dirty="0"/>
              </a:p>
            </p:txBody>
          </p:sp>
        </p:grpSp>
        <p:grpSp>
          <p:nvGrpSpPr>
            <p:cNvPr id="21" name="Group 20"/>
            <p:cNvGrpSpPr/>
            <p:nvPr/>
          </p:nvGrpSpPr>
          <p:grpSpPr>
            <a:xfrm>
              <a:off x="10107157" y="3958243"/>
              <a:ext cx="658398" cy="831985"/>
              <a:chOff x="10107157" y="1884037"/>
              <a:chExt cx="658398" cy="831985"/>
            </a:xfrm>
          </p:grpSpPr>
          <p:grpSp>
            <p:nvGrpSpPr>
              <p:cNvPr id="22" name="Group 21"/>
              <p:cNvGrpSpPr/>
              <p:nvPr/>
            </p:nvGrpSpPr>
            <p:grpSpPr>
              <a:xfrm>
                <a:off x="10107157" y="1884037"/>
                <a:ext cx="587705" cy="513982"/>
                <a:chOff x="4537076" y="2716213"/>
                <a:chExt cx="898525" cy="785812"/>
              </a:xfrm>
            </p:grpSpPr>
            <p:sp>
              <p:nvSpPr>
                <p:cNvPr id="2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22"/>
              <p:cNvSpPr txBox="1"/>
              <p:nvPr/>
            </p:nvSpPr>
            <p:spPr>
              <a:xfrm>
                <a:off x="10184947" y="2346690"/>
                <a:ext cx="580608" cy="369332"/>
              </a:xfrm>
              <a:prstGeom prst="rect">
                <a:avLst/>
              </a:prstGeom>
              <a:noFill/>
            </p:spPr>
            <p:txBody>
              <a:bodyPr wrap="none" rtlCol="0">
                <a:spAutoFit/>
              </a:bodyPr>
              <a:lstStyle/>
              <a:p>
                <a:r>
                  <a:rPr lang="en-GB" dirty="0" smtClean="0"/>
                  <a:t>UDF</a:t>
                </a:r>
                <a:endParaRPr lang="en-US" dirty="0"/>
              </a:p>
            </p:txBody>
          </p:sp>
        </p:grpSp>
        <p:cxnSp>
          <p:nvCxnSpPr>
            <p:cNvPr id="27" name="Elbow Connector 26"/>
            <p:cNvCxnSpPr>
              <a:stCxn id="7" idx="3"/>
            </p:cNvCxnSpPr>
            <p:nvPr/>
          </p:nvCxnSpPr>
          <p:spPr>
            <a:xfrm>
              <a:off x="9594259" y="1884037"/>
              <a:ext cx="512898" cy="22116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p:nvPr/>
          </p:nvCxnSpPr>
          <p:spPr>
            <a:xfrm flipV="1">
              <a:off x="9571295" y="2236853"/>
              <a:ext cx="512898" cy="221168"/>
            </a:xfrm>
            <a:prstGeom prst="bentConnector3">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0" name="Elbow Connector 29"/>
            <p:cNvCxnSpPr/>
            <p:nvPr/>
          </p:nvCxnSpPr>
          <p:spPr>
            <a:xfrm>
              <a:off x="9596347" y="4053123"/>
              <a:ext cx="512898" cy="22116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p:cNvCxnSpPr/>
            <p:nvPr/>
          </p:nvCxnSpPr>
          <p:spPr>
            <a:xfrm flipV="1">
              <a:off x="9573383" y="4405939"/>
              <a:ext cx="512898" cy="221168"/>
            </a:xfrm>
            <a:prstGeom prst="bentConnector3">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56480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fade">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Why Python?</a:t>
            </a:r>
            <a:endParaRPr lang="en-GB" dirty="0"/>
          </a:p>
        </p:txBody>
      </p:sp>
    </p:spTree>
    <p:extLst>
      <p:ext uri="{BB962C8B-B14F-4D97-AF65-F5344CB8AC3E}">
        <p14:creationId xmlns:p14="http://schemas.microsoft.com/office/powerpoint/2010/main" val="381371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26509" y="1388226"/>
            <a:ext cx="11178153" cy="5290388"/>
          </a:xfrm>
        </p:spPr>
        <p:txBody>
          <a:bodyPr/>
          <a:lstStyle/>
          <a:p>
            <a:pPr marL="0" indent="0">
              <a:buNone/>
            </a:pPr>
            <a:r>
              <a:rPr lang="en-GB" dirty="0" smtClean="0"/>
              <a:t>Python is a (relatively) simple scripting language – ideal for UDFs</a:t>
            </a:r>
          </a:p>
          <a:p>
            <a:pPr lvl="1"/>
            <a:r>
              <a:rPr lang="en-GB" dirty="0" smtClean="0"/>
              <a:t>Intuitive syntax</a:t>
            </a:r>
          </a:p>
          <a:p>
            <a:pPr lvl="1"/>
            <a:r>
              <a:rPr lang="en-GB" dirty="0" smtClean="0"/>
              <a:t>Dynamic typing</a:t>
            </a:r>
          </a:p>
          <a:p>
            <a:pPr lvl="1"/>
            <a:r>
              <a:rPr lang="en-GB" dirty="0" smtClean="0"/>
              <a:t>Interpreted execution</a:t>
            </a:r>
            <a:endParaRPr lang="en-US" dirty="0"/>
          </a:p>
        </p:txBody>
      </p:sp>
      <p:grpSp>
        <p:nvGrpSpPr>
          <p:cNvPr id="6" name="Group 5"/>
          <p:cNvGrpSpPr/>
          <p:nvPr/>
        </p:nvGrpSpPr>
        <p:grpSpPr>
          <a:xfrm>
            <a:off x="3432131" y="3695179"/>
            <a:ext cx="4722313" cy="2605413"/>
            <a:chOff x="3419605" y="3494762"/>
            <a:chExt cx="4722313" cy="2605413"/>
          </a:xfrm>
        </p:grpSpPr>
        <p:sp>
          <p:nvSpPr>
            <p:cNvPr id="5" name="Rectangle 4"/>
            <p:cNvSpPr/>
            <p:nvPr/>
          </p:nvSpPr>
          <p:spPr>
            <a:xfrm>
              <a:off x="3419605" y="3494762"/>
              <a:ext cx="4722313" cy="2605413"/>
            </a:xfrm>
            <a:prstGeom prst="rect">
              <a:avLst/>
            </a:prstGeom>
            <a:solidFill>
              <a:schemeClr val="bg1"/>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33797" y="3707704"/>
              <a:ext cx="2977097" cy="1815882"/>
            </a:xfrm>
            <a:prstGeom prst="rect">
              <a:avLst/>
            </a:prstGeom>
            <a:noFill/>
          </p:spPr>
          <p:txBody>
            <a:bodyPr wrap="none" rtlCol="0">
              <a:spAutoFit/>
            </a:bodyPr>
            <a:lstStyle/>
            <a:p>
              <a:r>
                <a:rPr lang="en-GB" sz="2800" dirty="0" smtClean="0">
                  <a:latin typeface="Courier New" panose="02070309020205020404" pitchFamily="49" charset="0"/>
                  <a:cs typeface="Courier New" panose="02070309020205020404" pitchFamily="49" charset="0"/>
                </a:rPr>
                <a:t>x = 1</a:t>
              </a:r>
            </a:p>
            <a:p>
              <a:r>
                <a:rPr lang="en-GB" sz="2800" dirty="0" smtClean="0">
                  <a:latin typeface="Courier New" panose="02070309020205020404" pitchFamily="49" charset="0"/>
                  <a:cs typeface="Courier New" panose="02070309020205020404" pitchFamily="49" charset="0"/>
                </a:rPr>
                <a:t>while x &lt; 11:</a:t>
              </a:r>
            </a:p>
            <a:p>
              <a:r>
                <a:rPr lang="en-GB" sz="2800" dirty="0">
                  <a:latin typeface="Courier New" panose="02070309020205020404" pitchFamily="49" charset="0"/>
                  <a:cs typeface="Courier New" panose="02070309020205020404" pitchFamily="49" charset="0"/>
                </a:rPr>
                <a:t> </a:t>
              </a:r>
              <a:r>
                <a:rPr lang="en-GB" sz="2800" dirty="0" smtClean="0">
                  <a:latin typeface="Courier New" panose="02070309020205020404" pitchFamily="49" charset="0"/>
                  <a:cs typeface="Courier New" panose="02070309020205020404" pitchFamily="49" charset="0"/>
                </a:rPr>
                <a:t> print (x)</a:t>
              </a:r>
            </a:p>
            <a:p>
              <a:r>
                <a:rPr lang="en-GB" sz="2800" dirty="0">
                  <a:latin typeface="Courier New" panose="02070309020205020404" pitchFamily="49" charset="0"/>
                  <a:cs typeface="Courier New" panose="02070309020205020404" pitchFamily="49" charset="0"/>
                </a:rPr>
                <a:t> </a:t>
              </a:r>
              <a:r>
                <a:rPr lang="en-GB" sz="2800" dirty="0" smtClean="0">
                  <a:latin typeface="Courier New" panose="02070309020205020404" pitchFamily="49" charset="0"/>
                  <a:cs typeface="Courier New" panose="02070309020205020404" pitchFamily="49" charset="0"/>
                </a:rPr>
                <a:t> x = x + 1</a:t>
              </a:r>
              <a:endParaRPr lang="en-US" sz="28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5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26509" y="1388226"/>
            <a:ext cx="11178153" cy="5290388"/>
          </a:xfrm>
        </p:spPr>
        <p:txBody>
          <a:bodyPr/>
          <a:lstStyle/>
          <a:p>
            <a:pPr marL="0" indent="0">
              <a:buNone/>
            </a:pPr>
            <a:r>
              <a:rPr lang="en-GB" dirty="0" smtClean="0"/>
              <a:t>Python is pre-installed on HDInsight clusters</a:t>
            </a:r>
          </a:p>
          <a:p>
            <a:pPr lvl="1"/>
            <a:r>
              <a:rPr lang="en-GB" dirty="0" smtClean="0"/>
              <a:t>Python 2.7 supports </a:t>
            </a:r>
            <a:r>
              <a:rPr lang="en-GB" i="1" dirty="0" smtClean="0"/>
              <a:t>streaming</a:t>
            </a:r>
            <a:r>
              <a:rPr lang="en-GB" dirty="0" smtClean="0"/>
              <a:t> from Hive</a:t>
            </a:r>
          </a:p>
          <a:p>
            <a:pPr lvl="1"/>
            <a:r>
              <a:rPr lang="en-GB" dirty="0" err="1" smtClean="0"/>
              <a:t>Jython</a:t>
            </a:r>
            <a:r>
              <a:rPr lang="en-GB" dirty="0" smtClean="0"/>
              <a:t> (a Java implementation of Python) has native support in Pig</a:t>
            </a:r>
          </a:p>
        </p:txBody>
      </p:sp>
    </p:spTree>
    <p:extLst>
      <p:ext uri="{BB962C8B-B14F-4D97-AF65-F5344CB8AC3E}">
        <p14:creationId xmlns:p14="http://schemas.microsoft.com/office/powerpoint/2010/main" val="686373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 Python UDF in Hive?</a:t>
            </a:r>
            <a:endParaRPr lang="en-GB" dirty="0"/>
          </a:p>
        </p:txBody>
      </p:sp>
    </p:spTree>
    <p:extLst>
      <p:ext uri="{BB962C8B-B14F-4D97-AF65-F5344CB8AC3E}">
        <p14:creationId xmlns:p14="http://schemas.microsoft.com/office/powerpoint/2010/main" val="329283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Hive exchanges data with Python using a </a:t>
            </a:r>
            <a:r>
              <a:rPr lang="en-GB" i="1" dirty="0" smtClean="0"/>
              <a:t>streaming</a:t>
            </a:r>
            <a:r>
              <a:rPr lang="en-GB" dirty="0" smtClean="0"/>
              <a:t> technique</a:t>
            </a:r>
          </a:p>
          <a:p>
            <a:pPr lvl="1"/>
            <a:r>
              <a:rPr lang="en-GB" dirty="0" smtClean="0"/>
              <a:t>Rows from Hive </a:t>
            </a:r>
            <a:r>
              <a:rPr lang="en-GB" dirty="0"/>
              <a:t>are passed </a:t>
            </a:r>
            <a:r>
              <a:rPr lang="en-GB" dirty="0" smtClean="0"/>
              <a:t>to Python through STDIN</a:t>
            </a:r>
          </a:p>
          <a:p>
            <a:pPr lvl="1"/>
            <a:r>
              <a:rPr lang="en-GB" dirty="0" smtClean="0"/>
              <a:t>Processed rows from Python are passed to Hive through STDOUT</a:t>
            </a:r>
            <a:endParaRPr lang="en-US" dirty="0"/>
          </a:p>
        </p:txBody>
      </p:sp>
      <p:sp>
        <p:nvSpPr>
          <p:cNvPr id="6" name="TextBox 5"/>
          <p:cNvSpPr txBox="1"/>
          <p:nvPr/>
        </p:nvSpPr>
        <p:spPr>
          <a:xfrm>
            <a:off x="2467627" y="3511245"/>
            <a:ext cx="5984331" cy="954107"/>
          </a:xfrm>
          <a:prstGeom prst="rect">
            <a:avLst/>
          </a:prstGeom>
          <a:noFill/>
        </p:spPr>
        <p:txBody>
          <a:bodyPr wrap="none" rtlCol="0">
            <a:spAutoFit/>
          </a:bodyPr>
          <a:lstStyle/>
          <a:p>
            <a:r>
              <a:rPr lang="en-GB" sz="2800" dirty="0" smtClean="0">
                <a:latin typeface="Courier New" panose="02070309020205020404" pitchFamily="49" charset="0"/>
                <a:cs typeface="Courier New" panose="02070309020205020404" pitchFamily="49" charset="0"/>
              </a:rPr>
              <a:t>line = </a:t>
            </a:r>
            <a:r>
              <a:rPr lang="en-GB" sz="2800" dirty="0" err="1" smtClean="0">
                <a:latin typeface="Courier New" panose="02070309020205020404" pitchFamily="49" charset="0"/>
                <a:cs typeface="Courier New" panose="02070309020205020404" pitchFamily="49" charset="0"/>
              </a:rPr>
              <a:t>sys.stdin.readline</a:t>
            </a:r>
            <a:r>
              <a:rPr lang="en-GB" sz="2800" dirty="0" smtClean="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p:txBody>
      </p:sp>
      <p:sp>
        <p:nvSpPr>
          <p:cNvPr id="8" name="Rectangle 7"/>
          <p:cNvSpPr/>
          <p:nvPr/>
        </p:nvSpPr>
        <p:spPr>
          <a:xfrm>
            <a:off x="2467627" y="4377413"/>
            <a:ext cx="6096000" cy="1384995"/>
          </a:xfrm>
          <a:prstGeom prst="rect">
            <a:avLst/>
          </a:prstGeom>
        </p:spPr>
        <p:txBody>
          <a:bodyPr>
            <a:spAutoFit/>
          </a:bodyPr>
          <a:lstStyle/>
          <a:p>
            <a:pPr lvl="0"/>
            <a:r>
              <a:rPr lang="en-GB" sz="2800" dirty="0">
                <a:solidFill>
                  <a:prstClr val="black"/>
                </a:solidFill>
                <a:latin typeface="Courier New" panose="02070309020205020404" pitchFamily="49" charset="0"/>
                <a:cs typeface="Courier New" panose="02070309020205020404" pitchFamily="49" charset="0"/>
              </a:rPr>
              <a:t>...</a:t>
            </a:r>
          </a:p>
          <a:p>
            <a:pPr lvl="0"/>
            <a:endParaRPr lang="en-GB" sz="2800" dirty="0">
              <a:solidFill>
                <a:prstClr val="black"/>
              </a:solidFill>
              <a:latin typeface="Courier New" panose="02070309020205020404" pitchFamily="49" charset="0"/>
              <a:cs typeface="Courier New" panose="02070309020205020404" pitchFamily="49" charset="0"/>
            </a:endParaRPr>
          </a:p>
          <a:p>
            <a:pPr lvl="0"/>
            <a:r>
              <a:rPr lang="en-GB" sz="2800" dirty="0">
                <a:solidFill>
                  <a:prstClr val="black"/>
                </a:solidFill>
                <a:latin typeface="Courier New" panose="02070309020205020404" pitchFamily="49" charset="0"/>
                <a:cs typeface="Courier New" panose="02070309020205020404" pitchFamily="49" charset="0"/>
              </a:rPr>
              <a:t>print </a:t>
            </a:r>
            <a:r>
              <a:rPr lang="en-GB" sz="2800" dirty="0" err="1">
                <a:solidFill>
                  <a:prstClr val="black"/>
                </a:solidFill>
                <a:latin typeface="Courier New" panose="02070309020205020404" pitchFamily="49" charset="0"/>
                <a:cs typeface="Courier New" panose="02070309020205020404" pitchFamily="49" charset="0"/>
              </a:rPr>
              <a:t>processed_row</a:t>
            </a:r>
            <a:endParaRPr lang="en-GB" sz="28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110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Use the Hive TRANSFORM statement to invoke a UDF</a:t>
            </a:r>
            <a:endParaRPr lang="en-US" dirty="0"/>
          </a:p>
        </p:txBody>
      </p:sp>
      <p:sp>
        <p:nvSpPr>
          <p:cNvPr id="5" name="Rectangle 4"/>
          <p:cNvSpPr/>
          <p:nvPr/>
        </p:nvSpPr>
        <p:spPr>
          <a:xfrm>
            <a:off x="726511" y="2413338"/>
            <a:ext cx="10684700" cy="2677656"/>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add file wasb</a:t>
            </a:r>
            <a:r>
              <a:rPr lang="en-US" sz="2400" dirty="0" smtClean="0">
                <a:latin typeface="Courier New" panose="02070309020205020404" pitchFamily="49" charset="0"/>
                <a:cs typeface="Courier New" panose="02070309020205020404" pitchFamily="49" charset="0"/>
              </a:rPr>
              <a:t>:///scripts/myscript.py</a:t>
            </a:r>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SELECT TRANSFORM </a:t>
            </a:r>
            <a:r>
              <a:rPr lang="en-US" sz="2400" dirty="0" smtClean="0">
                <a:latin typeface="Courier New" panose="02070309020205020404" pitchFamily="49" charset="0"/>
                <a:cs typeface="Courier New" panose="02070309020205020404" pitchFamily="49" charset="0"/>
              </a:rPr>
              <a:t>(col1, col2, col3)</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USING 'D:\Python27\python.exe </a:t>
            </a:r>
            <a:r>
              <a:rPr lang="en-US" sz="2400" dirty="0" smtClean="0">
                <a:latin typeface="Courier New" panose="02070309020205020404" pitchFamily="49" charset="0"/>
                <a:cs typeface="Courier New" panose="02070309020205020404" pitchFamily="49" charset="0"/>
              </a:rPr>
              <a:t>myscript.py</a:t>
            </a:r>
            <a:r>
              <a:rPr lang="en-US" sz="2400" dirty="0">
                <a:latin typeface="Courier New" panose="02070309020205020404" pitchFamily="49" charset="0"/>
                <a:cs typeface="Courier New" panose="02070309020205020404" pitchFamily="49" charset="0"/>
              </a:rPr>
              <a:t>' AS</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(col1 </a:t>
            </a:r>
            <a:r>
              <a:rPr lang="en-US" sz="2400" dirty="0">
                <a:latin typeface="Courier New" panose="02070309020205020404" pitchFamily="49" charset="0"/>
                <a:cs typeface="Courier New" panose="02070309020205020404" pitchFamily="49" charset="0"/>
              </a:rPr>
              <a:t>string, </a:t>
            </a:r>
            <a:r>
              <a:rPr lang="en-US" sz="2400" dirty="0" smtClean="0">
                <a:latin typeface="Courier New" panose="02070309020205020404" pitchFamily="49" charset="0"/>
                <a:cs typeface="Courier New" panose="02070309020205020404" pitchFamily="49" charset="0"/>
              </a:rPr>
              <a:t>col2 </a:t>
            </a:r>
            <a:r>
              <a:rPr lang="en-US" sz="2400" dirty="0" err="1" smtClean="0">
                <a:latin typeface="Courier New" panose="02070309020205020404" pitchFamily="49" charset="0"/>
                <a:cs typeface="Courier New" panose="02070309020205020404" pitchFamily="49" charset="0"/>
              </a:rPr>
              <a:t>int</a:t>
            </a:r>
            <a:r>
              <a:rPr lang="en-US" sz="2400" dirty="0" smtClean="0">
                <a:latin typeface="Courier New" panose="02070309020205020404" pitchFamily="49" charset="0"/>
                <a:cs typeface="Courier New" panose="02070309020205020404" pitchFamily="49" charset="0"/>
              </a:rPr>
              <a:t>, col3 </a:t>
            </a:r>
            <a:r>
              <a:rPr lang="en-US" sz="2400" dirty="0">
                <a:latin typeface="Courier New" panose="02070309020205020404" pitchFamily="49" charset="0"/>
                <a:cs typeface="Courier New" panose="02070309020205020404" pitchFamily="49" charset="0"/>
              </a:rPr>
              <a:t>string)</a:t>
            </a:r>
          </a:p>
          <a:p>
            <a:r>
              <a:rPr lang="en-US" sz="2400" dirty="0">
                <a:latin typeface="Courier New" panose="02070309020205020404" pitchFamily="49" charset="0"/>
                <a:cs typeface="Courier New" panose="02070309020205020404" pitchFamily="49" charset="0"/>
              </a:rPr>
              <a:t>FROM </a:t>
            </a:r>
            <a:r>
              <a:rPr lang="en-US" sz="2400" dirty="0" err="1" smtClean="0">
                <a:latin typeface="Courier New" panose="02070309020205020404" pitchFamily="49" charset="0"/>
                <a:cs typeface="Courier New" panose="02070309020205020404" pitchFamily="49" charset="0"/>
              </a:rPr>
              <a:t>mytable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ORDER BY </a:t>
            </a:r>
            <a:r>
              <a:rPr lang="en-US" sz="2400" dirty="0" smtClean="0">
                <a:latin typeface="Courier New" panose="02070309020205020404" pitchFamily="49" charset="0"/>
                <a:cs typeface="Courier New" panose="02070309020205020404" pitchFamily="49" charset="0"/>
              </a:rPr>
              <a:t>col1;</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01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636b0322-90fb-440c-9cbc-22749e7231e9"/>
    <ds:schemaRef ds:uri="http://schemas.microsoft.com/office/2006/metadata/properties"/>
    <ds:schemaRef ds:uri="http://www.w3.org/XML/1998/namespace"/>
    <ds:schemaRef ds:uri="http://purl.org/dc/term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3807</TotalTime>
  <Words>327</Words>
  <Application>Microsoft Office PowerPoint</Application>
  <PresentationFormat>Widescreen</PresentationFormat>
  <Paragraphs>59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Segoe UI</vt:lpstr>
      <vt:lpstr>Segoe UI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a Python UDF from Hive</vt:lpstr>
      <vt:lpstr>PowerPoint Presentation</vt:lpstr>
      <vt:lpstr>PowerPoint Presentation</vt:lpstr>
      <vt:lpstr>PowerPoint Presentation</vt:lpstr>
      <vt:lpstr>Using a Python UDF from Pig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127</cp:revision>
  <dcterms:created xsi:type="dcterms:W3CDTF">2013-02-15T23:12:42Z</dcterms:created>
  <dcterms:modified xsi:type="dcterms:W3CDTF">2015-06-22T10:20:10Z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