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82" r:id="rId6"/>
    <p:sldId id="295" r:id="rId7"/>
    <p:sldId id="283" r:id="rId8"/>
    <p:sldId id="284" r:id="rId9"/>
    <p:sldId id="285" r:id="rId10"/>
    <p:sldId id="289" r:id="rId11"/>
    <p:sldId id="287" r:id="rId12"/>
    <p:sldId id="293" r:id="rId13"/>
    <p:sldId id="290" r:id="rId14"/>
    <p:sldId id="286" r:id="rId15"/>
    <p:sldId id="294" r:id="rId16"/>
    <p:sldId id="291" r:id="rId17"/>
    <p:sldId id="288" r:id="rId18"/>
    <p:sldId id="292" r:id="rId19"/>
    <p:sldId id="296" r:id="rId20"/>
    <p:sldId id="297" r:id="rId21"/>
    <p:sldId id="298" r:id="rId22"/>
    <p:sldId id="299" r:id="rId23"/>
    <p:sldId id="300" r:id="rId24"/>
    <p:sldId id="302" r:id="rId25"/>
    <p:sldId id="303"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002050"/>
    <a:srgbClr val="86C400"/>
    <a:srgbClr val="82BF36"/>
    <a:srgbClr val="7FBA00"/>
    <a:srgbClr val="1F497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91" autoAdjust="0"/>
    <p:restoredTop sz="76623" autoAdjust="0"/>
  </p:normalViewPr>
  <p:slideViewPr>
    <p:cSldViewPr snapToGrid="0">
      <p:cViewPr varScale="1">
        <p:scale>
          <a:sx n="53" d="100"/>
          <a:sy n="53" d="100"/>
        </p:scale>
        <p:origin x="-1308" y="-9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8/25/2015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xmlns=""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8/25/2015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xmlns=""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CFD207A-07DF-40AD-A916-9872E089CE7A}"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xmlns=""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xmlns=""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xmlns="" val="26678372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xmlns=""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smtClean="0"/>
              <a:t>Advanced Hive Techniques</a:t>
            </a:r>
            <a:endParaRPr lang="en-US" dirty="0"/>
          </a:p>
        </p:txBody>
      </p:sp>
    </p:spTree>
    <p:extLst>
      <p:ext uri="{BB962C8B-B14F-4D97-AF65-F5344CB8AC3E}">
        <p14:creationId xmlns:p14="http://schemas.microsoft.com/office/powerpoint/2010/main" xmlns=""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41834" y="2718148"/>
            <a:ext cx="11708203" cy="3910362"/>
          </a:xfrm>
        </p:spPr>
        <p:txBody>
          <a:bodyPr/>
          <a:lstStyle/>
          <a:p>
            <a:pPr marL="0" indent="0">
              <a:buNone/>
            </a:pPr>
            <a:r>
              <a:rPr lang="en-GB" dirty="0" smtClean="0"/>
              <a:t>Skewed tables distribute data based on specific column values</a:t>
            </a:r>
          </a:p>
          <a:p>
            <a:pPr lvl="1"/>
            <a:r>
              <a:rPr lang="en-GB" dirty="0" smtClean="0"/>
              <a:t>Improves performance when a skewed values are commonly requested</a:t>
            </a:r>
          </a:p>
          <a:p>
            <a:pPr lvl="1"/>
            <a:endParaRPr lang="en-US" dirty="0"/>
          </a:p>
        </p:txBody>
      </p:sp>
    </p:spTree>
    <p:extLst>
      <p:ext uri="{BB962C8B-B14F-4D97-AF65-F5344CB8AC3E}">
        <p14:creationId xmlns:p14="http://schemas.microsoft.com/office/powerpoint/2010/main" xmlns="" val="1673566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003" y="1316032"/>
            <a:ext cx="6801862" cy="1477328"/>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CREATE TABLE </a:t>
            </a:r>
            <a:r>
              <a:rPr lang="en-GB" dirty="0" err="1" smtClean="0">
                <a:latin typeface="Courier New" panose="02070309020205020404" pitchFamily="49" charset="0"/>
                <a:cs typeface="Courier New" panose="02070309020205020404" pitchFamily="49" charset="0"/>
              </a:rPr>
              <a:t>skewed_table</a:t>
            </a:r>
            <a:endParaRPr lang="en-GB" dirty="0" smtClean="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(col1 INT,</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col2 STRING,</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col3 STRING)</a:t>
            </a:r>
          </a:p>
          <a:p>
            <a:r>
              <a:rPr lang="en-GB" dirty="0" smtClean="0">
                <a:latin typeface="Courier New" panose="02070309020205020404" pitchFamily="49" charset="0"/>
                <a:cs typeface="Courier New" panose="02070309020205020404" pitchFamily="49" charset="0"/>
              </a:rPr>
              <a:t>SKEWED BY (col3) ON ('A') STORED AS DIRECTORIES;</a:t>
            </a:r>
          </a:p>
        </p:txBody>
      </p:sp>
      <p:grpSp>
        <p:nvGrpSpPr>
          <p:cNvPr id="8" name="Group 7"/>
          <p:cNvGrpSpPr/>
          <p:nvPr/>
        </p:nvGrpSpPr>
        <p:grpSpPr>
          <a:xfrm>
            <a:off x="8146491" y="1316032"/>
            <a:ext cx="1590313" cy="1245377"/>
            <a:chOff x="7803404" y="1628384"/>
            <a:chExt cx="1590313" cy="1245377"/>
          </a:xfrm>
        </p:grpSpPr>
        <p:grpSp>
          <p:nvGrpSpPr>
            <p:cNvPr id="3" name="Group 10"/>
            <p:cNvGrpSpPr>
              <a:grpSpLocks noChangeAspect="1"/>
            </p:cNvGrpSpPr>
            <p:nvPr/>
          </p:nvGrpSpPr>
          <p:grpSpPr bwMode="auto">
            <a:xfrm rot="16200000">
              <a:off x="7975872" y="1455916"/>
              <a:ext cx="1245377" cy="1590313"/>
              <a:chOff x="1805" y="2643"/>
              <a:chExt cx="621" cy="793"/>
            </a:xfrm>
          </p:grpSpPr>
          <p:sp>
            <p:nvSpPr>
              <p:cNvPr id="4"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7867579" y="2206787"/>
              <a:ext cx="1476045" cy="369332"/>
            </a:xfrm>
            <a:prstGeom prst="rect">
              <a:avLst/>
            </a:prstGeom>
            <a:noFill/>
          </p:spPr>
          <p:txBody>
            <a:bodyPr wrap="none" rtlCol="0">
              <a:spAutoFit/>
            </a:bodyPr>
            <a:lstStyle/>
            <a:p>
              <a:r>
                <a:rPr lang="en-GB" dirty="0" err="1" smtClean="0"/>
                <a:t>skewed_table</a:t>
              </a:r>
              <a:endParaRPr lang="en-US" dirty="0"/>
            </a:p>
          </p:txBody>
        </p:sp>
      </p:grpSp>
      <p:sp>
        <p:nvSpPr>
          <p:cNvPr id="9" name="TextBox 8"/>
          <p:cNvSpPr txBox="1"/>
          <p:nvPr/>
        </p:nvSpPr>
        <p:spPr>
          <a:xfrm>
            <a:off x="449003" y="3431535"/>
            <a:ext cx="4320413" cy="923330"/>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INSERT INTO TABLE </a:t>
            </a:r>
            <a:r>
              <a:rPr lang="en-GB" dirty="0" err="1" smtClean="0">
                <a:latin typeface="Courier New" panose="02070309020205020404" pitchFamily="49" charset="0"/>
                <a:cs typeface="Courier New" panose="02070309020205020404" pitchFamily="49" charset="0"/>
              </a:rPr>
              <a:t>skewed_table</a:t>
            </a:r>
            <a:endParaRPr lang="en-GB" dirty="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SELECT col1, col2, col3</a:t>
            </a:r>
          </a:p>
          <a:p>
            <a:r>
              <a:rPr lang="en-GB" dirty="0" smtClean="0">
                <a:latin typeface="Courier New" panose="02070309020205020404" pitchFamily="49" charset="0"/>
                <a:cs typeface="Courier New" panose="02070309020205020404" pitchFamily="49" charset="0"/>
              </a:rPr>
              <a:t>FROM </a:t>
            </a:r>
            <a:r>
              <a:rPr lang="en-GB" dirty="0" err="1" smtClean="0">
                <a:latin typeface="Courier New" panose="02070309020205020404" pitchFamily="49" charset="0"/>
                <a:cs typeface="Courier New" panose="02070309020205020404" pitchFamily="49" charset="0"/>
              </a:rPr>
              <a:t>stg_table</a:t>
            </a:r>
            <a:r>
              <a:rPr lang="en-GB" dirty="0" smtClean="0">
                <a:latin typeface="Courier New" panose="02070309020205020404" pitchFamily="49" charset="0"/>
                <a:cs typeface="Courier New" panose="02070309020205020404" pitchFamily="49" charset="0"/>
              </a:rPr>
              <a:t>;</a:t>
            </a:r>
          </a:p>
        </p:txBody>
      </p:sp>
      <p:grpSp>
        <p:nvGrpSpPr>
          <p:cNvPr id="12" name="Group 11"/>
          <p:cNvGrpSpPr/>
          <p:nvPr/>
        </p:nvGrpSpPr>
        <p:grpSpPr>
          <a:xfrm>
            <a:off x="9626569" y="2665975"/>
            <a:ext cx="1615016" cy="1265825"/>
            <a:chOff x="7283488" y="3629879"/>
            <a:chExt cx="1615016" cy="1265825"/>
          </a:xfrm>
        </p:grpSpPr>
        <p:pic>
          <p:nvPicPr>
            <p:cNvPr id="10" name="Picture 9"/>
            <p:cNvPicPr>
              <a:picLocks noChangeAspect="1"/>
            </p:cNvPicPr>
            <p:nvPr/>
          </p:nvPicPr>
          <p:blipFill>
            <a:blip r:embed="rId2"/>
            <a:stretch>
              <a:fillRect/>
            </a:stretch>
          </p:blipFill>
          <p:spPr>
            <a:xfrm rot="16200000">
              <a:off x="7458083" y="3455284"/>
              <a:ext cx="1265825" cy="1615016"/>
            </a:xfrm>
            <a:prstGeom prst="rect">
              <a:avLst/>
            </a:prstGeom>
          </p:spPr>
        </p:pic>
        <p:sp>
          <p:nvSpPr>
            <p:cNvPr id="11" name="TextBox 10"/>
            <p:cNvSpPr txBox="1"/>
            <p:nvPr/>
          </p:nvSpPr>
          <p:spPr>
            <a:xfrm>
              <a:off x="7629330" y="4215112"/>
              <a:ext cx="923330" cy="369332"/>
            </a:xfrm>
            <a:prstGeom prst="rect">
              <a:avLst/>
            </a:prstGeom>
            <a:noFill/>
          </p:spPr>
          <p:txBody>
            <a:bodyPr wrap="none" rtlCol="0">
              <a:spAutoFit/>
            </a:bodyPr>
            <a:lstStyle/>
            <a:p>
              <a:r>
                <a:rPr lang="en-GB" dirty="0" smtClean="0"/>
                <a:t>col3='A'</a:t>
              </a:r>
              <a:endParaRPr lang="en-US" dirty="0"/>
            </a:p>
          </p:txBody>
        </p:sp>
      </p:grpSp>
      <p:grpSp>
        <p:nvGrpSpPr>
          <p:cNvPr id="14" name="Group 13"/>
          <p:cNvGrpSpPr/>
          <p:nvPr/>
        </p:nvGrpSpPr>
        <p:grpSpPr>
          <a:xfrm>
            <a:off x="9643006" y="4029042"/>
            <a:ext cx="1615016" cy="1265825"/>
            <a:chOff x="7283488" y="3629879"/>
            <a:chExt cx="1615016" cy="1265825"/>
          </a:xfrm>
        </p:grpSpPr>
        <p:pic>
          <p:nvPicPr>
            <p:cNvPr id="15" name="Picture 14"/>
            <p:cNvPicPr>
              <a:picLocks noChangeAspect="1"/>
            </p:cNvPicPr>
            <p:nvPr/>
          </p:nvPicPr>
          <p:blipFill>
            <a:blip r:embed="rId2"/>
            <a:stretch>
              <a:fillRect/>
            </a:stretch>
          </p:blipFill>
          <p:spPr>
            <a:xfrm rot="16200000">
              <a:off x="7458083" y="3455284"/>
              <a:ext cx="1265825" cy="1615016"/>
            </a:xfrm>
            <a:prstGeom prst="rect">
              <a:avLst/>
            </a:prstGeom>
          </p:spPr>
        </p:pic>
        <p:sp>
          <p:nvSpPr>
            <p:cNvPr id="16" name="TextBox 15"/>
            <p:cNvSpPr txBox="1"/>
            <p:nvPr/>
          </p:nvSpPr>
          <p:spPr>
            <a:xfrm>
              <a:off x="7629330" y="4215112"/>
              <a:ext cx="869020" cy="369332"/>
            </a:xfrm>
            <a:prstGeom prst="rect">
              <a:avLst/>
            </a:prstGeom>
            <a:noFill/>
          </p:spPr>
          <p:txBody>
            <a:bodyPr wrap="none" rtlCol="0">
              <a:spAutoFit/>
            </a:bodyPr>
            <a:lstStyle/>
            <a:p>
              <a:r>
                <a:rPr lang="en-GB" dirty="0" smtClean="0"/>
                <a:t>Default</a:t>
              </a:r>
              <a:endParaRPr lang="en-US" dirty="0"/>
            </a:p>
          </p:txBody>
        </p:sp>
      </p:grpSp>
      <p:cxnSp>
        <p:nvCxnSpPr>
          <p:cNvPr id="21" name="Elbow Connector 20"/>
          <p:cNvCxnSpPr>
            <a:stCxn id="4" idx="1"/>
            <a:endCxn id="10" idx="0"/>
          </p:cNvCxnSpPr>
          <p:nvPr/>
        </p:nvCxnSpPr>
        <p:spPr>
          <a:xfrm rot="16200000" flipH="1">
            <a:off x="8912863" y="2585182"/>
            <a:ext cx="737478" cy="689934"/>
          </a:xfrm>
          <a:prstGeom prst="bentConnector2">
            <a:avLst/>
          </a:prstGeom>
        </p:spPr>
        <p:style>
          <a:lnRef idx="2">
            <a:schemeClr val="dk1"/>
          </a:lnRef>
          <a:fillRef idx="0">
            <a:schemeClr val="dk1"/>
          </a:fillRef>
          <a:effectRef idx="1">
            <a:schemeClr val="dk1"/>
          </a:effectRef>
          <a:fontRef idx="minor">
            <a:schemeClr val="tx1"/>
          </a:fontRef>
        </p:style>
      </p:cxnSp>
      <p:cxnSp>
        <p:nvCxnSpPr>
          <p:cNvPr id="22" name="Elbow Connector 21"/>
          <p:cNvCxnSpPr>
            <a:stCxn id="4" idx="1"/>
            <a:endCxn id="15" idx="0"/>
          </p:cNvCxnSpPr>
          <p:nvPr/>
        </p:nvCxnSpPr>
        <p:spPr>
          <a:xfrm rot="16200000" flipH="1">
            <a:off x="8239548" y="3258496"/>
            <a:ext cx="2100545" cy="706371"/>
          </a:xfrm>
          <a:prstGeom prst="bentConnector2">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222388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skewed table</a:t>
            </a:r>
            <a:endParaRPr lang="en-US" dirty="0"/>
          </a:p>
        </p:txBody>
      </p:sp>
    </p:spTree>
    <p:extLst>
      <p:ext uri="{BB962C8B-B14F-4D97-AF65-F5344CB8AC3E}">
        <p14:creationId xmlns:p14="http://schemas.microsoft.com/office/powerpoint/2010/main" xmlns="" val="3659004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41834" y="2743200"/>
            <a:ext cx="11708203" cy="3885310"/>
          </a:xfrm>
        </p:spPr>
        <p:txBody>
          <a:bodyPr/>
          <a:lstStyle/>
          <a:p>
            <a:pPr marL="0" indent="0">
              <a:buNone/>
            </a:pPr>
            <a:r>
              <a:rPr lang="en-GB" dirty="0" smtClean="0"/>
              <a:t>Clustered tables distribute data based on a hashing algorithm</a:t>
            </a:r>
          </a:p>
          <a:p>
            <a:pPr lvl="1"/>
            <a:r>
              <a:rPr lang="en-GB" dirty="0" smtClean="0"/>
              <a:t>Improves performance when joining on a clustered key</a:t>
            </a:r>
          </a:p>
          <a:p>
            <a:pPr lvl="1"/>
            <a:endParaRPr lang="en-US" dirty="0"/>
          </a:p>
        </p:txBody>
      </p:sp>
    </p:spTree>
    <p:extLst>
      <p:ext uri="{BB962C8B-B14F-4D97-AF65-F5344CB8AC3E}">
        <p14:creationId xmlns:p14="http://schemas.microsoft.com/office/powerpoint/2010/main" xmlns="" val="2405075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003" y="1316031"/>
            <a:ext cx="4596130" cy="1477328"/>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CREATE TABLE </a:t>
            </a:r>
            <a:r>
              <a:rPr lang="en-GB" dirty="0" err="1" smtClean="0">
                <a:latin typeface="Courier New" panose="02070309020205020404" pitchFamily="49" charset="0"/>
                <a:cs typeface="Courier New" panose="02070309020205020404" pitchFamily="49" charset="0"/>
              </a:rPr>
              <a:t>clust_table</a:t>
            </a:r>
            <a:endParaRPr lang="en-GB" dirty="0" smtClean="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(col1 INT,</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col2 STRING,</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col3 STRING)</a:t>
            </a:r>
          </a:p>
          <a:p>
            <a:r>
              <a:rPr lang="en-GB" dirty="0" smtClean="0">
                <a:latin typeface="Courier New" panose="02070309020205020404" pitchFamily="49" charset="0"/>
                <a:cs typeface="Courier New" panose="02070309020205020404" pitchFamily="49" charset="0"/>
              </a:rPr>
              <a:t>SKEWED BY (col3) INTO 3 BUCKETS;</a:t>
            </a:r>
          </a:p>
        </p:txBody>
      </p:sp>
      <p:grpSp>
        <p:nvGrpSpPr>
          <p:cNvPr id="8" name="Group 7"/>
          <p:cNvGrpSpPr/>
          <p:nvPr/>
        </p:nvGrpSpPr>
        <p:grpSpPr>
          <a:xfrm>
            <a:off x="8146491" y="1316031"/>
            <a:ext cx="1590313" cy="1245377"/>
            <a:chOff x="7803404" y="1628384"/>
            <a:chExt cx="1590313" cy="1245377"/>
          </a:xfrm>
        </p:grpSpPr>
        <p:grpSp>
          <p:nvGrpSpPr>
            <p:cNvPr id="3" name="Group 10"/>
            <p:cNvGrpSpPr>
              <a:grpSpLocks noChangeAspect="1"/>
            </p:cNvGrpSpPr>
            <p:nvPr/>
          </p:nvGrpSpPr>
          <p:grpSpPr bwMode="auto">
            <a:xfrm rot="16200000">
              <a:off x="7975872" y="1455916"/>
              <a:ext cx="1245377" cy="1590313"/>
              <a:chOff x="1805" y="2643"/>
              <a:chExt cx="621" cy="793"/>
            </a:xfrm>
          </p:grpSpPr>
          <p:sp>
            <p:nvSpPr>
              <p:cNvPr id="4"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7867579" y="2206787"/>
              <a:ext cx="1211614" cy="369332"/>
            </a:xfrm>
            <a:prstGeom prst="rect">
              <a:avLst/>
            </a:prstGeom>
            <a:noFill/>
          </p:spPr>
          <p:txBody>
            <a:bodyPr wrap="none" rtlCol="0">
              <a:spAutoFit/>
            </a:bodyPr>
            <a:lstStyle/>
            <a:p>
              <a:r>
                <a:rPr lang="en-GB" dirty="0" err="1" smtClean="0"/>
                <a:t>clust_table</a:t>
              </a:r>
              <a:endParaRPr lang="en-US" dirty="0"/>
            </a:p>
          </p:txBody>
        </p:sp>
      </p:grpSp>
      <p:sp>
        <p:nvSpPr>
          <p:cNvPr id="9" name="TextBox 8"/>
          <p:cNvSpPr txBox="1"/>
          <p:nvPr/>
        </p:nvSpPr>
        <p:spPr>
          <a:xfrm>
            <a:off x="449003" y="3431534"/>
            <a:ext cx="4182555" cy="923330"/>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INSERT INTO TABLE </a:t>
            </a:r>
            <a:r>
              <a:rPr lang="en-GB" dirty="0" err="1" smtClean="0">
                <a:latin typeface="Courier New" panose="02070309020205020404" pitchFamily="49" charset="0"/>
                <a:cs typeface="Courier New" panose="02070309020205020404" pitchFamily="49" charset="0"/>
              </a:rPr>
              <a:t>clust_table</a:t>
            </a:r>
            <a:endParaRPr lang="en-GB" dirty="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SELECT col1, col2, col3</a:t>
            </a:r>
          </a:p>
          <a:p>
            <a:r>
              <a:rPr lang="en-GB" dirty="0" smtClean="0">
                <a:latin typeface="Courier New" panose="02070309020205020404" pitchFamily="49" charset="0"/>
                <a:cs typeface="Courier New" panose="02070309020205020404" pitchFamily="49" charset="0"/>
              </a:rPr>
              <a:t>FROM </a:t>
            </a:r>
            <a:r>
              <a:rPr lang="en-GB" dirty="0" err="1" smtClean="0">
                <a:latin typeface="Courier New" panose="02070309020205020404" pitchFamily="49" charset="0"/>
                <a:cs typeface="Courier New" panose="02070309020205020404" pitchFamily="49" charset="0"/>
              </a:rPr>
              <a:t>stg_table</a:t>
            </a:r>
            <a:r>
              <a:rPr lang="en-GB" dirty="0" smtClean="0">
                <a:latin typeface="Courier New" panose="02070309020205020404" pitchFamily="49" charset="0"/>
                <a:cs typeface="Courier New" panose="02070309020205020404" pitchFamily="49" charset="0"/>
              </a:rPr>
              <a:t>;</a:t>
            </a:r>
          </a:p>
        </p:txBody>
      </p:sp>
      <p:cxnSp>
        <p:nvCxnSpPr>
          <p:cNvPr id="21" name="Elbow Connector 20"/>
          <p:cNvCxnSpPr>
            <a:stCxn id="4" idx="1"/>
          </p:cNvCxnSpPr>
          <p:nvPr/>
        </p:nvCxnSpPr>
        <p:spPr>
          <a:xfrm rot="16200000" flipH="1">
            <a:off x="8912863" y="2585181"/>
            <a:ext cx="737478" cy="689934"/>
          </a:xfrm>
          <a:prstGeom prst="bentConnector2">
            <a:avLst/>
          </a:prstGeom>
        </p:spPr>
        <p:style>
          <a:lnRef idx="2">
            <a:schemeClr val="dk1"/>
          </a:lnRef>
          <a:fillRef idx="0">
            <a:schemeClr val="dk1"/>
          </a:fillRef>
          <a:effectRef idx="1">
            <a:schemeClr val="dk1"/>
          </a:effectRef>
          <a:fontRef idx="minor">
            <a:schemeClr val="tx1"/>
          </a:fontRef>
        </p:style>
      </p:cxnSp>
      <p:cxnSp>
        <p:nvCxnSpPr>
          <p:cNvPr id="22" name="Elbow Connector 21"/>
          <p:cNvCxnSpPr>
            <a:stCxn id="4" idx="1"/>
          </p:cNvCxnSpPr>
          <p:nvPr/>
        </p:nvCxnSpPr>
        <p:spPr>
          <a:xfrm rot="16200000" flipH="1">
            <a:off x="8239548" y="3258495"/>
            <a:ext cx="2100545" cy="706371"/>
          </a:xfrm>
          <a:prstGeom prst="bentConnector2">
            <a:avLst/>
          </a:prstGeom>
        </p:spPr>
        <p:style>
          <a:lnRef idx="2">
            <a:schemeClr val="dk1"/>
          </a:lnRef>
          <a:fillRef idx="0">
            <a:schemeClr val="dk1"/>
          </a:fillRef>
          <a:effectRef idx="1">
            <a:schemeClr val="dk1"/>
          </a:effectRef>
          <a:fontRef idx="minor">
            <a:schemeClr val="tx1"/>
          </a:fontRef>
        </p:style>
      </p:cxnSp>
      <p:grpSp>
        <p:nvGrpSpPr>
          <p:cNvPr id="18" name="Group 20"/>
          <p:cNvGrpSpPr>
            <a:grpSpLocks noChangeAspect="1"/>
          </p:cNvGrpSpPr>
          <p:nvPr/>
        </p:nvGrpSpPr>
        <p:grpSpPr bwMode="auto">
          <a:xfrm>
            <a:off x="9643006" y="2609124"/>
            <a:ext cx="971042" cy="1284075"/>
            <a:chOff x="3915" y="2947"/>
            <a:chExt cx="456" cy="603"/>
          </a:xfrm>
          <a:solidFill>
            <a:schemeClr val="accent4">
              <a:lumMod val="20000"/>
              <a:lumOff val="80000"/>
            </a:schemeClr>
          </a:solidFill>
        </p:grpSpPr>
        <p:sp>
          <p:nvSpPr>
            <p:cNvPr id="1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0"/>
          <p:cNvGrpSpPr>
            <a:grpSpLocks noChangeAspect="1"/>
          </p:cNvGrpSpPr>
          <p:nvPr/>
        </p:nvGrpSpPr>
        <p:grpSpPr bwMode="auto">
          <a:xfrm>
            <a:off x="9637965" y="4019915"/>
            <a:ext cx="971042" cy="1284075"/>
            <a:chOff x="3915" y="2947"/>
            <a:chExt cx="456" cy="603"/>
          </a:xfrm>
          <a:solidFill>
            <a:schemeClr val="accent4">
              <a:lumMod val="20000"/>
              <a:lumOff val="80000"/>
            </a:schemeClr>
          </a:solidFill>
        </p:grpSpPr>
        <p:sp>
          <p:nvSpPr>
            <p:cNvPr id="2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0"/>
          <p:cNvGrpSpPr>
            <a:grpSpLocks noChangeAspect="1"/>
          </p:cNvGrpSpPr>
          <p:nvPr/>
        </p:nvGrpSpPr>
        <p:grpSpPr bwMode="auto">
          <a:xfrm>
            <a:off x="9632924" y="5430706"/>
            <a:ext cx="971042" cy="1284075"/>
            <a:chOff x="3915" y="2947"/>
            <a:chExt cx="456" cy="603"/>
          </a:xfrm>
          <a:solidFill>
            <a:schemeClr val="accent4">
              <a:lumMod val="20000"/>
              <a:lumOff val="80000"/>
            </a:schemeClr>
          </a:solidFill>
        </p:grpSpPr>
        <p:sp>
          <p:nvSpPr>
            <p:cNvPr id="2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31" name="Elbow Connector 30"/>
          <p:cNvCxnSpPr/>
          <p:nvPr/>
        </p:nvCxnSpPr>
        <p:spPr>
          <a:xfrm rot="16200000" flipH="1">
            <a:off x="8229110" y="4650969"/>
            <a:ext cx="2100545" cy="706371"/>
          </a:xfrm>
          <a:prstGeom prst="bentConnector2">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107627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clustered table</a:t>
            </a:r>
            <a:endParaRPr lang="en-US" dirty="0"/>
          </a:p>
        </p:txBody>
      </p:sp>
    </p:spTree>
    <p:extLst>
      <p:ext uri="{BB962C8B-B14F-4D97-AF65-F5344CB8AC3E}">
        <p14:creationId xmlns:p14="http://schemas.microsoft.com/office/powerpoint/2010/main" xmlns="" val="2597046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Hive Indexes</a:t>
            </a:r>
            <a:endParaRPr lang="en-GB" dirty="0"/>
          </a:p>
        </p:txBody>
      </p:sp>
    </p:spTree>
    <p:extLst>
      <p:ext uri="{BB962C8B-B14F-4D97-AF65-F5344CB8AC3E}">
        <p14:creationId xmlns:p14="http://schemas.microsoft.com/office/powerpoint/2010/main" xmlns="" val="88833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2530258"/>
            <a:ext cx="11525250" cy="4148356"/>
          </a:xfrm>
        </p:spPr>
        <p:txBody>
          <a:bodyPr/>
          <a:lstStyle/>
          <a:p>
            <a:r>
              <a:rPr lang="en-GB" dirty="0" smtClean="0"/>
              <a:t>Hive provides an extensible index handler architecture</a:t>
            </a:r>
          </a:p>
          <a:p>
            <a:r>
              <a:rPr lang="en-GB" dirty="0" smtClean="0"/>
              <a:t>Two built-in index handlers</a:t>
            </a:r>
          </a:p>
          <a:p>
            <a:pPr lvl="1"/>
            <a:r>
              <a:rPr lang="en-GB" b="1" dirty="0" smtClean="0"/>
              <a:t>Compact</a:t>
            </a:r>
            <a:r>
              <a:rPr lang="en-GB" dirty="0" smtClean="0"/>
              <a:t>: Similar to a non-clustered index in a relational database</a:t>
            </a:r>
          </a:p>
          <a:p>
            <a:pPr lvl="1"/>
            <a:r>
              <a:rPr lang="en-GB" b="1" dirty="0" smtClean="0"/>
              <a:t>Bitmap</a:t>
            </a:r>
            <a:r>
              <a:rPr lang="en-GB" dirty="0" smtClean="0"/>
              <a:t>: Optimized for columns with low cardinality</a:t>
            </a:r>
            <a:endParaRPr lang="en-US" dirty="0"/>
          </a:p>
        </p:txBody>
      </p:sp>
    </p:spTree>
    <p:extLst>
      <p:ext uri="{BB962C8B-B14F-4D97-AF65-F5344CB8AC3E}">
        <p14:creationId xmlns:p14="http://schemas.microsoft.com/office/powerpoint/2010/main" xmlns="" val="286815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smtClean="0"/>
              <a:t>Create an index:</a:t>
            </a:r>
          </a:p>
          <a:p>
            <a:pPr marL="856960" lvl="2" indent="0">
              <a:buNone/>
            </a:pPr>
            <a:r>
              <a:rPr lang="en-GB" dirty="0" smtClean="0">
                <a:latin typeface="Courier New" panose="02070309020205020404" pitchFamily="49" charset="0"/>
                <a:cs typeface="Courier New" panose="02070309020205020404" pitchFamily="49" charset="0"/>
              </a:rPr>
              <a:t>CREATE INDEX idx_col1 ON TABLE </a:t>
            </a:r>
            <a:r>
              <a:rPr lang="en-GB" dirty="0" err="1" smtClean="0">
                <a:latin typeface="Courier New" panose="02070309020205020404" pitchFamily="49" charset="0"/>
                <a:cs typeface="Courier New" panose="02070309020205020404" pitchFamily="49" charset="0"/>
              </a:rPr>
              <a:t>mytable</a:t>
            </a:r>
            <a:r>
              <a:rPr lang="en-GB" dirty="0" smtClean="0">
                <a:latin typeface="Courier New" panose="02070309020205020404" pitchFamily="49" charset="0"/>
                <a:cs typeface="Courier New" panose="02070309020205020404" pitchFamily="49" charset="0"/>
              </a:rPr>
              <a:t>(col1)</a:t>
            </a:r>
          </a:p>
          <a:p>
            <a:pPr marL="856960" lvl="2" indent="0">
              <a:buNone/>
            </a:pPr>
            <a:r>
              <a:rPr lang="en-GB" dirty="0" smtClean="0">
                <a:latin typeface="Courier New" panose="02070309020205020404" pitchFamily="49" charset="0"/>
                <a:cs typeface="Courier New" panose="02070309020205020404" pitchFamily="49" charset="0"/>
              </a:rPr>
              <a:t>AS 'COMPACT' WITH DEFERRED REBUILD;</a:t>
            </a:r>
            <a:endParaRPr lang="en-GB" sz="2800" dirty="0" smtClean="0"/>
          </a:p>
          <a:p>
            <a:r>
              <a:rPr lang="en-GB" dirty="0" smtClean="0"/>
              <a:t>Rebuild an index:</a:t>
            </a:r>
          </a:p>
          <a:p>
            <a:pPr marL="856960" lvl="2" indent="0">
              <a:buNone/>
            </a:pPr>
            <a:r>
              <a:rPr lang="en-GB" dirty="0" smtClean="0">
                <a:latin typeface="Courier New" panose="02070309020205020404" pitchFamily="49" charset="0"/>
                <a:cs typeface="Courier New" panose="02070309020205020404" pitchFamily="49" charset="0"/>
              </a:rPr>
              <a:t>ALTER INDEX </a:t>
            </a:r>
            <a:r>
              <a:rPr lang="en-GB" dirty="0">
                <a:latin typeface="Courier New" panose="02070309020205020404" pitchFamily="49" charset="0"/>
                <a:cs typeface="Courier New" panose="02070309020205020404" pitchFamily="49" charset="0"/>
              </a:rPr>
              <a:t>idx_col1 ON </a:t>
            </a:r>
            <a:r>
              <a:rPr lang="en-GB" dirty="0" err="1" smtClean="0">
                <a:latin typeface="Courier New" panose="02070309020205020404" pitchFamily="49" charset="0"/>
                <a:cs typeface="Courier New" panose="02070309020205020404" pitchFamily="49" charset="0"/>
              </a:rPr>
              <a:t>mytable</a:t>
            </a:r>
            <a:r>
              <a:rPr lang="en-GB" dirty="0" smtClean="0">
                <a:latin typeface="Courier New" panose="02070309020205020404" pitchFamily="49" charset="0"/>
                <a:cs typeface="Courier New" panose="02070309020205020404" pitchFamily="49" charset="0"/>
              </a:rPr>
              <a:t> REBUILD;</a:t>
            </a:r>
            <a:endParaRPr lang="en-GB" dirty="0"/>
          </a:p>
          <a:p>
            <a:r>
              <a:rPr lang="en-GB" dirty="0" smtClean="0"/>
              <a:t>Drop an index</a:t>
            </a:r>
          </a:p>
          <a:p>
            <a:pPr marL="856960" lvl="2" indent="0">
              <a:buNone/>
            </a:pPr>
            <a:r>
              <a:rPr lang="en-GB" dirty="0" smtClean="0">
                <a:solidFill>
                  <a:prstClr val="black"/>
                </a:solidFill>
                <a:latin typeface="Courier New" panose="02070309020205020404" pitchFamily="49" charset="0"/>
                <a:cs typeface="Courier New" panose="02070309020205020404" pitchFamily="49" charset="0"/>
              </a:rPr>
              <a:t>DROP INDEX </a:t>
            </a:r>
            <a:r>
              <a:rPr lang="en-GB" dirty="0">
                <a:solidFill>
                  <a:prstClr val="black"/>
                </a:solidFill>
                <a:latin typeface="Courier New" panose="02070309020205020404" pitchFamily="49" charset="0"/>
                <a:cs typeface="Courier New" panose="02070309020205020404" pitchFamily="49" charset="0"/>
              </a:rPr>
              <a:t>idx_col1 ON </a:t>
            </a:r>
            <a:r>
              <a:rPr lang="en-GB" dirty="0" err="1" smtClean="0">
                <a:solidFill>
                  <a:prstClr val="black"/>
                </a:solidFill>
                <a:latin typeface="Courier New" panose="02070309020205020404" pitchFamily="49" charset="0"/>
                <a:cs typeface="Courier New" panose="02070309020205020404" pitchFamily="49" charset="0"/>
              </a:rPr>
              <a:t>mytable</a:t>
            </a:r>
            <a:r>
              <a:rPr lang="en-GB" dirty="0" smtClean="0">
                <a:solidFill>
                  <a:prstClr val="black"/>
                </a:solidFill>
                <a:latin typeface="Courier New" panose="02070309020205020404" pitchFamily="49" charset="0"/>
                <a:cs typeface="Courier New" panose="02070309020205020404" pitchFamily="49" charset="0"/>
              </a:rPr>
              <a:t>;</a:t>
            </a:r>
            <a:endParaRPr lang="en-GB" dirty="0">
              <a:solidFill>
                <a:prstClr val="black"/>
              </a:solidFill>
            </a:endParaRPr>
          </a:p>
          <a:p>
            <a:endParaRPr lang="en-US" dirty="0"/>
          </a:p>
        </p:txBody>
      </p:sp>
      <p:sp>
        <p:nvSpPr>
          <p:cNvPr id="4" name="线形标注 1(带边框和强调线) 3"/>
          <p:cNvSpPr/>
          <p:nvPr/>
        </p:nvSpPr>
        <p:spPr>
          <a:xfrm>
            <a:off x="4105835" y="412377"/>
            <a:ext cx="2528047" cy="1039905"/>
          </a:xfrm>
          <a:prstGeom prst="accentBorderCallout1">
            <a:avLst>
              <a:gd name="adj1" fmla="val 18750"/>
              <a:gd name="adj2" fmla="val -8333"/>
              <a:gd name="adj3" fmla="val 203879"/>
              <a:gd name="adj4" fmla="val -46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建立</a:t>
            </a:r>
            <a:r>
              <a:rPr lang="en-US" altLang="zh-CN" dirty="0" smtClean="0"/>
              <a:t>index</a:t>
            </a:r>
            <a:r>
              <a:rPr lang="zh-CN" altLang="en-US" dirty="0" smtClean="0"/>
              <a:t>的</a:t>
            </a:r>
            <a:r>
              <a:rPr lang="en-US" altLang="zh-CN" dirty="0" smtClean="0"/>
              <a:t>class</a:t>
            </a:r>
            <a:r>
              <a:rPr lang="zh-CN" altLang="en-US" dirty="0" smtClean="0"/>
              <a:t>名。可以死内建的，也可以是自己扩展的</a:t>
            </a:r>
            <a:endParaRPr lang="zh-CN" altLang="en-US" dirty="0"/>
          </a:p>
        </p:txBody>
      </p:sp>
      <p:sp>
        <p:nvSpPr>
          <p:cNvPr id="5" name="线形标注 1(带强调线) 4"/>
          <p:cNvSpPr/>
          <p:nvPr/>
        </p:nvSpPr>
        <p:spPr>
          <a:xfrm>
            <a:off x="7960660" y="286871"/>
            <a:ext cx="2976282" cy="1093694"/>
          </a:xfrm>
          <a:prstGeom prst="accentCallout1">
            <a:avLst>
              <a:gd name="adj1" fmla="val 18750"/>
              <a:gd name="adj2" fmla="val -8333"/>
              <a:gd name="adj3" fmla="val 205943"/>
              <a:gd name="adj4" fmla="val -774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延迟</a:t>
            </a:r>
            <a:r>
              <a:rPr lang="en-US" altLang="zh-CN" dirty="0" smtClean="0"/>
              <a:t>rebuild</a:t>
            </a:r>
            <a:r>
              <a:rPr lang="zh-CN" altLang="en-US" dirty="0" smtClean="0"/>
              <a:t>，即定义</a:t>
            </a:r>
            <a:r>
              <a:rPr lang="en-US" altLang="zh-CN" dirty="0" smtClean="0"/>
              <a:t>index</a:t>
            </a:r>
            <a:r>
              <a:rPr lang="zh-CN" altLang="en-US" dirty="0" smtClean="0"/>
              <a:t>时候并没有</a:t>
            </a:r>
            <a:r>
              <a:rPr lang="en-US" altLang="zh-CN" dirty="0" smtClean="0"/>
              <a:t>build</a:t>
            </a:r>
            <a:r>
              <a:rPr lang="zh-CN" altLang="en-US" dirty="0" smtClean="0"/>
              <a:t>它，延迟到以后再</a:t>
            </a:r>
            <a:r>
              <a:rPr lang="en-US" altLang="zh-CN" dirty="0" smtClean="0"/>
              <a:t>build</a:t>
            </a:r>
            <a:endParaRPr lang="zh-CN" altLang="en-US" dirty="0"/>
          </a:p>
        </p:txBody>
      </p:sp>
    </p:spTree>
    <p:extLst>
      <p:ext uri="{BB962C8B-B14F-4D97-AF65-F5344CB8AC3E}">
        <p14:creationId xmlns:p14="http://schemas.microsoft.com/office/powerpoint/2010/main" xmlns="" val="184124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 index</a:t>
            </a:r>
            <a:endParaRPr lang="en-US" dirty="0"/>
          </a:p>
        </p:txBody>
      </p:sp>
    </p:spTree>
    <p:extLst>
      <p:ext uri="{BB962C8B-B14F-4D97-AF65-F5344CB8AC3E}">
        <p14:creationId xmlns:p14="http://schemas.microsoft.com/office/powerpoint/2010/main" xmlns="" val="4048399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a:t>
            </a:r>
            <a:r>
              <a:rPr lang="en-GB" dirty="0" err="1" smtClean="0"/>
              <a:t>Tez</a:t>
            </a:r>
            <a:r>
              <a:rPr lang="en-GB" dirty="0" smtClean="0"/>
              <a:t>?</a:t>
            </a:r>
            <a:endParaRPr lang="en-GB" dirty="0"/>
          </a:p>
        </p:txBody>
      </p:sp>
    </p:spTree>
    <p:extLst>
      <p:ext uri="{BB962C8B-B14F-4D97-AF65-F5344CB8AC3E}">
        <p14:creationId xmlns:p14="http://schemas.microsoft.com/office/powerpoint/2010/main" xmlns=""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Hive Views</a:t>
            </a:r>
            <a:endParaRPr lang="en-GB" dirty="0"/>
          </a:p>
        </p:txBody>
      </p:sp>
    </p:spTree>
    <p:extLst>
      <p:ext uri="{BB962C8B-B14F-4D97-AF65-F5344CB8AC3E}">
        <p14:creationId xmlns:p14="http://schemas.microsoft.com/office/powerpoint/2010/main" xmlns="" val="29998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smtClean="0"/>
              <a:t>Views are named queries that abstract underlying tables</a:t>
            </a:r>
          </a:p>
          <a:p>
            <a:endParaRPr lang="en-GB" dirty="0" smtClean="0"/>
          </a:p>
          <a:p>
            <a:pPr marL="856960" lvl="2" indent="0">
              <a:buNone/>
            </a:pPr>
            <a:r>
              <a:rPr lang="en-GB" dirty="0" smtClean="0">
                <a:latin typeface="Courier New" panose="02070309020205020404" pitchFamily="49" charset="0"/>
                <a:cs typeface="Courier New" panose="02070309020205020404" pitchFamily="49" charset="0"/>
              </a:rPr>
              <a:t>CREATE VIEW </a:t>
            </a:r>
            <a:r>
              <a:rPr lang="en-GB" dirty="0" err="1" smtClean="0">
                <a:latin typeface="Courier New" panose="02070309020205020404" pitchFamily="49" charset="0"/>
                <a:cs typeface="Courier New" panose="02070309020205020404" pitchFamily="49" charset="0"/>
              </a:rPr>
              <a:t>v_SummarizedData</a:t>
            </a:r>
            <a:endParaRPr lang="en-GB" dirty="0" smtClean="0">
              <a:latin typeface="Courier New" panose="02070309020205020404" pitchFamily="49" charset="0"/>
              <a:cs typeface="Courier New" panose="02070309020205020404" pitchFamily="49" charset="0"/>
            </a:endParaRPr>
          </a:p>
          <a:p>
            <a:pPr marL="856960" lvl="2" indent="0">
              <a:buNone/>
            </a:pPr>
            <a:r>
              <a:rPr lang="en-GB" dirty="0" smtClean="0">
                <a:latin typeface="Courier New" panose="02070309020205020404" pitchFamily="49" charset="0"/>
                <a:cs typeface="Courier New" panose="02070309020205020404" pitchFamily="49" charset="0"/>
              </a:rPr>
              <a:t>AS</a:t>
            </a:r>
          </a:p>
          <a:p>
            <a:pPr marL="856960" lvl="2" indent="0">
              <a:buNone/>
            </a:pPr>
            <a:r>
              <a:rPr lang="en-GB" dirty="0" smtClean="0">
                <a:latin typeface="Courier New" panose="02070309020205020404" pitchFamily="49" charset="0"/>
                <a:cs typeface="Courier New" panose="02070309020205020404" pitchFamily="49" charset="0"/>
              </a:rPr>
              <a:t>SELECT col1, SUM(col2) AS TotalCol2</a:t>
            </a:r>
          </a:p>
          <a:p>
            <a:pPr marL="856960" lvl="2" indent="0">
              <a:buNone/>
            </a:pPr>
            <a:r>
              <a:rPr lang="en-GB" dirty="0" smtClean="0">
                <a:latin typeface="Courier New" panose="02070309020205020404" pitchFamily="49" charset="0"/>
                <a:cs typeface="Courier New" panose="02070309020205020404" pitchFamily="49" charset="0"/>
              </a:rPr>
              <a:t>FROM </a:t>
            </a:r>
            <a:r>
              <a:rPr lang="en-GB" dirty="0" err="1" smtClean="0">
                <a:latin typeface="Courier New" panose="02070309020205020404" pitchFamily="49" charset="0"/>
                <a:cs typeface="Courier New" panose="02070309020205020404" pitchFamily="49" charset="0"/>
              </a:rPr>
              <a:t>mytable</a:t>
            </a:r>
            <a:endParaRPr lang="en-GB" dirty="0" smtClean="0">
              <a:latin typeface="Courier New" panose="02070309020205020404" pitchFamily="49" charset="0"/>
              <a:cs typeface="Courier New" panose="02070309020205020404" pitchFamily="49" charset="0"/>
            </a:endParaRPr>
          </a:p>
          <a:p>
            <a:pPr marL="856960" lvl="2" indent="0">
              <a:buNone/>
            </a:pPr>
            <a:r>
              <a:rPr lang="en-GB" dirty="0" smtClean="0">
                <a:latin typeface="Courier New" panose="02070309020205020404" pitchFamily="49" charset="0"/>
                <a:cs typeface="Courier New" panose="02070309020205020404" pitchFamily="49" charset="0"/>
              </a:rPr>
              <a:t>GROUP BY col1;</a:t>
            </a:r>
          </a:p>
          <a:p>
            <a:pPr marL="856960" lvl="2" indent="0">
              <a:buNone/>
            </a:pPr>
            <a:endParaRPr lang="en-GB" sz="2800" dirty="0">
              <a:latin typeface="Courier New" panose="02070309020205020404" pitchFamily="49" charset="0"/>
              <a:cs typeface="Courier New" panose="02070309020205020404" pitchFamily="49" charset="0"/>
            </a:endParaRPr>
          </a:p>
          <a:p>
            <a:pPr marL="856960" lvl="2" indent="0">
              <a:buNone/>
            </a:pPr>
            <a:r>
              <a:rPr lang="en-GB" sz="2800" dirty="0" smtClean="0">
                <a:latin typeface="Courier New" panose="02070309020205020404" pitchFamily="49" charset="0"/>
                <a:cs typeface="Courier New" panose="02070309020205020404" pitchFamily="49" charset="0"/>
              </a:rPr>
              <a:t>SELECT col1, TotalCol2</a:t>
            </a:r>
          </a:p>
          <a:p>
            <a:pPr marL="856960" lvl="2" indent="0">
              <a:buNone/>
            </a:pPr>
            <a:r>
              <a:rPr lang="en-GB" sz="2800" dirty="0" smtClean="0">
                <a:latin typeface="Courier New" panose="02070309020205020404" pitchFamily="49" charset="0"/>
                <a:cs typeface="Courier New" panose="02070309020205020404" pitchFamily="49" charset="0"/>
              </a:rPr>
              <a:t>FROM </a:t>
            </a:r>
            <a:r>
              <a:rPr lang="en-GB" sz="2800" dirty="0" err="1" smtClean="0">
                <a:latin typeface="Courier New" panose="02070309020205020404" pitchFamily="49" charset="0"/>
                <a:cs typeface="Courier New" panose="02070309020205020404" pitchFamily="49" charset="0"/>
              </a:rPr>
              <a:t>v_SummarizedData</a:t>
            </a:r>
            <a:r>
              <a:rPr lang="en-GB" sz="2800" dirty="0" smtClean="0">
                <a:latin typeface="Courier New" panose="02070309020205020404" pitchFamily="49" charset="0"/>
                <a:cs typeface="Courier New" panose="02070309020205020404" pitchFamily="49" charset="0"/>
              </a:rPr>
              <a:t>;</a:t>
            </a:r>
            <a:endParaRPr lang="en-GB" sz="2800" dirty="0" smtClean="0"/>
          </a:p>
          <a:p>
            <a:endParaRPr lang="en-US" dirty="0"/>
          </a:p>
        </p:txBody>
      </p:sp>
    </p:spTree>
    <p:extLst>
      <p:ext uri="{BB962C8B-B14F-4D97-AF65-F5344CB8AC3E}">
        <p14:creationId xmlns:p14="http://schemas.microsoft.com/office/powerpoint/2010/main" xmlns="" val="299038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view</a:t>
            </a:r>
            <a:endParaRPr lang="en-US" dirty="0"/>
          </a:p>
        </p:txBody>
      </p:sp>
    </p:spTree>
    <p:extLst>
      <p:ext uri="{BB962C8B-B14F-4D97-AF65-F5344CB8AC3E}">
        <p14:creationId xmlns:p14="http://schemas.microsoft.com/office/powerpoint/2010/main" xmlns="" val="3052179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41834" y="2492678"/>
            <a:ext cx="11708203" cy="4135831"/>
          </a:xfrm>
        </p:spPr>
        <p:txBody>
          <a:bodyPr/>
          <a:lstStyle/>
          <a:p>
            <a:pPr marL="0" indent="0">
              <a:buNone/>
            </a:pPr>
            <a:r>
              <a:rPr lang="en-GB" dirty="0" err="1" smtClean="0"/>
              <a:t>Tez</a:t>
            </a:r>
            <a:r>
              <a:rPr lang="en-GB" dirty="0" smtClean="0"/>
              <a:t> is a query execution engine that works natively with YARN</a:t>
            </a:r>
          </a:p>
          <a:p>
            <a:pPr lvl="1"/>
            <a:r>
              <a:rPr lang="en-GB" dirty="0" smtClean="0"/>
              <a:t>Encapsulates tasks in a single directed acyclic graph (DAG) job</a:t>
            </a:r>
          </a:p>
          <a:p>
            <a:pPr lvl="1"/>
            <a:r>
              <a:rPr lang="en-GB" dirty="0" smtClean="0"/>
              <a:t>Minimizes </a:t>
            </a:r>
            <a:r>
              <a:rPr lang="en-GB" b="1" dirty="0" smtClean="0"/>
              <a:t>map</a:t>
            </a:r>
            <a:r>
              <a:rPr lang="en-GB" dirty="0" smtClean="0"/>
              <a:t> operations (which incur I/O overhead)</a:t>
            </a:r>
          </a:p>
          <a:p>
            <a:r>
              <a:rPr lang="en-GB" dirty="0" err="1" smtClean="0"/>
              <a:t>Tez</a:t>
            </a:r>
            <a:r>
              <a:rPr lang="en-GB" dirty="0" smtClean="0"/>
              <a:t> is </a:t>
            </a:r>
            <a:r>
              <a:rPr lang="en-GB" u="sng" dirty="0" smtClean="0"/>
              <a:t>not</a:t>
            </a:r>
            <a:r>
              <a:rPr lang="en-GB" dirty="0" smtClean="0"/>
              <a:t> enabled by default in HDInsight 3.2</a:t>
            </a:r>
          </a:p>
          <a:p>
            <a:pPr lvl="1"/>
            <a:endParaRPr lang="en-GB" dirty="0" smtClean="0"/>
          </a:p>
          <a:p>
            <a:pPr lvl="1"/>
            <a:endParaRPr lang="en-US" dirty="0"/>
          </a:p>
        </p:txBody>
      </p:sp>
    </p:spTree>
    <p:extLst>
      <p:ext uri="{BB962C8B-B14F-4D97-AF65-F5344CB8AC3E}">
        <p14:creationId xmlns:p14="http://schemas.microsoft.com/office/powerpoint/2010/main" xmlns="" val="767273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825715" y="1789569"/>
            <a:ext cx="1091381" cy="609600"/>
            <a:chOff x="2222090" y="3460955"/>
            <a:chExt cx="1091381" cy="609600"/>
          </a:xfrm>
        </p:grpSpPr>
        <p:sp>
          <p:nvSpPr>
            <p:cNvPr id="10" name="Rectangle 9"/>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6" name="Group 5"/>
            <p:cNvGrpSpPr/>
            <p:nvPr/>
          </p:nvGrpSpPr>
          <p:grpSpPr>
            <a:xfrm>
              <a:off x="2767780" y="3531213"/>
              <a:ext cx="426219" cy="469084"/>
              <a:chOff x="7094240" y="4946607"/>
              <a:chExt cx="1050039" cy="1155641"/>
            </a:xfrm>
          </p:grpSpPr>
          <p:sp>
            <p:nvSpPr>
              <p:cNvPr id="7"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p:cNvGrpSpPr/>
          <p:nvPr/>
        </p:nvGrpSpPr>
        <p:grpSpPr>
          <a:xfrm>
            <a:off x="7002022" y="2215930"/>
            <a:ext cx="1091381" cy="609600"/>
            <a:chOff x="2222090" y="3460955"/>
            <a:chExt cx="1091381" cy="609600"/>
          </a:xfrm>
        </p:grpSpPr>
        <p:sp>
          <p:nvSpPr>
            <p:cNvPr id="13" name="Rectangle 12"/>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14" name="Group 13"/>
            <p:cNvGrpSpPr/>
            <p:nvPr/>
          </p:nvGrpSpPr>
          <p:grpSpPr>
            <a:xfrm>
              <a:off x="2767780" y="3531213"/>
              <a:ext cx="426219" cy="469084"/>
              <a:chOff x="7094240" y="4946607"/>
              <a:chExt cx="1050039" cy="1155641"/>
            </a:xfrm>
          </p:grpSpPr>
          <p:sp>
            <p:nvSpPr>
              <p:cNvPr id="15"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8" name="Group 17"/>
          <p:cNvGrpSpPr/>
          <p:nvPr/>
        </p:nvGrpSpPr>
        <p:grpSpPr>
          <a:xfrm>
            <a:off x="10767760" y="3603793"/>
            <a:ext cx="1091381" cy="609600"/>
            <a:chOff x="2222090" y="3460955"/>
            <a:chExt cx="1091381" cy="609600"/>
          </a:xfrm>
        </p:grpSpPr>
        <p:sp>
          <p:nvSpPr>
            <p:cNvPr id="19" name="Rectangle 18"/>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20" name="Group 19"/>
            <p:cNvGrpSpPr/>
            <p:nvPr/>
          </p:nvGrpSpPr>
          <p:grpSpPr>
            <a:xfrm>
              <a:off x="2767780" y="3531213"/>
              <a:ext cx="426219" cy="469084"/>
              <a:chOff x="7094240" y="4946607"/>
              <a:chExt cx="1050039" cy="1155641"/>
            </a:xfrm>
          </p:grpSpPr>
          <p:sp>
            <p:nvSpPr>
              <p:cNvPr id="21"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4" name="Group 23"/>
          <p:cNvGrpSpPr/>
          <p:nvPr/>
        </p:nvGrpSpPr>
        <p:grpSpPr>
          <a:xfrm>
            <a:off x="429277" y="3458603"/>
            <a:ext cx="1091381" cy="609600"/>
            <a:chOff x="2222090" y="3460955"/>
            <a:chExt cx="1091381" cy="609600"/>
          </a:xfrm>
        </p:grpSpPr>
        <p:sp>
          <p:nvSpPr>
            <p:cNvPr id="25" name="Rectangle 24"/>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26" name="Group 25"/>
            <p:cNvGrpSpPr/>
            <p:nvPr/>
          </p:nvGrpSpPr>
          <p:grpSpPr>
            <a:xfrm>
              <a:off x="2767780" y="3531213"/>
              <a:ext cx="426219" cy="469084"/>
              <a:chOff x="7094240" y="4946607"/>
              <a:chExt cx="1050039" cy="1155641"/>
            </a:xfrm>
          </p:grpSpPr>
          <p:sp>
            <p:nvSpPr>
              <p:cNvPr id="27"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0" name="Group 29"/>
          <p:cNvGrpSpPr/>
          <p:nvPr/>
        </p:nvGrpSpPr>
        <p:grpSpPr>
          <a:xfrm>
            <a:off x="3713429" y="2951288"/>
            <a:ext cx="1091381" cy="609600"/>
            <a:chOff x="2222090" y="3460955"/>
            <a:chExt cx="1091381" cy="609600"/>
          </a:xfrm>
        </p:grpSpPr>
        <p:sp>
          <p:nvSpPr>
            <p:cNvPr id="31" name="Rectangle 30"/>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32" name="Group 31"/>
            <p:cNvGrpSpPr/>
            <p:nvPr/>
          </p:nvGrpSpPr>
          <p:grpSpPr>
            <a:xfrm>
              <a:off x="2767780" y="3531213"/>
              <a:ext cx="426219" cy="469084"/>
              <a:chOff x="7094240" y="4946607"/>
              <a:chExt cx="1050039" cy="1155641"/>
            </a:xfrm>
          </p:grpSpPr>
          <p:sp>
            <p:nvSpPr>
              <p:cNvPr id="33"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p:cNvGrpSpPr/>
          <p:nvPr/>
        </p:nvGrpSpPr>
        <p:grpSpPr>
          <a:xfrm>
            <a:off x="1822204" y="3476209"/>
            <a:ext cx="1091381" cy="609600"/>
            <a:chOff x="2222090" y="3460955"/>
            <a:chExt cx="1091381" cy="609600"/>
          </a:xfrm>
        </p:grpSpPr>
        <p:sp>
          <p:nvSpPr>
            <p:cNvPr id="37" name="Rectangle 36"/>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38" name="Group 37"/>
            <p:cNvGrpSpPr/>
            <p:nvPr/>
          </p:nvGrpSpPr>
          <p:grpSpPr>
            <a:xfrm>
              <a:off x="2767780" y="3531213"/>
              <a:ext cx="426219" cy="469084"/>
              <a:chOff x="7094240" y="4946607"/>
              <a:chExt cx="1050039" cy="1155641"/>
            </a:xfrm>
          </p:grpSpPr>
          <p:sp>
            <p:nvSpPr>
              <p:cNvPr id="39"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2" name="Group 41"/>
          <p:cNvGrpSpPr/>
          <p:nvPr/>
        </p:nvGrpSpPr>
        <p:grpSpPr>
          <a:xfrm>
            <a:off x="2248422" y="1789569"/>
            <a:ext cx="1091381" cy="609600"/>
            <a:chOff x="2222090" y="3460955"/>
            <a:chExt cx="1091381" cy="609600"/>
          </a:xfrm>
        </p:grpSpPr>
        <p:sp>
          <p:nvSpPr>
            <p:cNvPr id="43" name="Rectangle 42"/>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44" name="Group 43"/>
            <p:cNvGrpSpPr/>
            <p:nvPr/>
          </p:nvGrpSpPr>
          <p:grpSpPr>
            <a:xfrm>
              <a:off x="2767780" y="3531213"/>
              <a:ext cx="426219" cy="469084"/>
              <a:chOff x="7094240" y="4946607"/>
              <a:chExt cx="1050039" cy="1155641"/>
            </a:xfrm>
          </p:grpSpPr>
          <p:sp>
            <p:nvSpPr>
              <p:cNvPr id="45"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8" name="Group 47"/>
          <p:cNvGrpSpPr/>
          <p:nvPr/>
        </p:nvGrpSpPr>
        <p:grpSpPr>
          <a:xfrm>
            <a:off x="4950554" y="2953587"/>
            <a:ext cx="1091381" cy="609600"/>
            <a:chOff x="2222090" y="3460955"/>
            <a:chExt cx="1091381" cy="609600"/>
          </a:xfrm>
        </p:grpSpPr>
        <p:sp>
          <p:nvSpPr>
            <p:cNvPr id="49" name="Rectangle 48"/>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50" name="Group 49"/>
            <p:cNvGrpSpPr/>
            <p:nvPr/>
          </p:nvGrpSpPr>
          <p:grpSpPr>
            <a:xfrm>
              <a:off x="2767780" y="3531213"/>
              <a:ext cx="426219" cy="469084"/>
              <a:chOff x="7094240" y="4946607"/>
              <a:chExt cx="1050039" cy="1155641"/>
            </a:xfrm>
          </p:grpSpPr>
          <p:sp>
            <p:nvSpPr>
              <p:cNvPr id="51"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4" name="Group 53"/>
          <p:cNvGrpSpPr/>
          <p:nvPr/>
        </p:nvGrpSpPr>
        <p:grpSpPr>
          <a:xfrm>
            <a:off x="8321474" y="2215930"/>
            <a:ext cx="1091381" cy="609600"/>
            <a:chOff x="2222090" y="3460955"/>
            <a:chExt cx="1091381" cy="609600"/>
          </a:xfrm>
        </p:grpSpPr>
        <p:sp>
          <p:nvSpPr>
            <p:cNvPr id="55" name="Rectangle 54"/>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56" name="Group 55"/>
            <p:cNvGrpSpPr/>
            <p:nvPr/>
          </p:nvGrpSpPr>
          <p:grpSpPr>
            <a:xfrm>
              <a:off x="2767780" y="3531213"/>
              <a:ext cx="426219" cy="469084"/>
              <a:chOff x="7094240" y="4946607"/>
              <a:chExt cx="1050039" cy="1155641"/>
            </a:xfrm>
          </p:grpSpPr>
          <p:sp>
            <p:nvSpPr>
              <p:cNvPr id="57"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0" name="Group 59"/>
          <p:cNvGrpSpPr/>
          <p:nvPr/>
        </p:nvGrpSpPr>
        <p:grpSpPr>
          <a:xfrm>
            <a:off x="9466833" y="3618351"/>
            <a:ext cx="1091381" cy="609600"/>
            <a:chOff x="2222090" y="3460955"/>
            <a:chExt cx="1091381" cy="609600"/>
          </a:xfrm>
        </p:grpSpPr>
        <p:sp>
          <p:nvSpPr>
            <p:cNvPr id="61" name="Rectangle 60"/>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62" name="Group 61"/>
            <p:cNvGrpSpPr/>
            <p:nvPr/>
          </p:nvGrpSpPr>
          <p:grpSpPr>
            <a:xfrm>
              <a:off x="2767780" y="3531213"/>
              <a:ext cx="426219" cy="469084"/>
              <a:chOff x="7094240" y="4946607"/>
              <a:chExt cx="1050039" cy="1155641"/>
            </a:xfrm>
          </p:grpSpPr>
          <p:sp>
            <p:nvSpPr>
              <p:cNvPr id="63"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6" name="Group 65"/>
          <p:cNvGrpSpPr/>
          <p:nvPr/>
        </p:nvGrpSpPr>
        <p:grpSpPr>
          <a:xfrm>
            <a:off x="2248422" y="5224550"/>
            <a:ext cx="1091381" cy="609600"/>
            <a:chOff x="2222090" y="3460955"/>
            <a:chExt cx="1091381" cy="609600"/>
          </a:xfrm>
        </p:grpSpPr>
        <p:sp>
          <p:nvSpPr>
            <p:cNvPr id="67" name="Rectangle 66"/>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68" name="Group 67"/>
            <p:cNvGrpSpPr/>
            <p:nvPr/>
          </p:nvGrpSpPr>
          <p:grpSpPr>
            <a:xfrm>
              <a:off x="2767780" y="3531213"/>
              <a:ext cx="426219" cy="469084"/>
              <a:chOff x="7094240" y="4946607"/>
              <a:chExt cx="1050039" cy="1155641"/>
            </a:xfrm>
          </p:grpSpPr>
          <p:sp>
            <p:nvSpPr>
              <p:cNvPr id="69"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2" name="Group 71"/>
          <p:cNvGrpSpPr/>
          <p:nvPr/>
        </p:nvGrpSpPr>
        <p:grpSpPr>
          <a:xfrm>
            <a:off x="3531376" y="5224550"/>
            <a:ext cx="1091381" cy="609600"/>
            <a:chOff x="2222090" y="3460955"/>
            <a:chExt cx="1091381" cy="609600"/>
          </a:xfrm>
        </p:grpSpPr>
        <p:sp>
          <p:nvSpPr>
            <p:cNvPr id="73" name="Rectangle 72"/>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74" name="Group 73"/>
            <p:cNvGrpSpPr/>
            <p:nvPr/>
          </p:nvGrpSpPr>
          <p:grpSpPr>
            <a:xfrm>
              <a:off x="2767780" y="3531213"/>
              <a:ext cx="426219" cy="469084"/>
              <a:chOff x="7094240" y="4946607"/>
              <a:chExt cx="1050039" cy="1155641"/>
            </a:xfrm>
          </p:grpSpPr>
          <p:sp>
            <p:nvSpPr>
              <p:cNvPr id="75"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4" name="Group 83"/>
          <p:cNvGrpSpPr/>
          <p:nvPr/>
        </p:nvGrpSpPr>
        <p:grpSpPr>
          <a:xfrm>
            <a:off x="2913585" y="6081469"/>
            <a:ext cx="1109557" cy="609600"/>
            <a:chOff x="6653347" y="6458498"/>
            <a:chExt cx="1109557" cy="609600"/>
          </a:xfrm>
        </p:grpSpPr>
        <p:sp>
          <p:nvSpPr>
            <p:cNvPr id="79" name="Rectangle 78"/>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80" name="Group 79"/>
            <p:cNvGrpSpPr/>
            <p:nvPr/>
          </p:nvGrpSpPr>
          <p:grpSpPr>
            <a:xfrm>
              <a:off x="7336685" y="6528756"/>
              <a:ext cx="426219" cy="469084"/>
              <a:chOff x="7094240" y="4946607"/>
              <a:chExt cx="1050039" cy="1155641"/>
            </a:xfrm>
          </p:grpSpPr>
          <p:sp>
            <p:nvSpPr>
              <p:cNvPr id="81"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5" name="Group 84"/>
          <p:cNvGrpSpPr/>
          <p:nvPr/>
        </p:nvGrpSpPr>
        <p:grpSpPr>
          <a:xfrm>
            <a:off x="1075431" y="4262120"/>
            <a:ext cx="1109557" cy="609600"/>
            <a:chOff x="6653347" y="6458498"/>
            <a:chExt cx="1109557" cy="609600"/>
          </a:xfrm>
        </p:grpSpPr>
        <p:sp>
          <p:nvSpPr>
            <p:cNvPr id="86" name="Rectangle 85"/>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87" name="Group 86"/>
            <p:cNvGrpSpPr/>
            <p:nvPr/>
          </p:nvGrpSpPr>
          <p:grpSpPr>
            <a:xfrm>
              <a:off x="7336685" y="6528756"/>
              <a:ext cx="426219" cy="469084"/>
              <a:chOff x="7094240" y="4946607"/>
              <a:chExt cx="1050039" cy="1155641"/>
            </a:xfrm>
          </p:grpSpPr>
          <p:sp>
            <p:nvSpPr>
              <p:cNvPr id="88"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1" name="Group 90"/>
          <p:cNvGrpSpPr/>
          <p:nvPr/>
        </p:nvGrpSpPr>
        <p:grpSpPr>
          <a:xfrm>
            <a:off x="2108230" y="2641989"/>
            <a:ext cx="1109557" cy="609600"/>
            <a:chOff x="6653347" y="6458498"/>
            <a:chExt cx="1109557" cy="609600"/>
          </a:xfrm>
        </p:grpSpPr>
        <p:sp>
          <p:nvSpPr>
            <p:cNvPr id="92" name="Rectangle 91"/>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93" name="Group 92"/>
            <p:cNvGrpSpPr/>
            <p:nvPr/>
          </p:nvGrpSpPr>
          <p:grpSpPr>
            <a:xfrm>
              <a:off x="7336685" y="6528756"/>
              <a:ext cx="426219" cy="469084"/>
              <a:chOff x="7094240" y="4946607"/>
              <a:chExt cx="1050039" cy="1155641"/>
            </a:xfrm>
          </p:grpSpPr>
          <p:sp>
            <p:nvSpPr>
              <p:cNvPr id="94"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7" name="Group 96"/>
          <p:cNvGrpSpPr/>
          <p:nvPr/>
        </p:nvGrpSpPr>
        <p:grpSpPr>
          <a:xfrm>
            <a:off x="4275485" y="3777764"/>
            <a:ext cx="1109557" cy="609600"/>
            <a:chOff x="6653347" y="6458498"/>
            <a:chExt cx="1109557" cy="609600"/>
          </a:xfrm>
        </p:grpSpPr>
        <p:sp>
          <p:nvSpPr>
            <p:cNvPr id="98" name="Rectangle 97"/>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99" name="Group 98"/>
            <p:cNvGrpSpPr/>
            <p:nvPr/>
          </p:nvGrpSpPr>
          <p:grpSpPr>
            <a:xfrm>
              <a:off x="7336685" y="6528756"/>
              <a:ext cx="426219" cy="469084"/>
              <a:chOff x="7094240" y="4946607"/>
              <a:chExt cx="1050039" cy="1155641"/>
            </a:xfrm>
          </p:grpSpPr>
          <p:sp>
            <p:nvSpPr>
              <p:cNvPr id="100"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3" name="Group 102"/>
          <p:cNvGrpSpPr/>
          <p:nvPr/>
        </p:nvGrpSpPr>
        <p:grpSpPr>
          <a:xfrm>
            <a:off x="7052838" y="3208991"/>
            <a:ext cx="1109557" cy="609600"/>
            <a:chOff x="6653347" y="6458498"/>
            <a:chExt cx="1109557" cy="609600"/>
          </a:xfrm>
        </p:grpSpPr>
        <p:sp>
          <p:nvSpPr>
            <p:cNvPr id="104" name="Rectangle 103"/>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105" name="Group 104"/>
            <p:cNvGrpSpPr/>
            <p:nvPr/>
          </p:nvGrpSpPr>
          <p:grpSpPr>
            <a:xfrm>
              <a:off x="7336685" y="6528756"/>
              <a:ext cx="426219" cy="469084"/>
              <a:chOff x="7094240" y="4946607"/>
              <a:chExt cx="1050039" cy="1155641"/>
            </a:xfrm>
          </p:grpSpPr>
          <p:sp>
            <p:nvSpPr>
              <p:cNvPr id="106"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9" name="Group 108"/>
          <p:cNvGrpSpPr/>
          <p:nvPr/>
        </p:nvGrpSpPr>
        <p:grpSpPr>
          <a:xfrm>
            <a:off x="10117950" y="4500724"/>
            <a:ext cx="1109557" cy="609600"/>
            <a:chOff x="6653347" y="6458498"/>
            <a:chExt cx="1109557" cy="609600"/>
          </a:xfrm>
        </p:grpSpPr>
        <p:sp>
          <p:nvSpPr>
            <p:cNvPr id="110" name="Rectangle 109"/>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111" name="Group 110"/>
            <p:cNvGrpSpPr/>
            <p:nvPr/>
          </p:nvGrpSpPr>
          <p:grpSpPr>
            <a:xfrm>
              <a:off x="7336685" y="6528756"/>
              <a:ext cx="426219" cy="469084"/>
              <a:chOff x="7094240" y="4946607"/>
              <a:chExt cx="1050039" cy="1155641"/>
            </a:xfrm>
          </p:grpSpPr>
          <p:sp>
            <p:nvSpPr>
              <p:cNvPr id="112"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5" name="Group 114"/>
          <p:cNvGrpSpPr/>
          <p:nvPr/>
        </p:nvGrpSpPr>
        <p:grpSpPr>
          <a:xfrm>
            <a:off x="8738604" y="6081469"/>
            <a:ext cx="1109557" cy="609600"/>
            <a:chOff x="6653347" y="6458498"/>
            <a:chExt cx="1109557" cy="609600"/>
          </a:xfrm>
        </p:grpSpPr>
        <p:sp>
          <p:nvSpPr>
            <p:cNvPr id="116" name="Rectangle 115"/>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117" name="Group 116"/>
            <p:cNvGrpSpPr/>
            <p:nvPr/>
          </p:nvGrpSpPr>
          <p:grpSpPr>
            <a:xfrm>
              <a:off x="7336685" y="6528756"/>
              <a:ext cx="426219" cy="469084"/>
              <a:chOff x="7094240" y="4946607"/>
              <a:chExt cx="1050039" cy="1155641"/>
            </a:xfrm>
          </p:grpSpPr>
          <p:sp>
            <p:nvSpPr>
              <p:cNvPr id="118"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1" name="Group 120"/>
          <p:cNvGrpSpPr/>
          <p:nvPr/>
        </p:nvGrpSpPr>
        <p:grpSpPr>
          <a:xfrm>
            <a:off x="7798306" y="4528140"/>
            <a:ext cx="1109557" cy="609600"/>
            <a:chOff x="6653347" y="6458498"/>
            <a:chExt cx="1109557" cy="609600"/>
          </a:xfrm>
        </p:grpSpPr>
        <p:sp>
          <p:nvSpPr>
            <p:cNvPr id="122" name="Rectangle 121"/>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123" name="Group 122"/>
            <p:cNvGrpSpPr/>
            <p:nvPr/>
          </p:nvGrpSpPr>
          <p:grpSpPr>
            <a:xfrm>
              <a:off x="7336685" y="6528756"/>
              <a:ext cx="426219" cy="469084"/>
              <a:chOff x="7094240" y="4946607"/>
              <a:chExt cx="1050039" cy="1155641"/>
            </a:xfrm>
          </p:grpSpPr>
          <p:sp>
            <p:nvSpPr>
              <p:cNvPr id="124"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28" name="Straight Arrow Connector 127"/>
          <p:cNvCxnSpPr>
            <a:stCxn id="10" idx="2"/>
            <a:endCxn id="92" idx="0"/>
          </p:cNvCxnSpPr>
          <p:nvPr/>
        </p:nvCxnSpPr>
        <p:spPr>
          <a:xfrm>
            <a:off x="1371406" y="2399169"/>
            <a:ext cx="1282515" cy="242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p:cNvCxnSpPr>
            <a:stCxn id="43" idx="2"/>
            <a:endCxn id="92" idx="0"/>
          </p:cNvCxnSpPr>
          <p:nvPr/>
        </p:nvCxnSpPr>
        <p:spPr>
          <a:xfrm flipH="1">
            <a:off x="2653921" y="2399169"/>
            <a:ext cx="140192" cy="242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2" name="Group 131"/>
          <p:cNvGrpSpPr/>
          <p:nvPr/>
        </p:nvGrpSpPr>
        <p:grpSpPr>
          <a:xfrm>
            <a:off x="8228686" y="3202706"/>
            <a:ext cx="1109557" cy="609600"/>
            <a:chOff x="6653347" y="6458498"/>
            <a:chExt cx="1109557" cy="609600"/>
          </a:xfrm>
        </p:grpSpPr>
        <p:sp>
          <p:nvSpPr>
            <p:cNvPr id="133" name="Rectangle 132"/>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134" name="Group 133"/>
            <p:cNvGrpSpPr/>
            <p:nvPr/>
          </p:nvGrpSpPr>
          <p:grpSpPr>
            <a:xfrm>
              <a:off x="7336685" y="6528756"/>
              <a:ext cx="426219" cy="469084"/>
              <a:chOff x="7094240" y="4946607"/>
              <a:chExt cx="1050039" cy="1155641"/>
            </a:xfrm>
          </p:grpSpPr>
          <p:sp>
            <p:nvSpPr>
              <p:cNvPr id="135"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8" name="Group 137"/>
          <p:cNvGrpSpPr/>
          <p:nvPr/>
        </p:nvGrpSpPr>
        <p:grpSpPr>
          <a:xfrm>
            <a:off x="952977" y="2639023"/>
            <a:ext cx="1109557" cy="609600"/>
            <a:chOff x="6653347" y="6458498"/>
            <a:chExt cx="1109557" cy="609600"/>
          </a:xfrm>
        </p:grpSpPr>
        <p:sp>
          <p:nvSpPr>
            <p:cNvPr id="139" name="Rectangle 138"/>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140" name="Group 139"/>
            <p:cNvGrpSpPr/>
            <p:nvPr/>
          </p:nvGrpSpPr>
          <p:grpSpPr>
            <a:xfrm>
              <a:off x="7336685" y="6528756"/>
              <a:ext cx="426219" cy="469084"/>
              <a:chOff x="7094240" y="4946607"/>
              <a:chExt cx="1050039" cy="1155641"/>
            </a:xfrm>
          </p:grpSpPr>
          <p:sp>
            <p:nvSpPr>
              <p:cNvPr id="141"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44" name="Straight Arrow Connector 143"/>
          <p:cNvCxnSpPr>
            <a:stCxn id="43" idx="2"/>
            <a:endCxn id="139" idx="0"/>
          </p:cNvCxnSpPr>
          <p:nvPr/>
        </p:nvCxnSpPr>
        <p:spPr>
          <a:xfrm flipH="1">
            <a:off x="1498668" y="2399169"/>
            <a:ext cx="1295445" cy="239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p:cNvCxnSpPr>
            <a:stCxn id="10" idx="2"/>
            <a:endCxn id="139" idx="0"/>
          </p:cNvCxnSpPr>
          <p:nvPr/>
        </p:nvCxnSpPr>
        <p:spPr>
          <a:xfrm>
            <a:off x="1371406" y="2399169"/>
            <a:ext cx="127262" cy="239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p:cNvCxnSpPr>
            <a:stCxn id="139" idx="2"/>
            <a:endCxn id="25" idx="0"/>
          </p:cNvCxnSpPr>
          <p:nvPr/>
        </p:nvCxnSpPr>
        <p:spPr>
          <a:xfrm flipH="1">
            <a:off x="974968" y="3248623"/>
            <a:ext cx="523700" cy="209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p:cNvCxnSpPr>
            <a:stCxn id="92" idx="2"/>
            <a:endCxn id="37" idx="0"/>
          </p:cNvCxnSpPr>
          <p:nvPr/>
        </p:nvCxnSpPr>
        <p:spPr>
          <a:xfrm flipH="1">
            <a:off x="2367895" y="3251589"/>
            <a:ext cx="286026" cy="224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p:cNvCxnSpPr>
            <a:stCxn id="25" idx="2"/>
            <a:endCxn id="86" idx="0"/>
          </p:cNvCxnSpPr>
          <p:nvPr/>
        </p:nvCxnSpPr>
        <p:spPr>
          <a:xfrm>
            <a:off x="974968" y="4068203"/>
            <a:ext cx="646154" cy="193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9" name="Straight Arrow Connector 158"/>
          <p:cNvCxnSpPr>
            <a:stCxn id="37" idx="2"/>
            <a:endCxn id="86" idx="0"/>
          </p:cNvCxnSpPr>
          <p:nvPr/>
        </p:nvCxnSpPr>
        <p:spPr>
          <a:xfrm flipH="1">
            <a:off x="1621122" y="4085809"/>
            <a:ext cx="746773" cy="1763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p:cNvCxnSpPr>
            <a:stCxn id="86" idx="2"/>
            <a:endCxn id="67" idx="0"/>
          </p:cNvCxnSpPr>
          <p:nvPr/>
        </p:nvCxnSpPr>
        <p:spPr>
          <a:xfrm>
            <a:off x="1621122" y="4871720"/>
            <a:ext cx="1172991" cy="352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Straight Arrow Connector 164"/>
          <p:cNvCxnSpPr>
            <a:stCxn id="98" idx="2"/>
            <a:endCxn id="73" idx="0"/>
          </p:cNvCxnSpPr>
          <p:nvPr/>
        </p:nvCxnSpPr>
        <p:spPr>
          <a:xfrm flipH="1">
            <a:off x="4077067" y="4387364"/>
            <a:ext cx="744109" cy="837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p:cNvCxnSpPr>
            <a:stCxn id="73" idx="2"/>
            <a:endCxn id="79" idx="0"/>
          </p:cNvCxnSpPr>
          <p:nvPr/>
        </p:nvCxnSpPr>
        <p:spPr>
          <a:xfrm flipH="1">
            <a:off x="3459276" y="5834150"/>
            <a:ext cx="617791" cy="247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p:cNvCxnSpPr>
            <a:stCxn id="67" idx="2"/>
            <a:endCxn id="79" idx="0"/>
          </p:cNvCxnSpPr>
          <p:nvPr/>
        </p:nvCxnSpPr>
        <p:spPr>
          <a:xfrm>
            <a:off x="2794113" y="5834150"/>
            <a:ext cx="665163" cy="247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p:cNvCxnSpPr>
            <a:stCxn id="31" idx="2"/>
            <a:endCxn id="98" idx="0"/>
          </p:cNvCxnSpPr>
          <p:nvPr/>
        </p:nvCxnSpPr>
        <p:spPr>
          <a:xfrm>
            <a:off x="4259120" y="3560888"/>
            <a:ext cx="562056" cy="216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p:cNvCxnSpPr>
            <a:stCxn id="49" idx="2"/>
            <a:endCxn id="98" idx="0"/>
          </p:cNvCxnSpPr>
          <p:nvPr/>
        </p:nvCxnSpPr>
        <p:spPr>
          <a:xfrm flipH="1">
            <a:off x="4821176" y="3563187"/>
            <a:ext cx="675069" cy="214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p:cNvCxnSpPr>
            <a:stCxn id="13" idx="2"/>
            <a:endCxn id="104" idx="0"/>
          </p:cNvCxnSpPr>
          <p:nvPr/>
        </p:nvCxnSpPr>
        <p:spPr>
          <a:xfrm>
            <a:off x="7547713" y="2825530"/>
            <a:ext cx="50816" cy="383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3" name="Straight Arrow Connector 182"/>
          <p:cNvCxnSpPr>
            <a:stCxn id="13" idx="2"/>
            <a:endCxn id="133" idx="0"/>
          </p:cNvCxnSpPr>
          <p:nvPr/>
        </p:nvCxnSpPr>
        <p:spPr>
          <a:xfrm>
            <a:off x="7547713" y="2825530"/>
            <a:ext cx="1226664" cy="377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6" name="Straight Arrow Connector 185"/>
          <p:cNvCxnSpPr>
            <a:stCxn id="55" idx="2"/>
            <a:endCxn id="104" idx="0"/>
          </p:cNvCxnSpPr>
          <p:nvPr/>
        </p:nvCxnSpPr>
        <p:spPr>
          <a:xfrm flipH="1">
            <a:off x="7598529" y="2825530"/>
            <a:ext cx="1268636" cy="383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9" name="Straight Arrow Connector 188"/>
          <p:cNvCxnSpPr>
            <a:stCxn id="55" idx="2"/>
            <a:endCxn id="133" idx="0"/>
          </p:cNvCxnSpPr>
          <p:nvPr/>
        </p:nvCxnSpPr>
        <p:spPr>
          <a:xfrm flipH="1">
            <a:off x="8774377" y="2825530"/>
            <a:ext cx="92788" cy="377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2" name="Straight Arrow Connector 191"/>
          <p:cNvCxnSpPr>
            <a:stCxn id="104" idx="2"/>
            <a:endCxn id="122" idx="0"/>
          </p:cNvCxnSpPr>
          <p:nvPr/>
        </p:nvCxnSpPr>
        <p:spPr>
          <a:xfrm>
            <a:off x="7598529" y="3818591"/>
            <a:ext cx="745468" cy="709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5" name="Straight Arrow Connector 194"/>
          <p:cNvCxnSpPr>
            <a:stCxn id="133" idx="2"/>
            <a:endCxn id="122" idx="0"/>
          </p:cNvCxnSpPr>
          <p:nvPr/>
        </p:nvCxnSpPr>
        <p:spPr>
          <a:xfrm flipH="1">
            <a:off x="8343997" y="3812306"/>
            <a:ext cx="430380" cy="715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8" name="Straight Arrow Connector 197"/>
          <p:cNvCxnSpPr>
            <a:stCxn id="122" idx="2"/>
            <a:endCxn id="116" idx="0"/>
          </p:cNvCxnSpPr>
          <p:nvPr/>
        </p:nvCxnSpPr>
        <p:spPr>
          <a:xfrm>
            <a:off x="8343997" y="5137740"/>
            <a:ext cx="940298" cy="943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1" name="Straight Arrow Connector 200"/>
          <p:cNvCxnSpPr>
            <a:stCxn id="110" idx="2"/>
            <a:endCxn id="116" idx="0"/>
          </p:cNvCxnSpPr>
          <p:nvPr/>
        </p:nvCxnSpPr>
        <p:spPr>
          <a:xfrm flipH="1">
            <a:off x="9284295" y="5110324"/>
            <a:ext cx="1379346" cy="971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 name="Straight Arrow Connector 203"/>
          <p:cNvCxnSpPr>
            <a:stCxn id="19" idx="2"/>
            <a:endCxn id="110" idx="0"/>
          </p:cNvCxnSpPr>
          <p:nvPr/>
        </p:nvCxnSpPr>
        <p:spPr>
          <a:xfrm flipH="1">
            <a:off x="10663641" y="4213393"/>
            <a:ext cx="649810" cy="287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7" name="Straight Arrow Connector 206"/>
          <p:cNvCxnSpPr>
            <a:stCxn id="61" idx="2"/>
            <a:endCxn id="110" idx="0"/>
          </p:cNvCxnSpPr>
          <p:nvPr/>
        </p:nvCxnSpPr>
        <p:spPr>
          <a:xfrm>
            <a:off x="10012524" y="4227951"/>
            <a:ext cx="651117" cy="272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0" name="TextBox 209"/>
          <p:cNvSpPr txBox="1"/>
          <p:nvPr/>
        </p:nvSpPr>
        <p:spPr>
          <a:xfrm>
            <a:off x="2343666" y="1084659"/>
            <a:ext cx="1261884" cy="400110"/>
          </a:xfrm>
          <a:prstGeom prst="rect">
            <a:avLst/>
          </a:prstGeom>
          <a:noFill/>
        </p:spPr>
        <p:txBody>
          <a:bodyPr wrap="none" rtlCol="0">
            <a:spAutoFit/>
          </a:bodyPr>
          <a:lstStyle/>
          <a:p>
            <a:r>
              <a:rPr lang="en-GB" sz="2000" dirty="0" smtClean="0">
                <a:latin typeface="Courier New" panose="02070309020205020404" pitchFamily="49" charset="0"/>
                <a:cs typeface="Courier New" panose="02070309020205020404" pitchFamily="49" charset="0"/>
              </a:rPr>
              <a:t>SELECT…</a:t>
            </a:r>
            <a:endParaRPr lang="en-US" sz="2000" dirty="0">
              <a:latin typeface="Courier New" panose="02070309020205020404" pitchFamily="49" charset="0"/>
              <a:cs typeface="Courier New" panose="02070309020205020404" pitchFamily="49" charset="0"/>
            </a:endParaRPr>
          </a:p>
        </p:txBody>
      </p:sp>
      <p:sp>
        <p:nvSpPr>
          <p:cNvPr id="211" name="TextBox 210"/>
          <p:cNvSpPr txBox="1"/>
          <p:nvPr/>
        </p:nvSpPr>
        <p:spPr>
          <a:xfrm>
            <a:off x="6664655" y="777807"/>
            <a:ext cx="4801314" cy="707886"/>
          </a:xfrm>
          <a:prstGeom prst="rect">
            <a:avLst/>
          </a:prstGeom>
          <a:noFill/>
        </p:spPr>
        <p:txBody>
          <a:bodyPr wrap="none" rtlCol="0">
            <a:spAutoFit/>
          </a:bodyPr>
          <a:lstStyle/>
          <a:p>
            <a:r>
              <a:rPr lang="en-GB" sz="2000" dirty="0">
                <a:latin typeface="Courier New" panose="02070309020205020404" pitchFamily="49" charset="0"/>
                <a:cs typeface="Courier New" panose="02070309020205020404" pitchFamily="49" charset="0"/>
              </a:rPr>
              <a:t>set </a:t>
            </a:r>
            <a:r>
              <a:rPr lang="en-GB" sz="2000" dirty="0" err="1">
                <a:latin typeface="Courier New" panose="02070309020205020404" pitchFamily="49" charset="0"/>
                <a:cs typeface="Courier New" panose="02070309020205020404" pitchFamily="49" charset="0"/>
              </a:rPr>
              <a:t>hive.execution.engine</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tez</a:t>
            </a:r>
            <a:r>
              <a:rPr lang="en-GB" sz="2000" dirty="0" smtClean="0">
                <a:latin typeface="Courier New" panose="02070309020205020404" pitchFamily="49" charset="0"/>
                <a:cs typeface="Courier New" panose="02070309020205020404" pitchFamily="49" charset="0"/>
              </a:rPr>
              <a:t>;</a:t>
            </a:r>
          </a:p>
          <a:p>
            <a:r>
              <a:rPr lang="en-GB" sz="2000" dirty="0" smtClean="0">
                <a:latin typeface="Courier New" panose="02070309020205020404" pitchFamily="49" charset="0"/>
                <a:cs typeface="Courier New" panose="02070309020205020404" pitchFamily="49" charset="0"/>
              </a:rPr>
              <a:t>SELECT…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221191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500"/>
                                        <p:tgtEl>
                                          <p:spTgt spid="42"/>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147"/>
                                        </p:tgtEl>
                                        <p:attrNameLst>
                                          <p:attrName>style.visibility</p:attrName>
                                        </p:attrNameLst>
                                      </p:cBhvr>
                                      <p:to>
                                        <p:strVal val="visible"/>
                                      </p:to>
                                    </p:set>
                                    <p:animEffect transition="in" filter="wipe(up)">
                                      <p:cBhvr>
                                        <p:cTn id="18" dur="500"/>
                                        <p:tgtEl>
                                          <p:spTgt spid="147"/>
                                        </p:tgtEl>
                                      </p:cBhvr>
                                    </p:animEffect>
                                  </p:childTnLst>
                                </p:cTn>
                              </p:par>
                              <p:par>
                                <p:cTn id="19" presetID="22" presetClass="entr" presetSubtype="1" fill="hold" nodeType="withEffect">
                                  <p:stCondLst>
                                    <p:cond delay="0"/>
                                  </p:stCondLst>
                                  <p:childTnLst>
                                    <p:set>
                                      <p:cBhvr>
                                        <p:cTn id="20" dur="1" fill="hold">
                                          <p:stCondLst>
                                            <p:cond delay="0"/>
                                          </p:stCondLst>
                                        </p:cTn>
                                        <p:tgtEl>
                                          <p:spTgt spid="128"/>
                                        </p:tgtEl>
                                        <p:attrNameLst>
                                          <p:attrName>style.visibility</p:attrName>
                                        </p:attrNameLst>
                                      </p:cBhvr>
                                      <p:to>
                                        <p:strVal val="visible"/>
                                      </p:to>
                                    </p:set>
                                    <p:animEffect transition="in" filter="wipe(up)">
                                      <p:cBhvr>
                                        <p:cTn id="21" dur="500"/>
                                        <p:tgtEl>
                                          <p:spTgt spid="128"/>
                                        </p:tgtEl>
                                      </p:cBhvr>
                                    </p:animEffect>
                                  </p:childTnLst>
                                </p:cTn>
                              </p:par>
                              <p:par>
                                <p:cTn id="22" presetID="22" presetClass="entr" presetSubtype="1"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wipe(up)">
                                      <p:cBhvr>
                                        <p:cTn id="24" dur="500"/>
                                        <p:tgtEl>
                                          <p:spTgt spid="129"/>
                                        </p:tgtEl>
                                      </p:cBhvr>
                                    </p:animEffect>
                                  </p:childTnLst>
                                </p:cTn>
                              </p:par>
                              <p:par>
                                <p:cTn id="25" presetID="22" presetClass="entr" presetSubtype="1" fill="hold" nodeType="withEffect">
                                  <p:stCondLst>
                                    <p:cond delay="0"/>
                                  </p:stCondLst>
                                  <p:childTnLst>
                                    <p:set>
                                      <p:cBhvr>
                                        <p:cTn id="26" dur="1" fill="hold">
                                          <p:stCondLst>
                                            <p:cond delay="0"/>
                                          </p:stCondLst>
                                        </p:cTn>
                                        <p:tgtEl>
                                          <p:spTgt spid="144"/>
                                        </p:tgtEl>
                                        <p:attrNameLst>
                                          <p:attrName>style.visibility</p:attrName>
                                        </p:attrNameLst>
                                      </p:cBhvr>
                                      <p:to>
                                        <p:strVal val="visible"/>
                                      </p:to>
                                    </p:set>
                                    <p:animEffect transition="in" filter="wipe(up)">
                                      <p:cBhvr>
                                        <p:cTn id="27" dur="500"/>
                                        <p:tgtEl>
                                          <p:spTgt spid="144"/>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138"/>
                                        </p:tgtEl>
                                        <p:attrNameLst>
                                          <p:attrName>style.visibility</p:attrName>
                                        </p:attrNameLst>
                                      </p:cBhvr>
                                      <p:to>
                                        <p:strVal val="visible"/>
                                      </p:to>
                                    </p:set>
                                    <p:animEffect transition="in" filter="fade">
                                      <p:cBhvr>
                                        <p:cTn id="31" dur="500"/>
                                        <p:tgtEl>
                                          <p:spTgt spid="138"/>
                                        </p:tgtEl>
                                      </p:cBhvr>
                                    </p:animEffect>
                                  </p:childTnLst>
                                </p:cTn>
                              </p:par>
                              <p:par>
                                <p:cTn id="32" presetID="10" presetClass="entr" presetSubtype="0" fill="hold" nodeType="with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fade">
                                      <p:cBhvr>
                                        <p:cTn id="34" dur="500"/>
                                        <p:tgtEl>
                                          <p:spTgt spid="91"/>
                                        </p:tgtEl>
                                      </p:cBhvr>
                                    </p:animEffect>
                                  </p:childTnLst>
                                </p:cTn>
                              </p:par>
                            </p:childTnLst>
                          </p:cTn>
                        </p:par>
                        <p:par>
                          <p:cTn id="35" fill="hold">
                            <p:stCondLst>
                              <p:cond delay="1500"/>
                            </p:stCondLst>
                            <p:childTnLst>
                              <p:par>
                                <p:cTn id="36" presetID="22" presetClass="entr" presetSubtype="1" fill="hold" nodeType="afterEffect">
                                  <p:stCondLst>
                                    <p:cond delay="0"/>
                                  </p:stCondLst>
                                  <p:childTnLst>
                                    <p:set>
                                      <p:cBhvr>
                                        <p:cTn id="37" dur="1" fill="hold">
                                          <p:stCondLst>
                                            <p:cond delay="0"/>
                                          </p:stCondLst>
                                        </p:cTn>
                                        <p:tgtEl>
                                          <p:spTgt spid="150"/>
                                        </p:tgtEl>
                                        <p:attrNameLst>
                                          <p:attrName>style.visibility</p:attrName>
                                        </p:attrNameLst>
                                      </p:cBhvr>
                                      <p:to>
                                        <p:strVal val="visible"/>
                                      </p:to>
                                    </p:set>
                                    <p:animEffect transition="in" filter="wipe(up)">
                                      <p:cBhvr>
                                        <p:cTn id="38" dur="500"/>
                                        <p:tgtEl>
                                          <p:spTgt spid="150"/>
                                        </p:tgtEl>
                                      </p:cBhvr>
                                    </p:animEffect>
                                  </p:childTnLst>
                                </p:cTn>
                              </p:par>
                              <p:par>
                                <p:cTn id="39" presetID="22" presetClass="entr" presetSubtype="1" fill="hold" nodeType="withEffect">
                                  <p:stCondLst>
                                    <p:cond delay="0"/>
                                  </p:stCondLst>
                                  <p:childTnLst>
                                    <p:set>
                                      <p:cBhvr>
                                        <p:cTn id="40" dur="1" fill="hold">
                                          <p:stCondLst>
                                            <p:cond delay="0"/>
                                          </p:stCondLst>
                                        </p:cTn>
                                        <p:tgtEl>
                                          <p:spTgt spid="153"/>
                                        </p:tgtEl>
                                        <p:attrNameLst>
                                          <p:attrName>style.visibility</p:attrName>
                                        </p:attrNameLst>
                                      </p:cBhvr>
                                      <p:to>
                                        <p:strVal val="visible"/>
                                      </p:to>
                                    </p:set>
                                    <p:animEffect transition="in" filter="wipe(up)">
                                      <p:cBhvr>
                                        <p:cTn id="41" dur="500"/>
                                        <p:tgtEl>
                                          <p:spTgt spid="153"/>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childTnLst>
                          </p:cTn>
                        </p:par>
                        <p:par>
                          <p:cTn id="49" fill="hold">
                            <p:stCondLst>
                              <p:cond delay="2500"/>
                            </p:stCondLst>
                            <p:childTnLst>
                              <p:par>
                                <p:cTn id="50" presetID="22" presetClass="entr" presetSubtype="1" fill="hold" nodeType="afterEffect">
                                  <p:stCondLst>
                                    <p:cond delay="0"/>
                                  </p:stCondLst>
                                  <p:childTnLst>
                                    <p:set>
                                      <p:cBhvr>
                                        <p:cTn id="51" dur="1" fill="hold">
                                          <p:stCondLst>
                                            <p:cond delay="0"/>
                                          </p:stCondLst>
                                        </p:cTn>
                                        <p:tgtEl>
                                          <p:spTgt spid="159"/>
                                        </p:tgtEl>
                                        <p:attrNameLst>
                                          <p:attrName>style.visibility</p:attrName>
                                        </p:attrNameLst>
                                      </p:cBhvr>
                                      <p:to>
                                        <p:strVal val="visible"/>
                                      </p:to>
                                    </p:set>
                                    <p:animEffect transition="in" filter="wipe(up)">
                                      <p:cBhvr>
                                        <p:cTn id="52" dur="500"/>
                                        <p:tgtEl>
                                          <p:spTgt spid="159"/>
                                        </p:tgtEl>
                                      </p:cBhvr>
                                    </p:animEffect>
                                  </p:childTnLst>
                                </p:cTn>
                              </p:par>
                              <p:par>
                                <p:cTn id="53" presetID="22" presetClass="entr" presetSubtype="1" fill="hold" nodeType="withEffect">
                                  <p:stCondLst>
                                    <p:cond delay="0"/>
                                  </p:stCondLst>
                                  <p:childTnLst>
                                    <p:set>
                                      <p:cBhvr>
                                        <p:cTn id="54" dur="1" fill="hold">
                                          <p:stCondLst>
                                            <p:cond delay="0"/>
                                          </p:stCondLst>
                                        </p:cTn>
                                        <p:tgtEl>
                                          <p:spTgt spid="156"/>
                                        </p:tgtEl>
                                        <p:attrNameLst>
                                          <p:attrName>style.visibility</p:attrName>
                                        </p:attrNameLst>
                                      </p:cBhvr>
                                      <p:to>
                                        <p:strVal val="visible"/>
                                      </p:to>
                                    </p:set>
                                    <p:animEffect transition="in" filter="wipe(up)">
                                      <p:cBhvr>
                                        <p:cTn id="55" dur="500"/>
                                        <p:tgtEl>
                                          <p:spTgt spid="156"/>
                                        </p:tgtEl>
                                      </p:cBhvr>
                                    </p:animEffect>
                                  </p:childTnLst>
                                </p:cTn>
                              </p:par>
                              <p:par>
                                <p:cTn id="56" presetID="10"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ntr" presetSubtype="0" fill="hold"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childTnLst>
                          </p:cTn>
                        </p:par>
                        <p:par>
                          <p:cTn id="62" fill="hold">
                            <p:stCondLst>
                              <p:cond delay="3000"/>
                            </p:stCondLst>
                            <p:childTnLst>
                              <p:par>
                                <p:cTn id="63" presetID="10" presetClass="entr" presetSubtype="0" fill="hold" nodeType="after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childTnLst>
                          </p:cTn>
                        </p:par>
                        <p:par>
                          <p:cTn id="66" fill="hold">
                            <p:stCondLst>
                              <p:cond delay="3500"/>
                            </p:stCondLst>
                            <p:childTnLst>
                              <p:par>
                                <p:cTn id="67" presetID="22" presetClass="entr" presetSubtype="1" fill="hold" nodeType="afterEffect">
                                  <p:stCondLst>
                                    <p:cond delay="0"/>
                                  </p:stCondLst>
                                  <p:childTnLst>
                                    <p:set>
                                      <p:cBhvr>
                                        <p:cTn id="68" dur="1" fill="hold">
                                          <p:stCondLst>
                                            <p:cond delay="0"/>
                                          </p:stCondLst>
                                        </p:cTn>
                                        <p:tgtEl>
                                          <p:spTgt spid="174"/>
                                        </p:tgtEl>
                                        <p:attrNameLst>
                                          <p:attrName>style.visibility</p:attrName>
                                        </p:attrNameLst>
                                      </p:cBhvr>
                                      <p:to>
                                        <p:strVal val="visible"/>
                                      </p:to>
                                    </p:set>
                                    <p:animEffect transition="in" filter="wipe(up)">
                                      <p:cBhvr>
                                        <p:cTn id="69" dur="500"/>
                                        <p:tgtEl>
                                          <p:spTgt spid="174"/>
                                        </p:tgtEl>
                                      </p:cBhvr>
                                    </p:animEffect>
                                  </p:childTnLst>
                                </p:cTn>
                              </p:par>
                              <p:par>
                                <p:cTn id="70" presetID="22" presetClass="entr" presetSubtype="1" fill="hold" nodeType="withEffect">
                                  <p:stCondLst>
                                    <p:cond delay="0"/>
                                  </p:stCondLst>
                                  <p:childTnLst>
                                    <p:set>
                                      <p:cBhvr>
                                        <p:cTn id="71" dur="1" fill="hold">
                                          <p:stCondLst>
                                            <p:cond delay="0"/>
                                          </p:stCondLst>
                                        </p:cTn>
                                        <p:tgtEl>
                                          <p:spTgt spid="177"/>
                                        </p:tgtEl>
                                        <p:attrNameLst>
                                          <p:attrName>style.visibility</p:attrName>
                                        </p:attrNameLst>
                                      </p:cBhvr>
                                      <p:to>
                                        <p:strVal val="visible"/>
                                      </p:to>
                                    </p:set>
                                    <p:animEffect transition="in" filter="wipe(up)">
                                      <p:cBhvr>
                                        <p:cTn id="72" dur="500"/>
                                        <p:tgtEl>
                                          <p:spTgt spid="177"/>
                                        </p:tgtEl>
                                      </p:cBhvr>
                                    </p:animEffect>
                                  </p:childTnLst>
                                </p:cTn>
                              </p:par>
                            </p:childTnLst>
                          </p:cTn>
                        </p:par>
                        <p:par>
                          <p:cTn id="73" fill="hold">
                            <p:stCondLst>
                              <p:cond delay="4000"/>
                            </p:stCondLst>
                            <p:childTnLst>
                              <p:par>
                                <p:cTn id="74" presetID="22" presetClass="entr" presetSubtype="1" fill="hold" nodeType="afterEffect">
                                  <p:stCondLst>
                                    <p:cond delay="0"/>
                                  </p:stCondLst>
                                  <p:childTnLst>
                                    <p:set>
                                      <p:cBhvr>
                                        <p:cTn id="75" dur="1" fill="hold">
                                          <p:stCondLst>
                                            <p:cond delay="0"/>
                                          </p:stCondLst>
                                        </p:cTn>
                                        <p:tgtEl>
                                          <p:spTgt spid="162"/>
                                        </p:tgtEl>
                                        <p:attrNameLst>
                                          <p:attrName>style.visibility</p:attrName>
                                        </p:attrNameLst>
                                      </p:cBhvr>
                                      <p:to>
                                        <p:strVal val="visible"/>
                                      </p:to>
                                    </p:set>
                                    <p:animEffect transition="in" filter="wipe(up)">
                                      <p:cBhvr>
                                        <p:cTn id="76" dur="500"/>
                                        <p:tgtEl>
                                          <p:spTgt spid="162"/>
                                        </p:tgtEl>
                                      </p:cBhvr>
                                    </p:animEffect>
                                  </p:childTnLst>
                                </p:cTn>
                              </p:par>
                              <p:par>
                                <p:cTn id="77" presetID="10" presetClass="entr" presetSubtype="0" fill="hold" nodeType="with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fade">
                                      <p:cBhvr>
                                        <p:cTn id="79" dur="500"/>
                                        <p:tgtEl>
                                          <p:spTgt spid="97"/>
                                        </p:tgtEl>
                                      </p:cBhvr>
                                    </p:animEffect>
                                  </p:childTnLst>
                                </p:cTn>
                              </p:par>
                            </p:childTnLst>
                          </p:cTn>
                        </p:par>
                        <p:par>
                          <p:cTn id="80" fill="hold">
                            <p:stCondLst>
                              <p:cond delay="4500"/>
                            </p:stCondLst>
                            <p:childTnLst>
                              <p:par>
                                <p:cTn id="81" presetID="22" presetClass="entr" presetSubtype="1" fill="hold" nodeType="afterEffect">
                                  <p:stCondLst>
                                    <p:cond delay="0"/>
                                  </p:stCondLst>
                                  <p:childTnLst>
                                    <p:set>
                                      <p:cBhvr>
                                        <p:cTn id="82" dur="1" fill="hold">
                                          <p:stCondLst>
                                            <p:cond delay="0"/>
                                          </p:stCondLst>
                                        </p:cTn>
                                        <p:tgtEl>
                                          <p:spTgt spid="165"/>
                                        </p:tgtEl>
                                        <p:attrNameLst>
                                          <p:attrName>style.visibility</p:attrName>
                                        </p:attrNameLst>
                                      </p:cBhvr>
                                      <p:to>
                                        <p:strVal val="visible"/>
                                      </p:to>
                                    </p:set>
                                    <p:animEffect transition="in" filter="wipe(up)">
                                      <p:cBhvr>
                                        <p:cTn id="83" dur="500"/>
                                        <p:tgtEl>
                                          <p:spTgt spid="165"/>
                                        </p:tgtEl>
                                      </p:cBhvr>
                                    </p:animEffect>
                                  </p:childTnLst>
                                </p:cTn>
                              </p:par>
                            </p:childTnLst>
                          </p:cTn>
                        </p:par>
                        <p:par>
                          <p:cTn id="84" fill="hold">
                            <p:stCondLst>
                              <p:cond delay="5000"/>
                            </p:stCondLst>
                            <p:childTnLst>
                              <p:par>
                                <p:cTn id="85" presetID="10" presetClass="entr" presetSubtype="0" fill="hold" nodeType="after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fade">
                                      <p:cBhvr>
                                        <p:cTn id="87" dur="500"/>
                                        <p:tgtEl>
                                          <p:spTgt spid="66"/>
                                        </p:tgtEl>
                                      </p:cBhvr>
                                    </p:animEffect>
                                  </p:childTnLst>
                                </p:cTn>
                              </p:par>
                              <p:par>
                                <p:cTn id="88" presetID="10" presetClass="entr" presetSubtype="0" fill="hold" nodeType="with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fade">
                                      <p:cBhvr>
                                        <p:cTn id="90" dur="500"/>
                                        <p:tgtEl>
                                          <p:spTgt spid="72"/>
                                        </p:tgtEl>
                                      </p:cBhvr>
                                    </p:animEffect>
                                  </p:childTnLst>
                                </p:cTn>
                              </p:par>
                            </p:childTnLst>
                          </p:cTn>
                        </p:par>
                        <p:par>
                          <p:cTn id="91" fill="hold">
                            <p:stCondLst>
                              <p:cond delay="5500"/>
                            </p:stCondLst>
                            <p:childTnLst>
                              <p:par>
                                <p:cTn id="92" presetID="22" presetClass="entr" presetSubtype="1" fill="hold" nodeType="afterEffect">
                                  <p:stCondLst>
                                    <p:cond delay="0"/>
                                  </p:stCondLst>
                                  <p:childTnLst>
                                    <p:set>
                                      <p:cBhvr>
                                        <p:cTn id="93" dur="1" fill="hold">
                                          <p:stCondLst>
                                            <p:cond delay="0"/>
                                          </p:stCondLst>
                                        </p:cTn>
                                        <p:tgtEl>
                                          <p:spTgt spid="171"/>
                                        </p:tgtEl>
                                        <p:attrNameLst>
                                          <p:attrName>style.visibility</p:attrName>
                                        </p:attrNameLst>
                                      </p:cBhvr>
                                      <p:to>
                                        <p:strVal val="visible"/>
                                      </p:to>
                                    </p:set>
                                    <p:animEffect transition="in" filter="wipe(up)">
                                      <p:cBhvr>
                                        <p:cTn id="94" dur="500"/>
                                        <p:tgtEl>
                                          <p:spTgt spid="171"/>
                                        </p:tgtEl>
                                      </p:cBhvr>
                                    </p:animEffect>
                                  </p:childTnLst>
                                </p:cTn>
                              </p:par>
                              <p:par>
                                <p:cTn id="95" presetID="22" presetClass="entr" presetSubtype="1" fill="hold" nodeType="withEffect">
                                  <p:stCondLst>
                                    <p:cond delay="0"/>
                                  </p:stCondLst>
                                  <p:childTnLst>
                                    <p:set>
                                      <p:cBhvr>
                                        <p:cTn id="96" dur="1" fill="hold">
                                          <p:stCondLst>
                                            <p:cond delay="0"/>
                                          </p:stCondLst>
                                        </p:cTn>
                                        <p:tgtEl>
                                          <p:spTgt spid="168"/>
                                        </p:tgtEl>
                                        <p:attrNameLst>
                                          <p:attrName>style.visibility</p:attrName>
                                        </p:attrNameLst>
                                      </p:cBhvr>
                                      <p:to>
                                        <p:strVal val="visible"/>
                                      </p:to>
                                    </p:set>
                                    <p:animEffect transition="in" filter="wipe(up)">
                                      <p:cBhvr>
                                        <p:cTn id="97" dur="500"/>
                                        <p:tgtEl>
                                          <p:spTgt spid="168"/>
                                        </p:tgtEl>
                                      </p:cBhvr>
                                    </p:animEffect>
                                  </p:childTnLst>
                                </p:cTn>
                              </p:par>
                            </p:childTnLst>
                          </p:cTn>
                        </p:par>
                        <p:par>
                          <p:cTn id="98" fill="hold">
                            <p:stCondLst>
                              <p:cond delay="6000"/>
                            </p:stCondLst>
                            <p:childTnLst>
                              <p:par>
                                <p:cTn id="99" presetID="10" presetClass="entr" presetSubtype="0" fill="hold" nodeType="after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fade">
                                      <p:cBhvr>
                                        <p:cTn id="101" dur="500"/>
                                        <p:tgtEl>
                                          <p:spTgt spid="8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1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fade">
                                      <p:cBhvr>
                                        <p:cTn id="110" dur="500"/>
                                        <p:tgtEl>
                                          <p:spTgt spid="12"/>
                                        </p:tgtEl>
                                      </p:cBhvr>
                                    </p:animEffect>
                                  </p:childTnLst>
                                </p:cTn>
                              </p:par>
                              <p:par>
                                <p:cTn id="111" presetID="10" presetClass="entr" presetSubtype="0" fill="hold" nodeType="withEffect">
                                  <p:stCondLst>
                                    <p:cond delay="0"/>
                                  </p:stCondLst>
                                  <p:childTnLst>
                                    <p:set>
                                      <p:cBhvr>
                                        <p:cTn id="112" dur="1" fill="hold">
                                          <p:stCondLst>
                                            <p:cond delay="0"/>
                                          </p:stCondLst>
                                        </p:cTn>
                                        <p:tgtEl>
                                          <p:spTgt spid="54"/>
                                        </p:tgtEl>
                                        <p:attrNameLst>
                                          <p:attrName>style.visibility</p:attrName>
                                        </p:attrNameLst>
                                      </p:cBhvr>
                                      <p:to>
                                        <p:strVal val="visible"/>
                                      </p:to>
                                    </p:set>
                                    <p:animEffect transition="in" filter="fade">
                                      <p:cBhvr>
                                        <p:cTn id="113" dur="500"/>
                                        <p:tgtEl>
                                          <p:spTgt spid="54"/>
                                        </p:tgtEl>
                                      </p:cBhvr>
                                    </p:animEffect>
                                  </p:childTnLst>
                                </p:cTn>
                              </p:par>
                            </p:childTnLst>
                          </p:cTn>
                        </p:par>
                        <p:par>
                          <p:cTn id="114" fill="hold">
                            <p:stCondLst>
                              <p:cond delay="500"/>
                            </p:stCondLst>
                            <p:childTnLst>
                              <p:par>
                                <p:cTn id="115" presetID="22" presetClass="entr" presetSubtype="1" fill="hold" nodeType="afterEffect">
                                  <p:stCondLst>
                                    <p:cond delay="0"/>
                                  </p:stCondLst>
                                  <p:childTnLst>
                                    <p:set>
                                      <p:cBhvr>
                                        <p:cTn id="116" dur="1" fill="hold">
                                          <p:stCondLst>
                                            <p:cond delay="0"/>
                                          </p:stCondLst>
                                        </p:cTn>
                                        <p:tgtEl>
                                          <p:spTgt spid="180"/>
                                        </p:tgtEl>
                                        <p:attrNameLst>
                                          <p:attrName>style.visibility</p:attrName>
                                        </p:attrNameLst>
                                      </p:cBhvr>
                                      <p:to>
                                        <p:strVal val="visible"/>
                                      </p:to>
                                    </p:set>
                                    <p:animEffect transition="in" filter="wipe(up)">
                                      <p:cBhvr>
                                        <p:cTn id="117" dur="500"/>
                                        <p:tgtEl>
                                          <p:spTgt spid="180"/>
                                        </p:tgtEl>
                                      </p:cBhvr>
                                    </p:animEffect>
                                  </p:childTnLst>
                                </p:cTn>
                              </p:par>
                              <p:par>
                                <p:cTn id="118" presetID="22" presetClass="entr" presetSubtype="1" fill="hold" nodeType="withEffect">
                                  <p:stCondLst>
                                    <p:cond delay="0"/>
                                  </p:stCondLst>
                                  <p:childTnLst>
                                    <p:set>
                                      <p:cBhvr>
                                        <p:cTn id="119" dur="1" fill="hold">
                                          <p:stCondLst>
                                            <p:cond delay="0"/>
                                          </p:stCondLst>
                                        </p:cTn>
                                        <p:tgtEl>
                                          <p:spTgt spid="183"/>
                                        </p:tgtEl>
                                        <p:attrNameLst>
                                          <p:attrName>style.visibility</p:attrName>
                                        </p:attrNameLst>
                                      </p:cBhvr>
                                      <p:to>
                                        <p:strVal val="visible"/>
                                      </p:to>
                                    </p:set>
                                    <p:animEffect transition="in" filter="wipe(up)">
                                      <p:cBhvr>
                                        <p:cTn id="120" dur="500"/>
                                        <p:tgtEl>
                                          <p:spTgt spid="183"/>
                                        </p:tgtEl>
                                      </p:cBhvr>
                                    </p:animEffect>
                                  </p:childTnLst>
                                </p:cTn>
                              </p:par>
                              <p:par>
                                <p:cTn id="121" presetID="22" presetClass="entr" presetSubtype="1" fill="hold" nodeType="withEffect">
                                  <p:stCondLst>
                                    <p:cond delay="0"/>
                                  </p:stCondLst>
                                  <p:childTnLst>
                                    <p:set>
                                      <p:cBhvr>
                                        <p:cTn id="122" dur="1" fill="hold">
                                          <p:stCondLst>
                                            <p:cond delay="0"/>
                                          </p:stCondLst>
                                        </p:cTn>
                                        <p:tgtEl>
                                          <p:spTgt spid="186"/>
                                        </p:tgtEl>
                                        <p:attrNameLst>
                                          <p:attrName>style.visibility</p:attrName>
                                        </p:attrNameLst>
                                      </p:cBhvr>
                                      <p:to>
                                        <p:strVal val="visible"/>
                                      </p:to>
                                    </p:set>
                                    <p:animEffect transition="in" filter="wipe(up)">
                                      <p:cBhvr>
                                        <p:cTn id="123" dur="500"/>
                                        <p:tgtEl>
                                          <p:spTgt spid="186"/>
                                        </p:tgtEl>
                                      </p:cBhvr>
                                    </p:animEffect>
                                  </p:childTnLst>
                                </p:cTn>
                              </p:par>
                              <p:par>
                                <p:cTn id="124" presetID="22" presetClass="entr" presetSubtype="1" fill="hold" nodeType="withEffect">
                                  <p:stCondLst>
                                    <p:cond delay="0"/>
                                  </p:stCondLst>
                                  <p:childTnLst>
                                    <p:set>
                                      <p:cBhvr>
                                        <p:cTn id="125" dur="1" fill="hold">
                                          <p:stCondLst>
                                            <p:cond delay="0"/>
                                          </p:stCondLst>
                                        </p:cTn>
                                        <p:tgtEl>
                                          <p:spTgt spid="189"/>
                                        </p:tgtEl>
                                        <p:attrNameLst>
                                          <p:attrName>style.visibility</p:attrName>
                                        </p:attrNameLst>
                                      </p:cBhvr>
                                      <p:to>
                                        <p:strVal val="visible"/>
                                      </p:to>
                                    </p:set>
                                    <p:animEffect transition="in" filter="wipe(up)">
                                      <p:cBhvr>
                                        <p:cTn id="126" dur="500"/>
                                        <p:tgtEl>
                                          <p:spTgt spid="189"/>
                                        </p:tgtEl>
                                      </p:cBhvr>
                                    </p:animEffect>
                                  </p:childTnLst>
                                </p:cTn>
                              </p:par>
                            </p:childTnLst>
                          </p:cTn>
                        </p:par>
                        <p:par>
                          <p:cTn id="127" fill="hold">
                            <p:stCondLst>
                              <p:cond delay="1000"/>
                            </p:stCondLst>
                            <p:childTnLst>
                              <p:par>
                                <p:cTn id="128" presetID="10" presetClass="entr" presetSubtype="0" fill="hold" nodeType="afterEffect">
                                  <p:stCondLst>
                                    <p:cond delay="0"/>
                                  </p:stCondLst>
                                  <p:childTnLst>
                                    <p:set>
                                      <p:cBhvr>
                                        <p:cTn id="129" dur="1" fill="hold">
                                          <p:stCondLst>
                                            <p:cond delay="0"/>
                                          </p:stCondLst>
                                        </p:cTn>
                                        <p:tgtEl>
                                          <p:spTgt spid="103"/>
                                        </p:tgtEl>
                                        <p:attrNameLst>
                                          <p:attrName>style.visibility</p:attrName>
                                        </p:attrNameLst>
                                      </p:cBhvr>
                                      <p:to>
                                        <p:strVal val="visible"/>
                                      </p:to>
                                    </p:set>
                                    <p:animEffect transition="in" filter="fade">
                                      <p:cBhvr>
                                        <p:cTn id="130" dur="500"/>
                                        <p:tgtEl>
                                          <p:spTgt spid="103"/>
                                        </p:tgtEl>
                                      </p:cBhvr>
                                    </p:animEffect>
                                  </p:childTnLst>
                                </p:cTn>
                              </p:par>
                              <p:par>
                                <p:cTn id="131" presetID="10" presetClass="entr" presetSubtype="0" fill="hold" nodeType="withEffect">
                                  <p:stCondLst>
                                    <p:cond delay="0"/>
                                  </p:stCondLst>
                                  <p:childTnLst>
                                    <p:set>
                                      <p:cBhvr>
                                        <p:cTn id="132" dur="1" fill="hold">
                                          <p:stCondLst>
                                            <p:cond delay="0"/>
                                          </p:stCondLst>
                                        </p:cTn>
                                        <p:tgtEl>
                                          <p:spTgt spid="132"/>
                                        </p:tgtEl>
                                        <p:attrNameLst>
                                          <p:attrName>style.visibility</p:attrName>
                                        </p:attrNameLst>
                                      </p:cBhvr>
                                      <p:to>
                                        <p:strVal val="visible"/>
                                      </p:to>
                                    </p:set>
                                    <p:animEffect transition="in" filter="fade">
                                      <p:cBhvr>
                                        <p:cTn id="133" dur="500"/>
                                        <p:tgtEl>
                                          <p:spTgt spid="132"/>
                                        </p:tgtEl>
                                      </p:cBhvr>
                                    </p:animEffect>
                                  </p:childTnLst>
                                </p:cTn>
                              </p:par>
                            </p:childTnLst>
                          </p:cTn>
                        </p:par>
                        <p:par>
                          <p:cTn id="134" fill="hold">
                            <p:stCondLst>
                              <p:cond delay="1500"/>
                            </p:stCondLst>
                            <p:childTnLst>
                              <p:par>
                                <p:cTn id="135" presetID="22" presetClass="entr" presetSubtype="1" fill="hold" nodeType="afterEffect">
                                  <p:stCondLst>
                                    <p:cond delay="0"/>
                                  </p:stCondLst>
                                  <p:childTnLst>
                                    <p:set>
                                      <p:cBhvr>
                                        <p:cTn id="136" dur="1" fill="hold">
                                          <p:stCondLst>
                                            <p:cond delay="0"/>
                                          </p:stCondLst>
                                        </p:cTn>
                                        <p:tgtEl>
                                          <p:spTgt spid="192"/>
                                        </p:tgtEl>
                                        <p:attrNameLst>
                                          <p:attrName>style.visibility</p:attrName>
                                        </p:attrNameLst>
                                      </p:cBhvr>
                                      <p:to>
                                        <p:strVal val="visible"/>
                                      </p:to>
                                    </p:set>
                                    <p:animEffect transition="in" filter="wipe(up)">
                                      <p:cBhvr>
                                        <p:cTn id="137" dur="500"/>
                                        <p:tgtEl>
                                          <p:spTgt spid="192"/>
                                        </p:tgtEl>
                                      </p:cBhvr>
                                    </p:animEffect>
                                  </p:childTnLst>
                                </p:cTn>
                              </p:par>
                              <p:par>
                                <p:cTn id="138" presetID="22" presetClass="entr" presetSubtype="1" fill="hold" nodeType="withEffect">
                                  <p:stCondLst>
                                    <p:cond delay="0"/>
                                  </p:stCondLst>
                                  <p:childTnLst>
                                    <p:set>
                                      <p:cBhvr>
                                        <p:cTn id="139" dur="1" fill="hold">
                                          <p:stCondLst>
                                            <p:cond delay="0"/>
                                          </p:stCondLst>
                                        </p:cTn>
                                        <p:tgtEl>
                                          <p:spTgt spid="195"/>
                                        </p:tgtEl>
                                        <p:attrNameLst>
                                          <p:attrName>style.visibility</p:attrName>
                                        </p:attrNameLst>
                                      </p:cBhvr>
                                      <p:to>
                                        <p:strVal val="visible"/>
                                      </p:to>
                                    </p:set>
                                    <p:animEffect transition="in" filter="wipe(up)">
                                      <p:cBhvr>
                                        <p:cTn id="140" dur="500"/>
                                        <p:tgtEl>
                                          <p:spTgt spid="195"/>
                                        </p:tgtEl>
                                      </p:cBhvr>
                                    </p:animEffect>
                                  </p:childTnLst>
                                </p:cTn>
                              </p:par>
                              <p:par>
                                <p:cTn id="141" presetID="10"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animEffect transition="in" filter="fade">
                                      <p:cBhvr>
                                        <p:cTn id="143" dur="500"/>
                                        <p:tgtEl>
                                          <p:spTgt spid="60"/>
                                        </p:tgtEl>
                                      </p:cBhvr>
                                    </p:animEffect>
                                  </p:childTnLst>
                                </p:cTn>
                              </p:par>
                              <p:par>
                                <p:cTn id="144" presetID="10" presetClass="entr" presetSubtype="0" fill="hold" nodeType="withEffect">
                                  <p:stCondLst>
                                    <p:cond delay="0"/>
                                  </p:stCondLst>
                                  <p:childTnLst>
                                    <p:set>
                                      <p:cBhvr>
                                        <p:cTn id="145" dur="1" fill="hold">
                                          <p:stCondLst>
                                            <p:cond delay="0"/>
                                          </p:stCondLst>
                                        </p:cTn>
                                        <p:tgtEl>
                                          <p:spTgt spid="18"/>
                                        </p:tgtEl>
                                        <p:attrNameLst>
                                          <p:attrName>style.visibility</p:attrName>
                                        </p:attrNameLst>
                                      </p:cBhvr>
                                      <p:to>
                                        <p:strVal val="visible"/>
                                      </p:to>
                                    </p:set>
                                    <p:animEffect transition="in" filter="fade">
                                      <p:cBhvr>
                                        <p:cTn id="146" dur="500"/>
                                        <p:tgtEl>
                                          <p:spTgt spid="18"/>
                                        </p:tgtEl>
                                      </p:cBhvr>
                                    </p:animEffect>
                                  </p:childTnLst>
                                </p:cTn>
                              </p:par>
                            </p:childTnLst>
                          </p:cTn>
                        </p:par>
                        <p:par>
                          <p:cTn id="147" fill="hold">
                            <p:stCondLst>
                              <p:cond delay="2000"/>
                            </p:stCondLst>
                            <p:childTnLst>
                              <p:par>
                                <p:cTn id="148" presetID="10" presetClass="entr" presetSubtype="0" fill="hold" nodeType="afterEffect">
                                  <p:stCondLst>
                                    <p:cond delay="0"/>
                                  </p:stCondLst>
                                  <p:childTnLst>
                                    <p:set>
                                      <p:cBhvr>
                                        <p:cTn id="149" dur="1" fill="hold">
                                          <p:stCondLst>
                                            <p:cond delay="0"/>
                                          </p:stCondLst>
                                        </p:cTn>
                                        <p:tgtEl>
                                          <p:spTgt spid="121"/>
                                        </p:tgtEl>
                                        <p:attrNameLst>
                                          <p:attrName>style.visibility</p:attrName>
                                        </p:attrNameLst>
                                      </p:cBhvr>
                                      <p:to>
                                        <p:strVal val="visible"/>
                                      </p:to>
                                    </p:set>
                                    <p:animEffect transition="in" filter="fade">
                                      <p:cBhvr>
                                        <p:cTn id="150" dur="500"/>
                                        <p:tgtEl>
                                          <p:spTgt spid="121"/>
                                        </p:tgtEl>
                                      </p:cBhvr>
                                    </p:animEffect>
                                  </p:childTnLst>
                                </p:cTn>
                              </p:par>
                              <p:par>
                                <p:cTn id="151" presetID="22" presetClass="entr" presetSubtype="1" fill="hold" nodeType="withEffect">
                                  <p:stCondLst>
                                    <p:cond delay="0"/>
                                  </p:stCondLst>
                                  <p:childTnLst>
                                    <p:set>
                                      <p:cBhvr>
                                        <p:cTn id="152" dur="1" fill="hold">
                                          <p:stCondLst>
                                            <p:cond delay="0"/>
                                          </p:stCondLst>
                                        </p:cTn>
                                        <p:tgtEl>
                                          <p:spTgt spid="204"/>
                                        </p:tgtEl>
                                        <p:attrNameLst>
                                          <p:attrName>style.visibility</p:attrName>
                                        </p:attrNameLst>
                                      </p:cBhvr>
                                      <p:to>
                                        <p:strVal val="visible"/>
                                      </p:to>
                                    </p:set>
                                    <p:animEffect transition="in" filter="wipe(up)">
                                      <p:cBhvr>
                                        <p:cTn id="153" dur="500"/>
                                        <p:tgtEl>
                                          <p:spTgt spid="204"/>
                                        </p:tgtEl>
                                      </p:cBhvr>
                                    </p:animEffect>
                                  </p:childTnLst>
                                </p:cTn>
                              </p:par>
                              <p:par>
                                <p:cTn id="154" presetID="22" presetClass="entr" presetSubtype="1" fill="hold" nodeType="withEffect">
                                  <p:stCondLst>
                                    <p:cond delay="0"/>
                                  </p:stCondLst>
                                  <p:childTnLst>
                                    <p:set>
                                      <p:cBhvr>
                                        <p:cTn id="155" dur="1" fill="hold">
                                          <p:stCondLst>
                                            <p:cond delay="0"/>
                                          </p:stCondLst>
                                        </p:cTn>
                                        <p:tgtEl>
                                          <p:spTgt spid="207"/>
                                        </p:tgtEl>
                                        <p:attrNameLst>
                                          <p:attrName>style.visibility</p:attrName>
                                        </p:attrNameLst>
                                      </p:cBhvr>
                                      <p:to>
                                        <p:strVal val="visible"/>
                                      </p:to>
                                    </p:set>
                                    <p:animEffect transition="in" filter="wipe(up)">
                                      <p:cBhvr>
                                        <p:cTn id="156" dur="500"/>
                                        <p:tgtEl>
                                          <p:spTgt spid="207"/>
                                        </p:tgtEl>
                                      </p:cBhvr>
                                    </p:animEffect>
                                  </p:childTnLst>
                                </p:cTn>
                              </p:par>
                            </p:childTnLst>
                          </p:cTn>
                        </p:par>
                        <p:par>
                          <p:cTn id="157" fill="hold">
                            <p:stCondLst>
                              <p:cond delay="2500"/>
                            </p:stCondLst>
                            <p:childTnLst>
                              <p:par>
                                <p:cTn id="158" presetID="10" presetClass="entr" presetSubtype="0" fill="hold" nodeType="afterEffect">
                                  <p:stCondLst>
                                    <p:cond delay="0"/>
                                  </p:stCondLst>
                                  <p:childTnLst>
                                    <p:set>
                                      <p:cBhvr>
                                        <p:cTn id="159" dur="1" fill="hold">
                                          <p:stCondLst>
                                            <p:cond delay="0"/>
                                          </p:stCondLst>
                                        </p:cTn>
                                        <p:tgtEl>
                                          <p:spTgt spid="109"/>
                                        </p:tgtEl>
                                        <p:attrNameLst>
                                          <p:attrName>style.visibility</p:attrName>
                                        </p:attrNameLst>
                                      </p:cBhvr>
                                      <p:to>
                                        <p:strVal val="visible"/>
                                      </p:to>
                                    </p:set>
                                    <p:animEffect transition="in" filter="fade">
                                      <p:cBhvr>
                                        <p:cTn id="160" dur="500"/>
                                        <p:tgtEl>
                                          <p:spTgt spid="109"/>
                                        </p:tgtEl>
                                      </p:cBhvr>
                                    </p:animEffect>
                                  </p:childTnLst>
                                </p:cTn>
                              </p:par>
                            </p:childTnLst>
                          </p:cTn>
                        </p:par>
                        <p:par>
                          <p:cTn id="161" fill="hold">
                            <p:stCondLst>
                              <p:cond delay="3000"/>
                            </p:stCondLst>
                            <p:childTnLst>
                              <p:par>
                                <p:cTn id="162" presetID="22" presetClass="entr" presetSubtype="1" fill="hold" nodeType="afterEffect">
                                  <p:stCondLst>
                                    <p:cond delay="0"/>
                                  </p:stCondLst>
                                  <p:childTnLst>
                                    <p:set>
                                      <p:cBhvr>
                                        <p:cTn id="163" dur="1" fill="hold">
                                          <p:stCondLst>
                                            <p:cond delay="0"/>
                                          </p:stCondLst>
                                        </p:cTn>
                                        <p:tgtEl>
                                          <p:spTgt spid="198"/>
                                        </p:tgtEl>
                                        <p:attrNameLst>
                                          <p:attrName>style.visibility</p:attrName>
                                        </p:attrNameLst>
                                      </p:cBhvr>
                                      <p:to>
                                        <p:strVal val="visible"/>
                                      </p:to>
                                    </p:set>
                                    <p:animEffect transition="in" filter="wipe(up)">
                                      <p:cBhvr>
                                        <p:cTn id="164" dur="500"/>
                                        <p:tgtEl>
                                          <p:spTgt spid="198"/>
                                        </p:tgtEl>
                                      </p:cBhvr>
                                    </p:animEffect>
                                  </p:childTnLst>
                                </p:cTn>
                              </p:par>
                              <p:par>
                                <p:cTn id="165" presetID="22" presetClass="entr" presetSubtype="1" fill="hold" nodeType="withEffect">
                                  <p:stCondLst>
                                    <p:cond delay="0"/>
                                  </p:stCondLst>
                                  <p:childTnLst>
                                    <p:set>
                                      <p:cBhvr>
                                        <p:cTn id="166" dur="1" fill="hold">
                                          <p:stCondLst>
                                            <p:cond delay="0"/>
                                          </p:stCondLst>
                                        </p:cTn>
                                        <p:tgtEl>
                                          <p:spTgt spid="201"/>
                                        </p:tgtEl>
                                        <p:attrNameLst>
                                          <p:attrName>style.visibility</p:attrName>
                                        </p:attrNameLst>
                                      </p:cBhvr>
                                      <p:to>
                                        <p:strVal val="visible"/>
                                      </p:to>
                                    </p:set>
                                    <p:animEffect transition="in" filter="wipe(up)">
                                      <p:cBhvr>
                                        <p:cTn id="167" dur="500"/>
                                        <p:tgtEl>
                                          <p:spTgt spid="201"/>
                                        </p:tgtEl>
                                      </p:cBhvr>
                                    </p:animEffect>
                                  </p:childTnLst>
                                </p:cTn>
                              </p:par>
                            </p:childTnLst>
                          </p:cTn>
                        </p:par>
                        <p:par>
                          <p:cTn id="168" fill="hold">
                            <p:stCondLst>
                              <p:cond delay="3500"/>
                            </p:stCondLst>
                            <p:childTnLst>
                              <p:par>
                                <p:cTn id="169" presetID="10" presetClass="entr" presetSubtype="0" fill="hold" nodeType="afterEffect">
                                  <p:stCondLst>
                                    <p:cond delay="0"/>
                                  </p:stCondLst>
                                  <p:childTnLst>
                                    <p:set>
                                      <p:cBhvr>
                                        <p:cTn id="170" dur="1" fill="hold">
                                          <p:stCondLst>
                                            <p:cond delay="0"/>
                                          </p:stCondLst>
                                        </p:cTn>
                                        <p:tgtEl>
                                          <p:spTgt spid="115"/>
                                        </p:tgtEl>
                                        <p:attrNameLst>
                                          <p:attrName>style.visibility</p:attrName>
                                        </p:attrNameLst>
                                      </p:cBhvr>
                                      <p:to>
                                        <p:strVal val="visible"/>
                                      </p:to>
                                    </p:set>
                                    <p:animEffect transition="in" filter="fade">
                                      <p:cBhvr>
                                        <p:cTn id="171"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P spid="2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a:t>
            </a:r>
            <a:r>
              <a:rPr lang="en-GB" dirty="0" err="1" smtClean="0"/>
              <a:t>Tez</a:t>
            </a:r>
            <a:endParaRPr lang="en-US" dirty="0"/>
          </a:p>
        </p:txBody>
      </p:sp>
    </p:spTree>
    <p:extLst>
      <p:ext uri="{BB962C8B-B14F-4D97-AF65-F5344CB8AC3E}">
        <p14:creationId xmlns:p14="http://schemas.microsoft.com/office/powerpoint/2010/main" xmlns="" val="1220391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Partitioning, Skewing, and Clustering Tables</a:t>
            </a:r>
            <a:endParaRPr lang="en-GB" dirty="0"/>
          </a:p>
        </p:txBody>
      </p:sp>
    </p:spTree>
    <p:extLst>
      <p:ext uri="{BB962C8B-B14F-4D97-AF65-F5344CB8AC3E}">
        <p14:creationId xmlns:p14="http://schemas.microsoft.com/office/powerpoint/2010/main" xmlns="" val="99933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41834" y="2718148"/>
            <a:ext cx="11708203" cy="3910361"/>
          </a:xfrm>
        </p:spPr>
        <p:txBody>
          <a:bodyPr/>
          <a:lstStyle/>
          <a:p>
            <a:pPr marL="0" indent="0">
              <a:buNone/>
            </a:pPr>
            <a:r>
              <a:rPr lang="en-GB" dirty="0" smtClean="0"/>
              <a:t>Partitioned tables distribute data based on column values</a:t>
            </a:r>
          </a:p>
          <a:p>
            <a:pPr lvl="1"/>
            <a:r>
              <a:rPr lang="en-GB" dirty="0" smtClean="0"/>
              <a:t>Improves performance when queries filter on partitioned columns</a:t>
            </a:r>
          </a:p>
          <a:p>
            <a:pPr lvl="1"/>
            <a:endParaRPr lang="en-US" dirty="0"/>
          </a:p>
        </p:txBody>
      </p:sp>
    </p:spTree>
    <p:extLst>
      <p:ext uri="{BB962C8B-B14F-4D97-AF65-F5344CB8AC3E}">
        <p14:creationId xmlns:p14="http://schemas.microsoft.com/office/powerpoint/2010/main" xmlns="" val="2452807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003" y="1316031"/>
            <a:ext cx="4182555" cy="1200329"/>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CREATE TABLE </a:t>
            </a:r>
            <a:r>
              <a:rPr lang="en-GB" dirty="0" err="1" smtClean="0">
                <a:latin typeface="Courier New" panose="02070309020205020404" pitchFamily="49" charset="0"/>
                <a:cs typeface="Courier New" panose="02070309020205020404" pitchFamily="49" charset="0"/>
              </a:rPr>
              <a:t>part_table</a:t>
            </a:r>
            <a:endParaRPr lang="en-GB" dirty="0" smtClean="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(col1 INT,</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col2 STRING)</a:t>
            </a:r>
          </a:p>
          <a:p>
            <a:r>
              <a:rPr lang="en-GB" dirty="0" smtClean="0">
                <a:latin typeface="Courier New" panose="02070309020205020404" pitchFamily="49" charset="0"/>
                <a:cs typeface="Courier New" panose="02070309020205020404" pitchFamily="49" charset="0"/>
              </a:rPr>
              <a:t>PARTITIONED BY (col3 STRING);</a:t>
            </a:r>
          </a:p>
        </p:txBody>
      </p:sp>
      <p:grpSp>
        <p:nvGrpSpPr>
          <p:cNvPr id="8" name="Group 7"/>
          <p:cNvGrpSpPr/>
          <p:nvPr/>
        </p:nvGrpSpPr>
        <p:grpSpPr>
          <a:xfrm>
            <a:off x="8146491" y="1316031"/>
            <a:ext cx="1590313" cy="1245377"/>
            <a:chOff x="7803404" y="1628384"/>
            <a:chExt cx="1590313" cy="1245377"/>
          </a:xfrm>
        </p:grpSpPr>
        <p:grpSp>
          <p:nvGrpSpPr>
            <p:cNvPr id="3" name="Group 10"/>
            <p:cNvGrpSpPr>
              <a:grpSpLocks noChangeAspect="1"/>
            </p:cNvGrpSpPr>
            <p:nvPr/>
          </p:nvGrpSpPr>
          <p:grpSpPr bwMode="auto">
            <a:xfrm rot="16200000">
              <a:off x="7975872" y="1455916"/>
              <a:ext cx="1245377" cy="1590313"/>
              <a:chOff x="1805" y="2643"/>
              <a:chExt cx="621" cy="793"/>
            </a:xfrm>
          </p:grpSpPr>
          <p:sp>
            <p:nvSpPr>
              <p:cNvPr id="4"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8030417" y="2206787"/>
              <a:ext cx="1156342" cy="369332"/>
            </a:xfrm>
            <a:prstGeom prst="rect">
              <a:avLst/>
            </a:prstGeom>
            <a:noFill/>
          </p:spPr>
          <p:txBody>
            <a:bodyPr wrap="none" rtlCol="0">
              <a:spAutoFit/>
            </a:bodyPr>
            <a:lstStyle/>
            <a:p>
              <a:r>
                <a:rPr lang="en-GB" dirty="0" err="1" smtClean="0"/>
                <a:t>part_table</a:t>
              </a:r>
              <a:endParaRPr lang="en-US" dirty="0"/>
            </a:p>
          </p:txBody>
        </p:sp>
      </p:grpSp>
      <p:sp>
        <p:nvSpPr>
          <p:cNvPr id="9" name="TextBox 8"/>
          <p:cNvSpPr txBox="1"/>
          <p:nvPr/>
        </p:nvSpPr>
        <p:spPr>
          <a:xfrm>
            <a:off x="449003" y="2828712"/>
            <a:ext cx="6801862" cy="1200329"/>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INSERT INTO TABLE </a:t>
            </a:r>
            <a:r>
              <a:rPr lang="en-GB" dirty="0" err="1" smtClean="0">
                <a:latin typeface="Courier New" panose="02070309020205020404" pitchFamily="49" charset="0"/>
                <a:cs typeface="Courier New" panose="02070309020205020404" pitchFamily="49" charset="0"/>
              </a:rPr>
              <a:t>part_table</a:t>
            </a:r>
            <a:r>
              <a:rPr lang="en-GB" dirty="0" smtClean="0">
                <a:latin typeface="Courier New" panose="02070309020205020404" pitchFamily="49" charset="0"/>
                <a:cs typeface="Courier New" panose="02070309020205020404" pitchFamily="49" charset="0"/>
              </a:rPr>
              <a:t> PARTITION(col3='A')</a:t>
            </a:r>
          </a:p>
          <a:p>
            <a:r>
              <a:rPr lang="en-GB" dirty="0" smtClean="0">
                <a:latin typeface="Courier New" panose="02070309020205020404" pitchFamily="49" charset="0"/>
                <a:cs typeface="Courier New" panose="02070309020205020404" pitchFamily="49" charset="0"/>
              </a:rPr>
              <a:t>SELECT col1, col2</a:t>
            </a:r>
          </a:p>
          <a:p>
            <a:r>
              <a:rPr lang="en-GB" dirty="0" smtClean="0">
                <a:latin typeface="Courier New" panose="02070309020205020404" pitchFamily="49" charset="0"/>
                <a:cs typeface="Courier New" panose="02070309020205020404" pitchFamily="49" charset="0"/>
              </a:rPr>
              <a:t>FROM </a:t>
            </a:r>
            <a:r>
              <a:rPr lang="en-GB" dirty="0" err="1" smtClean="0">
                <a:latin typeface="Courier New" panose="02070309020205020404" pitchFamily="49" charset="0"/>
                <a:cs typeface="Courier New" panose="02070309020205020404" pitchFamily="49" charset="0"/>
              </a:rPr>
              <a:t>stg_table</a:t>
            </a:r>
            <a:endParaRPr lang="en-GB" dirty="0" smtClean="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WHERE col3 = 'A';</a:t>
            </a:r>
          </a:p>
        </p:txBody>
      </p:sp>
      <p:grpSp>
        <p:nvGrpSpPr>
          <p:cNvPr id="12" name="Group 11"/>
          <p:cNvGrpSpPr/>
          <p:nvPr/>
        </p:nvGrpSpPr>
        <p:grpSpPr>
          <a:xfrm>
            <a:off x="9626569" y="2665974"/>
            <a:ext cx="1615016" cy="1265825"/>
            <a:chOff x="7283488" y="3629879"/>
            <a:chExt cx="1615016" cy="1265825"/>
          </a:xfrm>
        </p:grpSpPr>
        <p:pic>
          <p:nvPicPr>
            <p:cNvPr id="10" name="Picture 9"/>
            <p:cNvPicPr>
              <a:picLocks noChangeAspect="1"/>
            </p:cNvPicPr>
            <p:nvPr/>
          </p:nvPicPr>
          <p:blipFill>
            <a:blip r:embed="rId2"/>
            <a:stretch>
              <a:fillRect/>
            </a:stretch>
          </p:blipFill>
          <p:spPr>
            <a:xfrm rot="16200000">
              <a:off x="7458083" y="3455284"/>
              <a:ext cx="1265825" cy="1615016"/>
            </a:xfrm>
            <a:prstGeom prst="rect">
              <a:avLst/>
            </a:prstGeom>
          </p:spPr>
        </p:pic>
        <p:sp>
          <p:nvSpPr>
            <p:cNvPr id="11" name="TextBox 10"/>
            <p:cNvSpPr txBox="1"/>
            <p:nvPr/>
          </p:nvSpPr>
          <p:spPr>
            <a:xfrm>
              <a:off x="7629330" y="4215112"/>
              <a:ext cx="923330" cy="369332"/>
            </a:xfrm>
            <a:prstGeom prst="rect">
              <a:avLst/>
            </a:prstGeom>
            <a:noFill/>
          </p:spPr>
          <p:txBody>
            <a:bodyPr wrap="none" rtlCol="0">
              <a:spAutoFit/>
            </a:bodyPr>
            <a:lstStyle/>
            <a:p>
              <a:r>
                <a:rPr lang="en-GB" dirty="0" smtClean="0"/>
                <a:t>col3='A'</a:t>
              </a:r>
              <a:endParaRPr lang="en-US" dirty="0"/>
            </a:p>
          </p:txBody>
        </p:sp>
      </p:grpSp>
      <p:sp>
        <p:nvSpPr>
          <p:cNvPr id="13" name="TextBox 12"/>
          <p:cNvSpPr txBox="1"/>
          <p:nvPr/>
        </p:nvSpPr>
        <p:spPr>
          <a:xfrm>
            <a:off x="449003" y="4341393"/>
            <a:ext cx="6664004" cy="1754326"/>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SET </a:t>
            </a:r>
            <a:r>
              <a:rPr lang="en-GB" dirty="0" err="1">
                <a:latin typeface="Courier New" panose="02070309020205020404" pitchFamily="49" charset="0"/>
                <a:cs typeface="Courier New" panose="02070309020205020404" pitchFamily="49" charset="0"/>
              </a:rPr>
              <a:t>hive.exec.dynamic.partition</a:t>
            </a:r>
            <a:r>
              <a:rPr lang="en-GB" dirty="0">
                <a:latin typeface="Courier New" panose="02070309020205020404" pitchFamily="49" charset="0"/>
                <a:cs typeface="Courier New" panose="02070309020205020404" pitchFamily="49" charset="0"/>
              </a:rPr>
              <a:t> = true;</a:t>
            </a:r>
          </a:p>
          <a:p>
            <a:r>
              <a:rPr lang="en-GB" dirty="0" smtClean="0">
                <a:latin typeface="Courier New" panose="02070309020205020404" pitchFamily="49" charset="0"/>
                <a:cs typeface="Courier New" panose="02070309020205020404" pitchFamily="49" charset="0"/>
              </a:rPr>
              <a:t>SET </a:t>
            </a:r>
            <a:r>
              <a:rPr lang="en-GB" dirty="0" err="1">
                <a:latin typeface="Courier New" panose="02070309020205020404" pitchFamily="49" charset="0"/>
                <a:cs typeface="Courier New" panose="02070309020205020404" pitchFamily="49" charset="0"/>
              </a:rPr>
              <a:t>hive.exec.dynamic.partition.mode</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nonstrict</a:t>
            </a:r>
            <a:r>
              <a:rPr lang="en-GB" dirty="0">
                <a:latin typeface="Courier New" panose="02070309020205020404" pitchFamily="49" charset="0"/>
                <a:cs typeface="Courier New" panose="02070309020205020404" pitchFamily="49" charset="0"/>
              </a:rPr>
              <a:t>;</a:t>
            </a:r>
          </a:p>
          <a:p>
            <a:endParaRPr lang="en-GB" dirty="0" smtClean="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INSERT INTO TABLE </a:t>
            </a:r>
            <a:r>
              <a:rPr lang="en-GB" dirty="0" err="1" smtClean="0">
                <a:latin typeface="Courier New" panose="02070309020205020404" pitchFamily="49" charset="0"/>
                <a:cs typeface="Courier New" panose="02070309020205020404" pitchFamily="49" charset="0"/>
              </a:rPr>
              <a:t>part_table</a:t>
            </a:r>
            <a:r>
              <a:rPr lang="en-GB" dirty="0" smtClean="0">
                <a:latin typeface="Courier New" panose="02070309020205020404" pitchFamily="49" charset="0"/>
                <a:cs typeface="Courier New" panose="02070309020205020404" pitchFamily="49" charset="0"/>
              </a:rPr>
              <a:t> PARTITION(col3)</a:t>
            </a:r>
          </a:p>
          <a:p>
            <a:r>
              <a:rPr lang="en-GB" dirty="0" smtClean="0">
                <a:latin typeface="Courier New" panose="02070309020205020404" pitchFamily="49" charset="0"/>
                <a:cs typeface="Courier New" panose="02070309020205020404" pitchFamily="49" charset="0"/>
              </a:rPr>
              <a:t>SELECT col1, col2</a:t>
            </a:r>
          </a:p>
          <a:p>
            <a:r>
              <a:rPr lang="en-GB" dirty="0" smtClean="0">
                <a:latin typeface="Courier New" panose="02070309020205020404" pitchFamily="49" charset="0"/>
                <a:cs typeface="Courier New" panose="02070309020205020404" pitchFamily="49" charset="0"/>
              </a:rPr>
              <a:t>FROM </a:t>
            </a:r>
            <a:r>
              <a:rPr lang="en-GB" dirty="0" err="1" smtClean="0">
                <a:latin typeface="Courier New" panose="02070309020205020404" pitchFamily="49" charset="0"/>
                <a:cs typeface="Courier New" panose="02070309020205020404" pitchFamily="49" charset="0"/>
              </a:rPr>
              <a:t>stg_table</a:t>
            </a:r>
            <a:r>
              <a:rPr lang="en-GB" dirty="0" smtClean="0">
                <a:latin typeface="Courier New" panose="02070309020205020404" pitchFamily="49" charset="0"/>
                <a:cs typeface="Courier New" panose="02070309020205020404" pitchFamily="49" charset="0"/>
              </a:rPr>
              <a:t>;</a:t>
            </a:r>
          </a:p>
        </p:txBody>
      </p:sp>
      <p:grpSp>
        <p:nvGrpSpPr>
          <p:cNvPr id="14" name="Group 13"/>
          <p:cNvGrpSpPr/>
          <p:nvPr/>
        </p:nvGrpSpPr>
        <p:grpSpPr>
          <a:xfrm>
            <a:off x="9643006" y="4029041"/>
            <a:ext cx="1615016" cy="1265825"/>
            <a:chOff x="7283488" y="3629879"/>
            <a:chExt cx="1615016" cy="1265825"/>
          </a:xfrm>
        </p:grpSpPr>
        <p:pic>
          <p:nvPicPr>
            <p:cNvPr id="15" name="Picture 14"/>
            <p:cNvPicPr>
              <a:picLocks noChangeAspect="1"/>
            </p:cNvPicPr>
            <p:nvPr/>
          </p:nvPicPr>
          <p:blipFill>
            <a:blip r:embed="rId2"/>
            <a:stretch>
              <a:fillRect/>
            </a:stretch>
          </p:blipFill>
          <p:spPr>
            <a:xfrm rot="16200000">
              <a:off x="7458083" y="3455284"/>
              <a:ext cx="1265825" cy="1615016"/>
            </a:xfrm>
            <a:prstGeom prst="rect">
              <a:avLst/>
            </a:prstGeom>
          </p:spPr>
        </p:pic>
        <p:sp>
          <p:nvSpPr>
            <p:cNvPr id="16" name="TextBox 15"/>
            <p:cNvSpPr txBox="1"/>
            <p:nvPr/>
          </p:nvSpPr>
          <p:spPr>
            <a:xfrm>
              <a:off x="7629330" y="4215112"/>
              <a:ext cx="915315" cy="369332"/>
            </a:xfrm>
            <a:prstGeom prst="rect">
              <a:avLst/>
            </a:prstGeom>
            <a:noFill/>
          </p:spPr>
          <p:txBody>
            <a:bodyPr wrap="none" rtlCol="0">
              <a:spAutoFit/>
            </a:bodyPr>
            <a:lstStyle/>
            <a:p>
              <a:r>
                <a:rPr lang="en-GB" dirty="0" smtClean="0"/>
                <a:t>col3='B'</a:t>
              </a:r>
              <a:endParaRPr lang="en-US" dirty="0"/>
            </a:p>
          </p:txBody>
        </p:sp>
      </p:grpSp>
      <p:grpSp>
        <p:nvGrpSpPr>
          <p:cNvPr id="17" name="Group 16"/>
          <p:cNvGrpSpPr/>
          <p:nvPr/>
        </p:nvGrpSpPr>
        <p:grpSpPr>
          <a:xfrm>
            <a:off x="9643006" y="5392108"/>
            <a:ext cx="1615016" cy="1265825"/>
            <a:chOff x="7283488" y="3629879"/>
            <a:chExt cx="1615016" cy="1265825"/>
          </a:xfrm>
        </p:grpSpPr>
        <p:pic>
          <p:nvPicPr>
            <p:cNvPr id="18" name="Picture 17"/>
            <p:cNvPicPr>
              <a:picLocks noChangeAspect="1"/>
            </p:cNvPicPr>
            <p:nvPr/>
          </p:nvPicPr>
          <p:blipFill>
            <a:blip r:embed="rId2"/>
            <a:stretch>
              <a:fillRect/>
            </a:stretch>
          </p:blipFill>
          <p:spPr>
            <a:xfrm rot="16200000">
              <a:off x="7458083" y="3455284"/>
              <a:ext cx="1265825" cy="1615016"/>
            </a:xfrm>
            <a:prstGeom prst="rect">
              <a:avLst/>
            </a:prstGeom>
          </p:spPr>
        </p:pic>
        <p:sp>
          <p:nvSpPr>
            <p:cNvPr id="19" name="TextBox 18"/>
            <p:cNvSpPr txBox="1"/>
            <p:nvPr/>
          </p:nvSpPr>
          <p:spPr>
            <a:xfrm>
              <a:off x="7629330" y="4215112"/>
              <a:ext cx="913712" cy="369332"/>
            </a:xfrm>
            <a:prstGeom prst="rect">
              <a:avLst/>
            </a:prstGeom>
            <a:noFill/>
          </p:spPr>
          <p:txBody>
            <a:bodyPr wrap="none" rtlCol="0">
              <a:spAutoFit/>
            </a:bodyPr>
            <a:lstStyle/>
            <a:p>
              <a:r>
                <a:rPr lang="en-GB" dirty="0" smtClean="0"/>
                <a:t>col3='C'</a:t>
              </a:r>
              <a:endParaRPr lang="en-US" dirty="0"/>
            </a:p>
          </p:txBody>
        </p:sp>
      </p:grpSp>
      <p:cxnSp>
        <p:nvCxnSpPr>
          <p:cNvPr id="21" name="Elbow Connector 20"/>
          <p:cNvCxnSpPr>
            <a:stCxn id="4" idx="1"/>
            <a:endCxn id="10" idx="0"/>
          </p:cNvCxnSpPr>
          <p:nvPr/>
        </p:nvCxnSpPr>
        <p:spPr>
          <a:xfrm rot="16200000" flipH="1">
            <a:off x="8912863" y="2585181"/>
            <a:ext cx="737478" cy="689934"/>
          </a:xfrm>
          <a:prstGeom prst="bentConnector2">
            <a:avLst/>
          </a:prstGeom>
        </p:spPr>
        <p:style>
          <a:lnRef idx="2">
            <a:schemeClr val="dk1"/>
          </a:lnRef>
          <a:fillRef idx="0">
            <a:schemeClr val="dk1"/>
          </a:fillRef>
          <a:effectRef idx="1">
            <a:schemeClr val="dk1"/>
          </a:effectRef>
          <a:fontRef idx="minor">
            <a:schemeClr val="tx1"/>
          </a:fontRef>
        </p:style>
      </p:cxnSp>
      <p:cxnSp>
        <p:nvCxnSpPr>
          <p:cNvPr id="22" name="Elbow Connector 21"/>
          <p:cNvCxnSpPr>
            <a:stCxn id="4" idx="1"/>
            <a:endCxn id="15" idx="0"/>
          </p:cNvCxnSpPr>
          <p:nvPr/>
        </p:nvCxnSpPr>
        <p:spPr>
          <a:xfrm rot="16200000" flipH="1">
            <a:off x="8239548" y="3258495"/>
            <a:ext cx="2100545" cy="706371"/>
          </a:xfrm>
          <a:prstGeom prst="bentConnector2">
            <a:avLst/>
          </a:prstGeom>
        </p:spPr>
        <p:style>
          <a:lnRef idx="2">
            <a:schemeClr val="dk1"/>
          </a:lnRef>
          <a:fillRef idx="0">
            <a:schemeClr val="dk1"/>
          </a:fillRef>
          <a:effectRef idx="1">
            <a:schemeClr val="dk1"/>
          </a:effectRef>
          <a:fontRef idx="minor">
            <a:schemeClr val="tx1"/>
          </a:fontRef>
        </p:style>
      </p:cxnSp>
      <p:cxnSp>
        <p:nvCxnSpPr>
          <p:cNvPr id="25" name="Elbow Connector 24"/>
          <p:cNvCxnSpPr>
            <a:endCxn id="18" idx="0"/>
          </p:cNvCxnSpPr>
          <p:nvPr/>
        </p:nvCxnSpPr>
        <p:spPr>
          <a:xfrm rot="16200000" flipH="1">
            <a:off x="7535492" y="3917506"/>
            <a:ext cx="3508659" cy="706370"/>
          </a:xfrm>
          <a:prstGeom prst="bentConnector2">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277851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par>
                          <p:cTn id="26" fill="hold">
                            <p:stCondLst>
                              <p:cond delay="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partitioned table</a:t>
            </a:r>
            <a:endParaRPr lang="en-US" dirty="0"/>
          </a:p>
        </p:txBody>
      </p:sp>
    </p:spTree>
    <p:extLst>
      <p:ext uri="{BB962C8B-B14F-4D97-AF65-F5344CB8AC3E}">
        <p14:creationId xmlns:p14="http://schemas.microsoft.com/office/powerpoint/2010/main" xmlns="" val="3348194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3715</TotalTime>
  <Words>450</Words>
  <Application>Microsoft Office PowerPoint</Application>
  <PresentationFormat>自定义</PresentationFormat>
  <Paragraphs>109</Paragraphs>
  <Slides>23</Slides>
  <Notes>2</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1_Office Theme</vt:lpstr>
      <vt:lpstr>幻灯片 1</vt:lpstr>
      <vt:lpstr>幻灯片 2</vt:lpstr>
      <vt:lpstr>幻灯片 3</vt:lpstr>
      <vt:lpstr>幻灯片 4</vt:lpstr>
      <vt:lpstr>Using Tez</vt:lpstr>
      <vt:lpstr>幻灯片 6</vt:lpstr>
      <vt:lpstr>幻灯片 7</vt:lpstr>
      <vt:lpstr>幻灯片 8</vt:lpstr>
      <vt:lpstr>Creating a partitioned table</vt:lpstr>
      <vt:lpstr>幻灯片 10</vt:lpstr>
      <vt:lpstr>幻灯片 11</vt:lpstr>
      <vt:lpstr>Creating a skewed table</vt:lpstr>
      <vt:lpstr>幻灯片 13</vt:lpstr>
      <vt:lpstr>幻灯片 14</vt:lpstr>
      <vt:lpstr>Creating a clustered table</vt:lpstr>
      <vt:lpstr>幻灯片 16</vt:lpstr>
      <vt:lpstr>幻灯片 17</vt:lpstr>
      <vt:lpstr>幻灯片 18</vt:lpstr>
      <vt:lpstr>Creating an index</vt:lpstr>
      <vt:lpstr>幻灯片 20</vt:lpstr>
      <vt:lpstr>幻灯片 21</vt:lpstr>
      <vt:lpstr>Creating a view</vt:lpstr>
      <vt:lpstr>幻灯片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user</cp:lastModifiedBy>
  <cp:revision>128</cp:revision>
  <dcterms:created xsi:type="dcterms:W3CDTF">2013-02-15T23:12:42Z</dcterms:created>
  <dcterms:modified xsi:type="dcterms:W3CDTF">2015-08-25T08:40:25Z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