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77" r:id="rId5"/>
    <p:sldId id="282" r:id="rId6"/>
    <p:sldId id="297" r:id="rId7"/>
    <p:sldId id="301" r:id="rId8"/>
    <p:sldId id="298" r:id="rId9"/>
    <p:sldId id="299" r:id="rId10"/>
    <p:sldId id="300" r:id="rId11"/>
    <p:sldId id="304" r:id="rId12"/>
    <p:sldId id="302" r:id="rId13"/>
    <p:sldId id="303"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002050"/>
    <a:srgbClr val="86C400"/>
    <a:srgbClr val="82BF36"/>
    <a:srgbClr val="7FBA00"/>
    <a:srgbClr val="1F497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91" autoAdjust="0"/>
    <p:restoredTop sz="63983" autoAdjust="0"/>
  </p:normalViewPr>
  <p:slideViewPr>
    <p:cSldViewPr snapToGrid="0">
      <p:cViewPr varScale="1">
        <p:scale>
          <a:sx n="44" d="100"/>
          <a:sy n="44" d="100"/>
        </p:scale>
        <p:origin x="-1668" y="-9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pPr/>
              <a:t>8/27/2015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pPr/>
              <a:t>‹#›</a:t>
            </a:fld>
            <a:endParaRPr lang="en-US"/>
          </a:p>
        </p:txBody>
      </p:sp>
    </p:spTree>
    <p:extLst>
      <p:ext uri="{BB962C8B-B14F-4D97-AF65-F5344CB8AC3E}">
        <p14:creationId xmlns:p14="http://schemas.microsoft.com/office/powerpoint/2010/main" xmlns=""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pPr/>
              <a:t>8/27/2015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pPr/>
              <a:t>‹#›</a:t>
            </a:fld>
            <a:endParaRPr lang="en-US"/>
          </a:p>
        </p:txBody>
      </p:sp>
    </p:spTree>
    <p:extLst>
      <p:ext uri="{BB962C8B-B14F-4D97-AF65-F5344CB8AC3E}">
        <p14:creationId xmlns:p14="http://schemas.microsoft.com/office/powerpoint/2010/main" xmlns=""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Sqoop</a:t>
            </a:r>
            <a:r>
              <a:rPr lang="en-US" sz="1200" kern="1200" dirty="0" smtClean="0">
                <a:solidFill>
                  <a:schemeClr val="tx1"/>
                </a:solidFill>
                <a:effectLst/>
                <a:latin typeface="+mn-lt"/>
                <a:ea typeface="+mn-ea"/>
                <a:cs typeface="+mn-cs"/>
              </a:rPr>
              <a:t> is a Hadoop technology provided in Windows Azure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that enables you to transfer data between HDFS folders and relational databases. </a:t>
            </a:r>
            <a:r>
              <a:rPr lang="en-US" sz="1200" kern="1200" dirty="0" err="1" smtClean="0">
                <a:solidFill>
                  <a:schemeClr val="tx1"/>
                </a:solidFill>
                <a:effectLst/>
                <a:latin typeface="+mn-lt"/>
                <a:ea typeface="+mn-ea"/>
                <a:cs typeface="+mn-cs"/>
              </a:rPr>
              <a:t>Sqoop</a:t>
            </a:r>
            <a:r>
              <a:rPr lang="en-US" sz="1200" kern="1200" dirty="0" smtClean="0">
                <a:solidFill>
                  <a:schemeClr val="tx1"/>
                </a:solidFill>
                <a:effectLst/>
                <a:latin typeface="+mn-lt"/>
                <a:ea typeface="+mn-ea"/>
                <a:cs typeface="+mn-cs"/>
              </a:rPr>
              <a:t> uses Java Database Connectivity (JDBC) connections to access relational databases, and can copy data from HDFS folders into database tables on which a clustered index has been defined.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However, </a:t>
            </a:r>
            <a:r>
              <a:rPr lang="en-US" sz="1200" kern="1200" dirty="0" err="1" smtClean="0">
                <a:solidFill>
                  <a:schemeClr val="tx1"/>
                </a:solidFill>
                <a:effectLst/>
                <a:latin typeface="+mn-lt"/>
                <a:ea typeface="+mn-ea"/>
                <a:cs typeface="+mn-cs"/>
              </a:rPr>
              <a:t>Sqoop</a:t>
            </a:r>
            <a:r>
              <a:rPr lang="en-US" sz="1200" kern="1200" dirty="0" smtClean="0">
                <a:solidFill>
                  <a:schemeClr val="tx1"/>
                </a:solidFill>
                <a:effectLst/>
                <a:latin typeface="+mn-lt"/>
                <a:ea typeface="+mn-ea"/>
                <a:cs typeface="+mn-cs"/>
              </a:rPr>
              <a:t> requires network connectivity between the Windows Azure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cluster and the database to which you want to transfer data, which may not always be feasible if the database is hosted on an internal, on-premises server.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 common approach is to use </a:t>
            </a:r>
            <a:r>
              <a:rPr lang="en-US" sz="1200" kern="1200" dirty="0" err="1" smtClean="0">
                <a:solidFill>
                  <a:schemeClr val="tx1"/>
                </a:solidFill>
                <a:effectLst/>
                <a:latin typeface="+mn-lt"/>
                <a:ea typeface="+mn-ea"/>
                <a:cs typeface="+mn-cs"/>
              </a:rPr>
              <a:t>Sqoop</a:t>
            </a:r>
            <a:r>
              <a:rPr lang="en-US" sz="1200" kern="1200" dirty="0" smtClean="0">
                <a:solidFill>
                  <a:schemeClr val="tx1"/>
                </a:solidFill>
                <a:effectLst/>
                <a:latin typeface="+mn-lt"/>
                <a:ea typeface="+mn-ea"/>
                <a:cs typeface="+mn-cs"/>
              </a:rPr>
              <a:t> to transfer Big Data processing results from Windows Azure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to Windows Azure SQL Database, or to a SQL Server database in a virtual machine that is hosted in the same Windows Azure subscription. This minimizes the need to transfer large volumes of data across the Internet, and makes it easier to configure secure data access between the Windows Azure </a:t>
            </a:r>
            <a:r>
              <a:rPr lang="en-US" sz="1200" kern="1200" dirty="0" err="1" smtClean="0">
                <a:solidFill>
                  <a:schemeClr val="tx1"/>
                </a:solidFill>
                <a:effectLst/>
                <a:latin typeface="+mn-lt"/>
                <a:ea typeface="+mn-ea"/>
                <a:cs typeface="+mn-cs"/>
              </a:rPr>
              <a:t>HDInsight</a:t>
            </a:r>
            <a:r>
              <a:rPr lang="en-US" sz="1200" kern="1200" dirty="0" smtClean="0">
                <a:solidFill>
                  <a:schemeClr val="tx1"/>
                </a:solidFill>
                <a:effectLst/>
                <a:latin typeface="+mn-lt"/>
                <a:ea typeface="+mn-ea"/>
                <a:cs typeface="+mn-cs"/>
              </a:rPr>
              <a:t> cluster and the database.</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xmlns="" val="1412101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xmlns="" val="112560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Enter </a:t>
            </a:r>
            <a:r>
              <a:rPr lang="en-GB" dirty="0" err="1" smtClean="0"/>
              <a:t>sqoop</a:t>
            </a:r>
            <a:r>
              <a:rPr lang="en-GB" dirty="0" smtClean="0"/>
              <a:t> </a:t>
            </a:r>
            <a:r>
              <a:rPr lang="en-GB" i="0" dirty="0" smtClean="0"/>
              <a:t>help</a:t>
            </a:r>
            <a:r>
              <a:rPr lang="en-GB" i="0" baseline="0" dirty="0" smtClean="0"/>
              <a:t> </a:t>
            </a:r>
            <a:r>
              <a:rPr lang="en-GB" i="1" baseline="0" dirty="0" smtClean="0"/>
              <a:t>command</a:t>
            </a:r>
            <a:r>
              <a:rPr lang="en-GB" i="0" baseline="0" dirty="0" smtClean="0"/>
              <a:t> for command-specific syntax</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xmlns="" val="3979675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CFD207A-07DF-40AD-A916-9872E089CE7A}"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xmlns="" val="1430816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xmlns="" val="2230888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xmlns=""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xmlns=""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xmlns="" val="26678372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xmlns=""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GB" dirty="0" smtClean="0"/>
              <a:t>Transferring Data with </a:t>
            </a:r>
            <a:r>
              <a:rPr lang="en-GB" dirty="0" err="1" smtClean="0"/>
              <a:t>Sqoop</a:t>
            </a:r>
            <a:endParaRPr lang="en-US" dirty="0"/>
          </a:p>
        </p:txBody>
      </p:sp>
    </p:spTree>
    <p:extLst>
      <p:ext uri="{BB962C8B-B14F-4D97-AF65-F5344CB8AC3E}">
        <p14:creationId xmlns:p14="http://schemas.microsoft.com/office/powerpoint/2010/main" xmlns=""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a:t>
            </a:r>
            <a:r>
              <a:rPr lang="en-GB" dirty="0" err="1" smtClean="0"/>
              <a:t>Sqoop</a:t>
            </a:r>
            <a:r>
              <a:rPr lang="en-GB" dirty="0" smtClean="0"/>
              <a:t> to transfer data</a:t>
            </a:r>
            <a:endParaRPr lang="en-US" dirty="0"/>
          </a:p>
        </p:txBody>
      </p:sp>
    </p:spTree>
    <p:extLst>
      <p:ext uri="{BB962C8B-B14F-4D97-AF65-F5344CB8AC3E}">
        <p14:creationId xmlns:p14="http://schemas.microsoft.com/office/powerpoint/2010/main" xmlns="" val="1112220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What is </a:t>
            </a:r>
            <a:r>
              <a:rPr lang="en-GB" dirty="0" err="1" smtClean="0"/>
              <a:t>Sqoop</a:t>
            </a:r>
            <a:r>
              <a:rPr lang="en-GB" dirty="0" smtClean="0"/>
              <a:t>?</a:t>
            </a:r>
            <a:endParaRPr lang="en-GB" dirty="0"/>
          </a:p>
        </p:txBody>
      </p:sp>
    </p:spTree>
    <p:extLst>
      <p:ext uri="{BB962C8B-B14F-4D97-AF65-F5344CB8AC3E}">
        <p14:creationId xmlns:p14="http://schemas.microsoft.com/office/powerpoint/2010/main" xmlns="" val="10266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50607" y="1901089"/>
            <a:ext cx="11014397" cy="3158666"/>
          </a:xfrm>
        </p:spPr>
        <p:txBody>
          <a:bodyPr/>
          <a:lstStyle/>
          <a:p>
            <a:pPr marL="0" indent="0">
              <a:buNone/>
            </a:pPr>
            <a:r>
              <a:rPr lang="en-GB" dirty="0" err="1" smtClean="0"/>
              <a:t>Sqoop</a:t>
            </a:r>
            <a:r>
              <a:rPr lang="en-GB" dirty="0" smtClean="0"/>
              <a:t> is a database </a:t>
            </a:r>
            <a:r>
              <a:rPr lang="en-GB" dirty="0"/>
              <a:t>integration </a:t>
            </a:r>
            <a:r>
              <a:rPr lang="en-GB" dirty="0" smtClean="0"/>
              <a:t>service</a:t>
            </a:r>
          </a:p>
          <a:p>
            <a:pPr lvl="1"/>
            <a:r>
              <a:rPr lang="en-GB" dirty="0" smtClean="0"/>
              <a:t>Built on open source Hadoop technology</a:t>
            </a:r>
          </a:p>
          <a:p>
            <a:pPr lvl="1"/>
            <a:r>
              <a:rPr lang="en-GB" dirty="0" smtClean="0"/>
              <a:t>Enables bi-directional data transfer between Hadoop clusters and databases</a:t>
            </a:r>
          </a:p>
          <a:p>
            <a:endParaRPr lang="en-US" dirty="0"/>
          </a:p>
        </p:txBody>
      </p:sp>
      <p:grpSp>
        <p:nvGrpSpPr>
          <p:cNvPr id="43" name="Group 42"/>
          <p:cNvGrpSpPr/>
          <p:nvPr/>
        </p:nvGrpSpPr>
        <p:grpSpPr>
          <a:xfrm>
            <a:off x="1636619" y="3860635"/>
            <a:ext cx="8409805" cy="1712445"/>
            <a:chOff x="1449806" y="3634493"/>
            <a:chExt cx="8409805" cy="1712445"/>
          </a:xfrm>
        </p:grpSpPr>
        <p:sp>
          <p:nvSpPr>
            <p:cNvPr id="9" name="Left-Right Arrow 8"/>
            <p:cNvSpPr/>
            <p:nvPr/>
          </p:nvSpPr>
          <p:spPr>
            <a:xfrm>
              <a:off x="4135724" y="4470167"/>
              <a:ext cx="4095223" cy="717406"/>
            </a:xfrm>
            <a:prstGeom prst="leftRight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1449806" y="3915308"/>
              <a:ext cx="2681912" cy="1361514"/>
              <a:chOff x="218604" y="3194337"/>
              <a:chExt cx="3926277" cy="1993235"/>
            </a:xfrm>
          </p:grpSpPr>
          <p:grpSp>
            <p:nvGrpSpPr>
              <p:cNvPr id="24" name="Group 23"/>
              <p:cNvGrpSpPr/>
              <p:nvPr/>
            </p:nvGrpSpPr>
            <p:grpSpPr>
              <a:xfrm>
                <a:off x="218604" y="3194337"/>
                <a:ext cx="3165330" cy="1897645"/>
                <a:chOff x="801667" y="4238750"/>
                <a:chExt cx="3165330" cy="1897645"/>
              </a:xfrm>
            </p:grpSpPr>
            <p:pic>
              <p:nvPicPr>
                <p:cNvPr id="21" name="Picture 20"/>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1667" y="4238750"/>
                  <a:ext cx="1023730" cy="1897645"/>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875074" y="4238750"/>
                  <a:ext cx="1023730" cy="1897645"/>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43267" y="4238750"/>
                  <a:ext cx="1023730" cy="1897645"/>
                </a:xfrm>
                <a:prstGeom prst="rect">
                  <a:avLst/>
                </a:prstGeom>
              </p:spPr>
            </p:pic>
          </p:grpSp>
          <p:pic>
            <p:nvPicPr>
              <p:cNvPr id="10" name="Picture 9"/>
              <p:cNvPicPr>
                <a:picLocks noChangeAspect="1"/>
              </p:cNvPicPr>
              <p:nvPr/>
            </p:nvPicPr>
            <p:blipFill>
              <a:blip r:embed="rId4"/>
              <a:stretch>
                <a:fillRect/>
              </a:stretch>
            </p:blipFill>
            <p:spPr>
              <a:xfrm rot="16200000">
                <a:off x="3023183" y="4065875"/>
                <a:ext cx="985735" cy="1257660"/>
              </a:xfrm>
              <a:prstGeom prst="rect">
                <a:avLst/>
              </a:prstGeom>
            </p:spPr>
          </p:pic>
        </p:grpSp>
        <p:pic>
          <p:nvPicPr>
            <p:cNvPr id="14" name="Picture 13"/>
            <p:cNvPicPr>
              <a:picLocks noChangeAspect="1"/>
            </p:cNvPicPr>
            <p:nvPr/>
          </p:nvPicPr>
          <p:blipFill>
            <a:blip r:embed="rId5"/>
            <a:stretch>
              <a:fillRect/>
            </a:stretch>
          </p:blipFill>
          <p:spPr>
            <a:xfrm>
              <a:off x="4896671" y="3942886"/>
              <a:ext cx="2344138" cy="1369951"/>
            </a:xfrm>
            <a:prstGeom prst="rect">
              <a:avLst/>
            </a:prstGeom>
          </p:spPr>
        </p:pic>
        <p:grpSp>
          <p:nvGrpSpPr>
            <p:cNvPr id="17" name="Group 16"/>
            <p:cNvGrpSpPr/>
            <p:nvPr/>
          </p:nvGrpSpPr>
          <p:grpSpPr>
            <a:xfrm>
              <a:off x="5557037" y="4336302"/>
              <a:ext cx="973373" cy="851271"/>
              <a:chOff x="4537076" y="2716213"/>
              <a:chExt cx="898525" cy="785812"/>
            </a:xfrm>
          </p:grpSpPr>
          <p:sp>
            <p:nvSpPr>
              <p:cNvPr id="18" name="Freeform 5"/>
              <p:cNvSpPr>
                <a:spLocks noEditPoints="1"/>
              </p:cNvSpPr>
              <p:nvPr/>
            </p:nvSpPr>
            <p:spPr bwMode="auto">
              <a:xfrm>
                <a:off x="4537076" y="3165475"/>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noEditPoints="1"/>
              </p:cNvSpPr>
              <p:nvPr/>
            </p:nvSpPr>
            <p:spPr bwMode="auto">
              <a:xfrm>
                <a:off x="4764088" y="2716213"/>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p:cNvGrpSpPr/>
            <p:nvPr/>
          </p:nvGrpSpPr>
          <p:grpSpPr>
            <a:xfrm>
              <a:off x="7937951" y="3634493"/>
              <a:ext cx="1921660" cy="1712445"/>
              <a:chOff x="7937951" y="3634493"/>
              <a:chExt cx="1921660" cy="1712445"/>
            </a:xfrm>
          </p:grpSpPr>
          <p:grpSp>
            <p:nvGrpSpPr>
              <p:cNvPr id="26" name="Group 25"/>
              <p:cNvGrpSpPr>
                <a:grpSpLocks noChangeAspect="1"/>
              </p:cNvGrpSpPr>
              <p:nvPr/>
            </p:nvGrpSpPr>
            <p:grpSpPr>
              <a:xfrm>
                <a:off x="7937951" y="3634493"/>
                <a:ext cx="1073730" cy="1712445"/>
                <a:chOff x="8822083" y="2100326"/>
                <a:chExt cx="914400" cy="1458337"/>
              </a:xfrm>
            </p:grpSpPr>
            <p:grpSp>
              <p:nvGrpSpPr>
                <p:cNvPr id="27" name="Group 4"/>
                <p:cNvGrpSpPr>
                  <a:grpSpLocks noChangeAspect="1"/>
                </p:cNvGrpSpPr>
                <p:nvPr/>
              </p:nvGrpSpPr>
              <p:grpSpPr bwMode="auto">
                <a:xfrm>
                  <a:off x="9068949" y="2230438"/>
                  <a:ext cx="530226" cy="1174751"/>
                  <a:chOff x="5855" y="1405"/>
                  <a:chExt cx="334" cy="740"/>
                </a:xfrm>
              </p:grpSpPr>
              <p:sp>
                <p:nvSpPr>
                  <p:cNvPr id="29"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 name="Rectangle 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1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1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 name="Rectangle 27"/>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a:grpSpLocks noChangeAspect="1"/>
              </p:cNvGrpSpPr>
              <p:nvPr/>
            </p:nvGrpSpPr>
            <p:grpSpPr>
              <a:xfrm>
                <a:off x="8839262" y="4746466"/>
                <a:ext cx="1020349" cy="460387"/>
                <a:chOff x="2904848" y="2885814"/>
                <a:chExt cx="1681162" cy="959376"/>
              </a:xfrm>
            </p:grpSpPr>
            <p:sp>
              <p:nvSpPr>
                <p:cNvPr id="12" name="Flowchart: Magnetic Disk 11"/>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grpSp>
    </p:spTree>
    <p:extLst>
      <p:ext uri="{BB962C8B-B14F-4D97-AF65-F5344CB8AC3E}">
        <p14:creationId xmlns:p14="http://schemas.microsoft.com/office/powerpoint/2010/main" xmlns="" val="3451499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use </a:t>
            </a:r>
            <a:r>
              <a:rPr lang="en-GB" dirty="0" err="1" smtClean="0"/>
              <a:t>Sqoop</a:t>
            </a:r>
            <a:r>
              <a:rPr lang="en-GB" dirty="0" smtClean="0"/>
              <a:t>?</a:t>
            </a:r>
            <a:endParaRPr lang="en-GB" dirty="0"/>
          </a:p>
        </p:txBody>
      </p:sp>
    </p:spTree>
    <p:extLst>
      <p:ext uri="{BB962C8B-B14F-4D97-AF65-F5344CB8AC3E}">
        <p14:creationId xmlns:p14="http://schemas.microsoft.com/office/powerpoint/2010/main" xmlns="" val="296061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873770"/>
            <a:ext cx="11525250" cy="4804844"/>
          </a:xfrm>
        </p:spPr>
        <p:txBody>
          <a:bodyPr/>
          <a:lstStyle/>
          <a:p>
            <a:r>
              <a:rPr lang="en-GB" dirty="0" smtClean="0"/>
              <a:t>Basic syntax:</a:t>
            </a:r>
          </a:p>
          <a:p>
            <a:pPr marL="457046" lvl="1" indent="0">
              <a:buNone/>
            </a:pPr>
            <a:r>
              <a:rPr lang="en-GB" dirty="0" err="1" smtClean="0">
                <a:latin typeface="Courier New" panose="02070309020205020404" pitchFamily="49" charset="0"/>
                <a:cs typeface="Courier New" panose="02070309020205020404" pitchFamily="49" charset="0"/>
              </a:rPr>
              <a:t>sqoop</a:t>
            </a:r>
            <a:r>
              <a:rPr lang="en-GB" dirty="0" smtClean="0">
                <a:latin typeface="Courier New" panose="02070309020205020404" pitchFamily="49" charset="0"/>
                <a:cs typeface="Courier New" panose="02070309020205020404" pitchFamily="49" charset="0"/>
              </a:rPr>
              <a:t> </a:t>
            </a:r>
            <a:r>
              <a:rPr lang="en-GB" i="1" dirty="0" smtClean="0">
                <a:latin typeface="Courier New" panose="02070309020205020404" pitchFamily="49" charset="0"/>
                <a:cs typeface="Courier New" panose="02070309020205020404" pitchFamily="49" charset="0"/>
              </a:rPr>
              <a:t>command</a:t>
            </a:r>
            <a:r>
              <a:rPr lang="en-GB" dirty="0" smtClean="0">
                <a:latin typeface="Courier New" panose="02070309020205020404" pitchFamily="49" charset="0"/>
                <a:cs typeface="Courier New" panose="02070309020205020404" pitchFamily="49" charset="0"/>
              </a:rPr>
              <a:t> --</a:t>
            </a:r>
            <a:r>
              <a:rPr lang="en-GB" i="1" dirty="0" smtClean="0">
                <a:latin typeface="Courier New" panose="02070309020205020404" pitchFamily="49" charset="0"/>
                <a:cs typeface="Courier New" panose="02070309020205020404" pitchFamily="49" charset="0"/>
              </a:rPr>
              <a:t>arg1</a:t>
            </a:r>
            <a:r>
              <a:rPr lang="en-GB" dirty="0" smtClean="0">
                <a:latin typeface="Courier New" panose="02070309020205020404" pitchFamily="49" charset="0"/>
                <a:cs typeface="Courier New" panose="02070309020205020404" pitchFamily="49" charset="0"/>
              </a:rPr>
              <a:t>, --</a:t>
            </a:r>
            <a:r>
              <a:rPr lang="en-GB" i="1" dirty="0" smtClean="0">
                <a:latin typeface="Courier New" panose="02070309020205020404" pitchFamily="49" charset="0"/>
                <a:cs typeface="Courier New" panose="02070309020205020404" pitchFamily="49" charset="0"/>
              </a:rPr>
              <a:t>arg2</a:t>
            </a:r>
            <a:r>
              <a:rPr lang="en-GB" dirty="0" smtClean="0">
                <a:latin typeface="Courier New" panose="02070309020205020404" pitchFamily="49" charset="0"/>
                <a:cs typeface="Courier New" panose="02070309020205020404" pitchFamily="49" charset="0"/>
              </a:rPr>
              <a:t>, ...--</a:t>
            </a:r>
            <a:r>
              <a:rPr lang="en-GB" i="1" dirty="0" err="1" smtClean="0">
                <a:latin typeface="Courier New" panose="02070309020205020404" pitchFamily="49" charset="0"/>
                <a:cs typeface="Courier New" panose="02070309020205020404" pitchFamily="49" charset="0"/>
              </a:rPr>
              <a:t>argN</a:t>
            </a:r>
            <a:endParaRPr lang="en-GB" i="1" dirty="0" smtClean="0">
              <a:latin typeface="Courier New" panose="02070309020205020404" pitchFamily="49" charset="0"/>
              <a:cs typeface="Courier New" panose="02070309020205020404" pitchFamily="49" charset="0"/>
            </a:endParaRPr>
          </a:p>
          <a:p>
            <a:r>
              <a:rPr lang="en-GB" dirty="0" smtClean="0"/>
              <a:t>Commands:</a:t>
            </a:r>
          </a:p>
          <a:p>
            <a:pPr lvl="1">
              <a:buFont typeface="Wingdings" panose="05000000000000000000" pitchFamily="2" charset="2"/>
              <a:buChar char="§"/>
            </a:pPr>
            <a:r>
              <a:rPr lang="en-GB" dirty="0" smtClean="0"/>
              <a:t>import</a:t>
            </a:r>
          </a:p>
          <a:p>
            <a:pPr lvl="1">
              <a:buFont typeface="Wingdings" panose="05000000000000000000" pitchFamily="2" charset="2"/>
              <a:buChar char="§"/>
            </a:pPr>
            <a:r>
              <a:rPr lang="en-GB" dirty="0" smtClean="0"/>
              <a:t>export</a:t>
            </a:r>
          </a:p>
          <a:p>
            <a:pPr lvl="1">
              <a:buFont typeface="Wingdings" panose="05000000000000000000" pitchFamily="2" charset="2"/>
              <a:buChar char="§"/>
            </a:pPr>
            <a:r>
              <a:rPr lang="en-GB" dirty="0" smtClean="0"/>
              <a:t>help</a:t>
            </a:r>
          </a:p>
          <a:p>
            <a:pPr lvl="1">
              <a:buFont typeface="Wingdings" panose="05000000000000000000" pitchFamily="2" charset="2"/>
              <a:buChar char="§"/>
            </a:pPr>
            <a:r>
              <a:rPr lang="en-GB" dirty="0" smtClean="0"/>
              <a:t>import-all-tables</a:t>
            </a:r>
          </a:p>
          <a:p>
            <a:pPr lvl="1">
              <a:buFont typeface="Wingdings" panose="05000000000000000000" pitchFamily="2" charset="2"/>
              <a:buChar char="§"/>
            </a:pPr>
            <a:r>
              <a:rPr lang="en-GB" dirty="0" smtClean="0"/>
              <a:t>create-hive-table</a:t>
            </a:r>
          </a:p>
          <a:p>
            <a:pPr lvl="1"/>
            <a:endParaRPr lang="en-US" dirty="0"/>
          </a:p>
        </p:txBody>
      </p:sp>
      <p:sp>
        <p:nvSpPr>
          <p:cNvPr id="5" name="Rectangle 4"/>
          <p:cNvSpPr/>
          <p:nvPr/>
        </p:nvSpPr>
        <p:spPr>
          <a:xfrm>
            <a:off x="3842478" y="3560803"/>
            <a:ext cx="6096000" cy="2554545"/>
          </a:xfrm>
          <a:prstGeom prst="rect">
            <a:avLst/>
          </a:prstGeom>
        </p:spPr>
        <p:txBody>
          <a:bodyPr>
            <a:spAutoFit/>
          </a:bodyPr>
          <a:lstStyle/>
          <a:p>
            <a:pPr marL="914246" lvl="1" indent="-457200" defTabSz="914088">
              <a:spcBef>
                <a:spcPts val="300"/>
              </a:spcBef>
              <a:spcAft>
                <a:spcPts val="300"/>
              </a:spcAft>
              <a:buFont typeface="Wingdings" panose="05000000000000000000" pitchFamily="2" charset="2"/>
              <a:buChar char="§"/>
            </a:pPr>
            <a:r>
              <a:rPr lang="en-GB" sz="2800" kern="0" dirty="0" smtClean="0">
                <a:solidFill>
                  <a:prstClr val="black"/>
                </a:solidFill>
                <a:latin typeface="Segoe UI Light" panose="020B0502040204020203" pitchFamily="34" charset="0"/>
                <a:cs typeface="Segoe UI Light" panose="020B0502040204020203" pitchFamily="34" charset="0"/>
              </a:rPr>
              <a:t>list-databases</a:t>
            </a:r>
            <a:endParaRPr lang="en-GB" sz="2800" kern="0" dirty="0">
              <a:solidFill>
                <a:prstClr val="black"/>
              </a:solidFill>
              <a:latin typeface="Segoe UI Light" panose="020B0502040204020203" pitchFamily="34" charset="0"/>
              <a:cs typeface="Segoe UI Light" panose="020B0502040204020203" pitchFamily="34" charset="0"/>
            </a:endParaRPr>
          </a:p>
          <a:p>
            <a:pPr marL="914246" lvl="1" indent="-457200" defTabSz="914088">
              <a:spcBef>
                <a:spcPts val="300"/>
              </a:spcBef>
              <a:spcAft>
                <a:spcPts val="300"/>
              </a:spcAft>
              <a:buFont typeface="Wingdings" panose="05000000000000000000" pitchFamily="2" charset="2"/>
              <a:buChar char="§"/>
            </a:pPr>
            <a:r>
              <a:rPr lang="en-GB" sz="2800" kern="0" dirty="0" smtClean="0">
                <a:solidFill>
                  <a:prstClr val="black"/>
                </a:solidFill>
                <a:latin typeface="Segoe UI Light" panose="020B0502040204020203" pitchFamily="34" charset="0"/>
                <a:cs typeface="Segoe UI Light" panose="020B0502040204020203" pitchFamily="34" charset="0"/>
              </a:rPr>
              <a:t>list-tables</a:t>
            </a:r>
            <a:endParaRPr lang="en-GB" sz="2800" kern="0" dirty="0">
              <a:solidFill>
                <a:prstClr val="black"/>
              </a:solidFill>
              <a:latin typeface="Segoe UI Light" panose="020B0502040204020203" pitchFamily="34" charset="0"/>
              <a:cs typeface="Segoe UI Light" panose="020B0502040204020203" pitchFamily="34" charset="0"/>
            </a:endParaRPr>
          </a:p>
          <a:p>
            <a:pPr marL="914246" lvl="1" indent="-457200" defTabSz="914088">
              <a:spcBef>
                <a:spcPts val="300"/>
              </a:spcBef>
              <a:spcAft>
                <a:spcPts val="300"/>
              </a:spcAft>
              <a:buFont typeface="Wingdings" panose="05000000000000000000" pitchFamily="2" charset="2"/>
              <a:buChar char="§"/>
            </a:pPr>
            <a:r>
              <a:rPr lang="en-GB" sz="2800" kern="0" dirty="0" err="1" smtClean="0">
                <a:solidFill>
                  <a:prstClr val="black"/>
                </a:solidFill>
                <a:latin typeface="Segoe UI Light" panose="020B0502040204020203" pitchFamily="34" charset="0"/>
                <a:cs typeface="Segoe UI Light" panose="020B0502040204020203" pitchFamily="34" charset="0"/>
              </a:rPr>
              <a:t>eval</a:t>
            </a:r>
            <a:endParaRPr lang="en-GB" sz="2800" kern="0" dirty="0">
              <a:solidFill>
                <a:prstClr val="black"/>
              </a:solidFill>
              <a:latin typeface="Segoe UI Light" panose="020B0502040204020203" pitchFamily="34" charset="0"/>
              <a:cs typeface="Segoe UI Light" panose="020B0502040204020203" pitchFamily="34" charset="0"/>
            </a:endParaRPr>
          </a:p>
          <a:p>
            <a:pPr marL="914246" lvl="1" indent="-457200" defTabSz="914088">
              <a:spcBef>
                <a:spcPts val="300"/>
              </a:spcBef>
              <a:spcAft>
                <a:spcPts val="300"/>
              </a:spcAft>
              <a:buFont typeface="Wingdings" panose="05000000000000000000" pitchFamily="2" charset="2"/>
              <a:buChar char="§"/>
            </a:pPr>
            <a:r>
              <a:rPr lang="en-GB" sz="2800" kern="0" dirty="0" err="1" smtClean="0">
                <a:solidFill>
                  <a:prstClr val="black"/>
                </a:solidFill>
                <a:latin typeface="Segoe UI Light" panose="020B0502040204020203" pitchFamily="34" charset="0"/>
                <a:cs typeface="Segoe UI Light" panose="020B0502040204020203" pitchFamily="34" charset="0"/>
              </a:rPr>
              <a:t>codegen</a:t>
            </a:r>
            <a:endParaRPr lang="en-GB" sz="2800" kern="0" dirty="0">
              <a:solidFill>
                <a:prstClr val="black"/>
              </a:solidFill>
              <a:latin typeface="Segoe UI Light" panose="020B0502040204020203" pitchFamily="34" charset="0"/>
              <a:cs typeface="Segoe UI Light" panose="020B0502040204020203" pitchFamily="34" charset="0"/>
            </a:endParaRPr>
          </a:p>
          <a:p>
            <a:pPr marL="914246" lvl="1" indent="-457200" defTabSz="914088">
              <a:spcBef>
                <a:spcPts val="300"/>
              </a:spcBef>
              <a:spcAft>
                <a:spcPts val="300"/>
              </a:spcAft>
              <a:buFont typeface="Wingdings" panose="05000000000000000000" pitchFamily="2" charset="2"/>
              <a:buChar char="§"/>
            </a:pPr>
            <a:r>
              <a:rPr lang="en-GB" sz="2800" kern="0" dirty="0" smtClean="0">
                <a:solidFill>
                  <a:prstClr val="black"/>
                </a:solidFill>
                <a:latin typeface="Segoe UI Light" panose="020B0502040204020203" pitchFamily="34" charset="0"/>
                <a:cs typeface="Segoe UI Light" panose="020B0502040204020203" pitchFamily="34" charset="0"/>
              </a:rPr>
              <a:t>version</a:t>
            </a:r>
            <a:endParaRPr lang="en-GB" sz="2800" kern="0" dirty="0">
              <a:solidFill>
                <a:prstClr val="black"/>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165195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27001" y="1088571"/>
            <a:ext cx="12064999" cy="5234443"/>
          </a:xfrm>
        </p:spPr>
        <p:txBody>
          <a:bodyPr/>
          <a:lstStyle/>
          <a:p>
            <a:pPr marL="0" indent="0">
              <a:buNone/>
            </a:pPr>
            <a:r>
              <a:rPr lang="zh-CN" altLang="en-US" sz="2400" dirty="0" smtClean="0">
                <a:solidFill>
                  <a:srgbClr val="FF0000"/>
                </a:solidFill>
                <a:latin typeface="Courier New" panose="02070309020205020404" pitchFamily="49" charset="0"/>
                <a:cs typeface="Courier New" panose="02070309020205020404" pitchFamily="49" charset="0"/>
              </a:rPr>
              <a:t>从关系数据库</a:t>
            </a:r>
            <a:r>
              <a:rPr lang="en-US" altLang="zh-CN" sz="2400" dirty="0" smtClean="0">
                <a:solidFill>
                  <a:srgbClr val="FF0000"/>
                </a:solidFill>
                <a:latin typeface="Courier New" panose="02070309020205020404" pitchFamily="49" charset="0"/>
                <a:cs typeface="Courier New" panose="02070309020205020404" pitchFamily="49" charset="0"/>
              </a:rPr>
              <a:t> DB -&gt; Hive</a:t>
            </a:r>
            <a:r>
              <a:rPr lang="zh-CN" altLang="en-US" sz="2400" dirty="0" smtClean="0">
                <a:solidFill>
                  <a:srgbClr val="FF0000"/>
                </a:solidFill>
                <a:latin typeface="Courier New" panose="02070309020205020404" pitchFamily="49" charset="0"/>
                <a:cs typeface="Courier New" panose="02070309020205020404" pitchFamily="49" charset="0"/>
              </a:rPr>
              <a:t>、</a:t>
            </a:r>
            <a:r>
              <a:rPr lang="en-US" altLang="zh-CN" sz="2400" dirty="0" smtClean="0">
                <a:solidFill>
                  <a:srgbClr val="FF0000"/>
                </a:solidFill>
                <a:latin typeface="Courier New" panose="02070309020205020404" pitchFamily="49" charset="0"/>
                <a:cs typeface="Courier New" panose="02070309020205020404" pitchFamily="49" charset="0"/>
              </a:rPr>
              <a:t>HDFS</a:t>
            </a:r>
            <a:endParaRPr lang="en-GB" sz="2400" dirty="0" smtClean="0">
              <a:solidFill>
                <a:srgbClr val="FF0000"/>
              </a:solidFill>
              <a:latin typeface="Courier New" panose="02070309020205020404" pitchFamily="49" charset="0"/>
              <a:cs typeface="Courier New" panose="02070309020205020404" pitchFamily="49" charset="0"/>
            </a:endParaRPr>
          </a:p>
          <a:p>
            <a:pPr marL="0" indent="0">
              <a:buNone/>
            </a:pPr>
            <a:r>
              <a:rPr lang="en-GB" sz="2400" dirty="0" err="1" smtClean="0">
                <a:latin typeface="Courier New" panose="02070309020205020404" pitchFamily="49" charset="0"/>
                <a:cs typeface="Courier New" panose="02070309020205020404" pitchFamily="49" charset="0"/>
              </a:rPr>
              <a:t>sqoop</a:t>
            </a:r>
            <a:r>
              <a:rPr lang="en-GB" sz="2400" dirty="0" smtClean="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import</a:t>
            </a:r>
          </a:p>
          <a:p>
            <a:pPr marL="0" indent="0">
              <a:buNone/>
            </a:pPr>
            <a:r>
              <a:rPr lang="en-GB" sz="2400" dirty="0" smtClean="0">
                <a:latin typeface="Courier New" panose="02070309020205020404" pitchFamily="49" charset="0"/>
                <a:cs typeface="Courier New" panose="02070309020205020404" pitchFamily="49" charset="0"/>
              </a:rPr>
              <a:t>    --connect </a:t>
            </a:r>
            <a:r>
              <a:rPr lang="en-GB" sz="2400" i="1" dirty="0" err="1" smtClean="0">
                <a:latin typeface="Courier New" panose="02070309020205020404" pitchFamily="49" charset="0"/>
                <a:cs typeface="Courier New" panose="02070309020205020404" pitchFamily="49" charset="0"/>
              </a:rPr>
              <a:t>jdbc_connection_string</a:t>
            </a:r>
            <a:endParaRPr lang="en-GB" sz="2400" dirty="0" smtClean="0">
              <a:latin typeface="Courier New" panose="02070309020205020404" pitchFamily="49" charset="0"/>
              <a:cs typeface="Courier New" panose="02070309020205020404" pitchFamily="49" charset="0"/>
            </a:endParaRPr>
          </a:p>
          <a:p>
            <a:pPr marL="0" indent="0">
              <a:buNone/>
            </a:pPr>
            <a:r>
              <a:rPr lang="en-GB" sz="2400" dirty="0" smtClean="0">
                <a:latin typeface="Courier New" panose="02070309020205020404" pitchFamily="49" charset="0"/>
                <a:cs typeface="Courier New" panose="02070309020205020404" pitchFamily="49" charset="0"/>
              </a:rPr>
              <a:t>    --username </a:t>
            </a:r>
            <a:r>
              <a:rPr lang="en-GB" sz="2400" i="1" dirty="0" err="1" smtClean="0">
                <a:latin typeface="Courier New" panose="02070309020205020404" pitchFamily="49" charset="0"/>
                <a:cs typeface="Courier New" panose="02070309020205020404" pitchFamily="49" charset="0"/>
              </a:rPr>
              <a:t>user_name</a:t>
            </a:r>
            <a:r>
              <a:rPr lang="en-GB" sz="2400" dirty="0" smtClean="0">
                <a:latin typeface="Courier New" panose="02070309020205020404" pitchFamily="49" charset="0"/>
                <a:cs typeface="Courier New" panose="02070309020205020404" pitchFamily="49" charset="0"/>
              </a:rPr>
              <a:t> --password </a:t>
            </a:r>
            <a:r>
              <a:rPr lang="en-GB" sz="2400" i="1" dirty="0" err="1" smtClean="0">
                <a:latin typeface="Courier New" panose="02070309020205020404" pitchFamily="49" charset="0"/>
                <a:cs typeface="Courier New" panose="02070309020205020404" pitchFamily="49" charset="0"/>
              </a:rPr>
              <a:t>password</a:t>
            </a:r>
            <a:r>
              <a:rPr lang="en-GB" sz="2400" dirty="0" smtClean="0">
                <a:latin typeface="Courier New" panose="02070309020205020404" pitchFamily="49" charset="0"/>
                <a:cs typeface="Courier New" panose="02070309020205020404" pitchFamily="49" charset="0"/>
              </a:rPr>
              <a:t> | -P</a:t>
            </a:r>
          </a:p>
          <a:p>
            <a:pPr marL="0" indent="0">
              <a:buNone/>
            </a:pPr>
            <a:r>
              <a:rPr lang="en-GB" sz="2400" dirty="0" smtClean="0">
                <a:latin typeface="Courier New" panose="02070309020205020404" pitchFamily="49" charset="0"/>
                <a:cs typeface="Courier New" panose="02070309020205020404" pitchFamily="49" charset="0"/>
              </a:rPr>
              <a:t>    --table </a:t>
            </a:r>
            <a:r>
              <a:rPr lang="en-GB" sz="2400" i="1" dirty="0" err="1" smtClean="0">
                <a:latin typeface="Courier New" panose="02070309020205020404" pitchFamily="49" charset="0"/>
                <a:cs typeface="Courier New" panose="02070309020205020404" pitchFamily="49" charset="0"/>
              </a:rPr>
              <a:t>table_name</a:t>
            </a:r>
            <a:r>
              <a:rPr lang="en-GB" sz="2400" dirty="0" smtClean="0">
                <a:latin typeface="Courier New" panose="02070309020205020404" pitchFamily="49" charset="0"/>
                <a:cs typeface="Courier New" panose="02070309020205020404" pitchFamily="49" charset="0"/>
              </a:rPr>
              <a:t> --columns </a:t>
            </a:r>
            <a:r>
              <a:rPr lang="en-GB" sz="2400" i="1" dirty="0" smtClean="0">
                <a:latin typeface="Courier New" panose="02070309020205020404" pitchFamily="49" charset="0"/>
                <a:cs typeface="Courier New" panose="02070309020205020404" pitchFamily="49" charset="0"/>
              </a:rPr>
              <a:t>col1</a:t>
            </a:r>
            <a:r>
              <a:rPr lang="en-GB" sz="2400" dirty="0" smtClean="0">
                <a:latin typeface="Courier New" panose="02070309020205020404" pitchFamily="49" charset="0"/>
                <a:cs typeface="Courier New" panose="02070309020205020404" pitchFamily="49" charset="0"/>
              </a:rPr>
              <a:t>,...</a:t>
            </a:r>
            <a:r>
              <a:rPr lang="en-GB" sz="2400" i="1" dirty="0" smtClean="0">
                <a:latin typeface="Courier New" panose="02070309020205020404" pitchFamily="49" charset="0"/>
                <a:cs typeface="Courier New" panose="02070309020205020404" pitchFamily="49" charset="0"/>
              </a:rPr>
              <a:t>colN</a:t>
            </a:r>
            <a:r>
              <a:rPr lang="en-GB" sz="2400" dirty="0" smtClean="0">
                <a:latin typeface="Courier New" panose="02070309020205020404" pitchFamily="49" charset="0"/>
                <a:cs typeface="Courier New" panose="02070309020205020404" pitchFamily="49" charset="0"/>
              </a:rPr>
              <a:t> | --query '</a:t>
            </a:r>
            <a:r>
              <a:rPr lang="en-GB" sz="2400" i="1" dirty="0" smtClean="0">
                <a:latin typeface="Courier New" panose="02070309020205020404" pitchFamily="49" charset="0"/>
                <a:cs typeface="Courier New" panose="02070309020205020404" pitchFamily="49" charset="0"/>
              </a:rPr>
              <a:t>SELECT…</a:t>
            </a:r>
            <a:r>
              <a:rPr lang="en-GB" sz="2400" dirty="0" smtClean="0">
                <a:latin typeface="Courier New" panose="02070309020205020404" pitchFamily="49" charset="0"/>
                <a:cs typeface="Courier New" panose="02070309020205020404" pitchFamily="49" charset="0"/>
              </a:rPr>
              <a:t>'</a:t>
            </a:r>
          </a:p>
          <a:p>
            <a:pPr marL="0" indent="0">
              <a:buNone/>
            </a:pPr>
            <a:r>
              <a:rPr lang="en-GB" sz="2400" dirty="0" smtClean="0">
                <a:latin typeface="Courier New" panose="02070309020205020404" pitchFamily="49" charset="0"/>
                <a:cs typeface="Courier New" panose="02070309020205020404" pitchFamily="49" charset="0"/>
              </a:rPr>
              <a:t>    --warehouse-</a:t>
            </a:r>
            <a:r>
              <a:rPr lang="en-GB" sz="2400" dirty="0" err="1" smtClean="0">
                <a:latin typeface="Courier New" panose="02070309020205020404" pitchFamily="49" charset="0"/>
                <a:cs typeface="Courier New" panose="02070309020205020404" pitchFamily="49" charset="0"/>
              </a:rPr>
              <a:t>dir</a:t>
            </a:r>
            <a:r>
              <a:rPr lang="en-GB" sz="2400" dirty="0" smtClean="0">
                <a:latin typeface="Courier New" panose="02070309020205020404" pitchFamily="49" charset="0"/>
                <a:cs typeface="Courier New" panose="02070309020205020404" pitchFamily="49" charset="0"/>
              </a:rPr>
              <a:t> | --target-</a:t>
            </a:r>
            <a:r>
              <a:rPr lang="en-GB" sz="2400" dirty="0" err="1" smtClean="0">
                <a:latin typeface="Courier New" panose="02070309020205020404" pitchFamily="49" charset="0"/>
                <a:cs typeface="Courier New" panose="02070309020205020404" pitchFamily="49" charset="0"/>
              </a:rPr>
              <a:t>dir</a:t>
            </a:r>
            <a:r>
              <a:rPr lang="en-GB" sz="2400" dirty="0" smtClean="0">
                <a:latin typeface="Courier New" panose="02070309020205020404" pitchFamily="49" charset="0"/>
                <a:cs typeface="Courier New" panose="02070309020205020404" pitchFamily="49" charset="0"/>
              </a:rPr>
              <a:t> </a:t>
            </a:r>
            <a:r>
              <a:rPr lang="en-GB" sz="2400" i="1" dirty="0" smtClean="0">
                <a:latin typeface="Courier New" panose="02070309020205020404" pitchFamily="49" charset="0"/>
                <a:cs typeface="Courier New" panose="02070309020205020404" pitchFamily="49" charset="0"/>
              </a:rPr>
              <a:t>path</a:t>
            </a:r>
            <a:endParaRPr lang="en-GB" sz="2400" dirty="0" smtClean="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   --fields-terminated-by </a:t>
            </a:r>
            <a:r>
              <a:rPr lang="en-GB" sz="2400" i="1" dirty="0" smtClean="0">
                <a:latin typeface="Courier New" panose="02070309020205020404" pitchFamily="49" charset="0"/>
                <a:cs typeface="Courier New" panose="02070309020205020404" pitchFamily="49" charset="0"/>
              </a:rPr>
              <a:t>char</a:t>
            </a:r>
            <a:r>
              <a:rPr lang="en-GB" sz="2400" dirty="0" smtClean="0">
                <a:latin typeface="Courier New" panose="02070309020205020404" pitchFamily="49" charset="0"/>
                <a:cs typeface="Courier New" panose="02070309020205020404" pitchFamily="49" charset="0"/>
              </a:rPr>
              <a:t> --lines-terminated-by </a:t>
            </a:r>
            <a:r>
              <a:rPr lang="en-GB" sz="2400" i="1" dirty="0" smtClean="0">
                <a:latin typeface="Courier New" panose="02070309020205020404" pitchFamily="49" charset="0"/>
                <a:cs typeface="Courier New" panose="02070309020205020404" pitchFamily="49" charset="0"/>
              </a:rPr>
              <a:t>char</a:t>
            </a:r>
            <a:endParaRPr lang="en-GB" sz="2400" dirty="0" smtClean="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   --hive-import [--hive-overwrite]</a:t>
            </a:r>
          </a:p>
          <a:p>
            <a:pPr marL="0" indent="0">
              <a:buNone/>
            </a:pPr>
            <a:r>
              <a:rPr lang="en-GB" sz="2400" dirty="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   -m | --</a:t>
            </a:r>
            <a:r>
              <a:rPr lang="en-GB" sz="2400" dirty="0" err="1" smtClean="0">
                <a:latin typeface="Courier New" panose="02070309020205020404" pitchFamily="49" charset="0"/>
                <a:cs typeface="Courier New" panose="02070309020205020404" pitchFamily="49" charset="0"/>
              </a:rPr>
              <a:t>num</a:t>
            </a:r>
            <a:r>
              <a:rPr lang="en-GB" sz="2400" dirty="0" smtClean="0">
                <a:latin typeface="Courier New" panose="02070309020205020404" pitchFamily="49" charset="0"/>
                <a:cs typeface="Courier New" panose="02070309020205020404" pitchFamily="49" charset="0"/>
              </a:rPr>
              <a:t>-mappers </a:t>
            </a:r>
            <a:r>
              <a:rPr lang="en-GB" sz="2400" i="1" dirty="0" err="1" smtClean="0">
                <a:latin typeface="Courier New" panose="02070309020205020404" pitchFamily="49" charset="0"/>
                <a:cs typeface="Courier New" panose="02070309020205020404" pitchFamily="49" charset="0"/>
              </a:rPr>
              <a:t>number_of_mappers</a:t>
            </a:r>
            <a:endParaRPr lang="en-GB"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4135807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27001" y="1284514"/>
            <a:ext cx="12064999" cy="5038500"/>
          </a:xfrm>
        </p:spPr>
        <p:txBody>
          <a:bodyPr/>
          <a:lstStyle/>
          <a:p>
            <a:pPr marL="0" indent="0">
              <a:buNone/>
            </a:pPr>
            <a:r>
              <a:rPr lang="zh-CN" altLang="en-US" sz="2400" dirty="0" smtClean="0">
                <a:solidFill>
                  <a:srgbClr val="FF0000"/>
                </a:solidFill>
                <a:latin typeface="Courier New" panose="02070309020205020404" pitchFamily="49" charset="0"/>
                <a:cs typeface="Courier New" panose="02070309020205020404" pitchFamily="49" charset="0"/>
              </a:rPr>
              <a:t>从</a:t>
            </a:r>
            <a:r>
              <a:rPr lang="en-US" altLang="zh-CN" sz="2400" dirty="0" smtClean="0">
                <a:solidFill>
                  <a:srgbClr val="FF0000"/>
                </a:solidFill>
                <a:latin typeface="Courier New" panose="02070309020205020404" pitchFamily="49" charset="0"/>
                <a:cs typeface="Courier New" panose="02070309020205020404" pitchFamily="49" charset="0"/>
              </a:rPr>
              <a:t>Hive</a:t>
            </a:r>
            <a:r>
              <a:rPr lang="zh-CN" altLang="en-US" sz="2400" dirty="0" smtClean="0">
                <a:solidFill>
                  <a:srgbClr val="FF0000"/>
                </a:solidFill>
                <a:latin typeface="Courier New" panose="02070309020205020404" pitchFamily="49" charset="0"/>
                <a:cs typeface="Courier New" panose="02070309020205020404" pitchFamily="49" charset="0"/>
              </a:rPr>
              <a:t>、</a:t>
            </a:r>
            <a:r>
              <a:rPr lang="en-US" altLang="zh-CN" sz="2400" dirty="0" smtClean="0">
                <a:solidFill>
                  <a:srgbClr val="FF0000"/>
                </a:solidFill>
                <a:latin typeface="Courier New" panose="02070309020205020404" pitchFamily="49" charset="0"/>
                <a:cs typeface="Courier New" panose="02070309020205020404" pitchFamily="49" charset="0"/>
              </a:rPr>
              <a:t>HDFS </a:t>
            </a:r>
            <a:r>
              <a:rPr lang="en-US" altLang="zh-CN" sz="2400" dirty="0" smtClean="0">
                <a:solidFill>
                  <a:srgbClr val="FF0000"/>
                </a:solidFill>
                <a:latin typeface="Courier New" panose="02070309020205020404" pitchFamily="49" charset="0"/>
                <a:cs typeface="Courier New" panose="02070309020205020404" pitchFamily="49" charset="0"/>
                <a:sym typeface="Wingdings" pitchFamily="2" charset="2"/>
              </a:rPr>
              <a:t> </a:t>
            </a:r>
            <a:r>
              <a:rPr lang="zh-CN" altLang="en-US" sz="2400" dirty="0" smtClean="0">
                <a:solidFill>
                  <a:srgbClr val="FF0000"/>
                </a:solidFill>
                <a:latin typeface="Courier New" panose="02070309020205020404" pitchFamily="49" charset="0"/>
                <a:cs typeface="Courier New" panose="02070309020205020404" pitchFamily="49" charset="0"/>
                <a:sym typeface="Wingdings" pitchFamily="2" charset="2"/>
              </a:rPr>
              <a:t>关系数据库</a:t>
            </a:r>
            <a:endParaRPr lang="en-GB" sz="2400" dirty="0" smtClean="0">
              <a:solidFill>
                <a:srgbClr val="FF0000"/>
              </a:solidFill>
              <a:latin typeface="Courier New" panose="02070309020205020404" pitchFamily="49" charset="0"/>
              <a:cs typeface="Courier New" panose="02070309020205020404" pitchFamily="49" charset="0"/>
            </a:endParaRPr>
          </a:p>
          <a:p>
            <a:pPr marL="0" indent="0">
              <a:buNone/>
            </a:pPr>
            <a:r>
              <a:rPr lang="en-GB" sz="2400" dirty="0" err="1" smtClean="0">
                <a:latin typeface="Courier New" panose="02070309020205020404" pitchFamily="49" charset="0"/>
                <a:cs typeface="Courier New" panose="02070309020205020404" pitchFamily="49" charset="0"/>
              </a:rPr>
              <a:t>sqoop</a:t>
            </a:r>
            <a:r>
              <a:rPr lang="en-GB" sz="2400" dirty="0" smtClean="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export</a:t>
            </a:r>
          </a:p>
          <a:p>
            <a:pPr marL="0" indent="0">
              <a:buNone/>
            </a:pPr>
            <a:r>
              <a:rPr lang="en-GB" sz="2400" dirty="0" smtClean="0">
                <a:latin typeface="Courier New" panose="02070309020205020404" pitchFamily="49" charset="0"/>
                <a:cs typeface="Courier New" panose="02070309020205020404" pitchFamily="49" charset="0"/>
              </a:rPr>
              <a:t>    --connect </a:t>
            </a:r>
            <a:r>
              <a:rPr lang="en-GB" sz="2400" i="1" dirty="0" err="1" smtClean="0">
                <a:latin typeface="Courier New" panose="02070309020205020404" pitchFamily="49" charset="0"/>
                <a:cs typeface="Courier New" panose="02070309020205020404" pitchFamily="49" charset="0"/>
              </a:rPr>
              <a:t>jdbc_connection_string</a:t>
            </a:r>
            <a:endParaRPr lang="en-GB" sz="2400" dirty="0" smtClean="0">
              <a:latin typeface="Courier New" panose="02070309020205020404" pitchFamily="49" charset="0"/>
              <a:cs typeface="Courier New" panose="02070309020205020404" pitchFamily="49" charset="0"/>
            </a:endParaRPr>
          </a:p>
          <a:p>
            <a:pPr marL="0" indent="0">
              <a:buNone/>
            </a:pPr>
            <a:r>
              <a:rPr lang="en-GB" sz="2400" dirty="0" smtClean="0">
                <a:latin typeface="Courier New" panose="02070309020205020404" pitchFamily="49" charset="0"/>
                <a:cs typeface="Courier New" panose="02070309020205020404" pitchFamily="49" charset="0"/>
              </a:rPr>
              <a:t>    --username </a:t>
            </a:r>
            <a:r>
              <a:rPr lang="en-GB" sz="2400" i="1" dirty="0" err="1" smtClean="0">
                <a:latin typeface="Courier New" panose="02070309020205020404" pitchFamily="49" charset="0"/>
                <a:cs typeface="Courier New" panose="02070309020205020404" pitchFamily="49" charset="0"/>
              </a:rPr>
              <a:t>user_name</a:t>
            </a:r>
            <a:r>
              <a:rPr lang="en-GB" sz="2400" dirty="0" smtClean="0">
                <a:latin typeface="Courier New" panose="02070309020205020404" pitchFamily="49" charset="0"/>
                <a:cs typeface="Courier New" panose="02070309020205020404" pitchFamily="49" charset="0"/>
              </a:rPr>
              <a:t> --password </a:t>
            </a:r>
            <a:r>
              <a:rPr lang="en-GB" sz="2400" i="1" dirty="0" err="1" smtClean="0">
                <a:latin typeface="Courier New" panose="02070309020205020404" pitchFamily="49" charset="0"/>
                <a:cs typeface="Courier New" panose="02070309020205020404" pitchFamily="49" charset="0"/>
              </a:rPr>
              <a:t>password</a:t>
            </a:r>
            <a:r>
              <a:rPr lang="en-GB" sz="2400" dirty="0" smtClean="0">
                <a:latin typeface="Courier New" panose="02070309020205020404" pitchFamily="49" charset="0"/>
                <a:cs typeface="Courier New" panose="02070309020205020404" pitchFamily="49" charset="0"/>
              </a:rPr>
              <a:t> | -P</a:t>
            </a:r>
          </a:p>
          <a:p>
            <a:pPr marL="0" indent="0">
              <a:buNone/>
            </a:pPr>
            <a:r>
              <a:rPr lang="en-GB" sz="2400" dirty="0" smtClean="0">
                <a:latin typeface="Courier New" panose="02070309020205020404" pitchFamily="49" charset="0"/>
                <a:cs typeface="Courier New" panose="02070309020205020404" pitchFamily="49" charset="0"/>
              </a:rPr>
              <a:t>    --table </a:t>
            </a:r>
            <a:r>
              <a:rPr lang="en-GB" sz="2400" i="1" dirty="0" err="1" smtClean="0">
                <a:latin typeface="Courier New" panose="02070309020205020404" pitchFamily="49" charset="0"/>
                <a:cs typeface="Courier New" panose="02070309020205020404" pitchFamily="49" charset="0"/>
              </a:rPr>
              <a:t>table_name</a:t>
            </a:r>
            <a:endParaRPr lang="en-GB" sz="2400" dirty="0" smtClean="0">
              <a:latin typeface="Courier New" panose="02070309020205020404" pitchFamily="49" charset="0"/>
              <a:cs typeface="Courier New" panose="02070309020205020404" pitchFamily="49" charset="0"/>
            </a:endParaRPr>
          </a:p>
          <a:p>
            <a:pPr marL="0" indent="0">
              <a:buNone/>
            </a:pPr>
            <a:r>
              <a:rPr lang="en-GB" sz="2400" dirty="0" smtClean="0">
                <a:latin typeface="Courier New" panose="02070309020205020404" pitchFamily="49" charset="0"/>
                <a:cs typeface="Courier New" panose="02070309020205020404" pitchFamily="49" charset="0"/>
              </a:rPr>
              <a:t>    --export-</a:t>
            </a:r>
            <a:r>
              <a:rPr lang="en-GB" sz="2400" dirty="0" err="1" smtClean="0">
                <a:latin typeface="Courier New" panose="02070309020205020404" pitchFamily="49" charset="0"/>
                <a:cs typeface="Courier New" panose="02070309020205020404" pitchFamily="49" charset="0"/>
              </a:rPr>
              <a:t>dir</a:t>
            </a:r>
            <a:r>
              <a:rPr lang="en-GB" sz="2400" dirty="0" smtClean="0">
                <a:latin typeface="Courier New" panose="02070309020205020404" pitchFamily="49" charset="0"/>
                <a:cs typeface="Courier New" panose="02070309020205020404" pitchFamily="49" charset="0"/>
              </a:rPr>
              <a:t> </a:t>
            </a:r>
            <a:r>
              <a:rPr lang="en-GB" sz="2400" i="1" dirty="0" smtClean="0">
                <a:latin typeface="Courier New" panose="02070309020205020404" pitchFamily="49" charset="0"/>
                <a:cs typeface="Courier New" panose="02070309020205020404" pitchFamily="49" charset="0"/>
              </a:rPr>
              <a:t>path</a:t>
            </a:r>
            <a:endParaRPr lang="en-GB" sz="2400" dirty="0" smtClean="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a:t>
            </a:r>
            <a:r>
              <a:rPr lang="en-GB" sz="2400" dirty="0" smtClean="0">
                <a:latin typeface="Courier New" panose="02070309020205020404" pitchFamily="49" charset="0"/>
                <a:cs typeface="Courier New" panose="02070309020205020404" pitchFamily="49" charset="0"/>
              </a:rPr>
              <a:t>   --fields-terminated-by </a:t>
            </a:r>
            <a:r>
              <a:rPr lang="en-GB" sz="2400" i="1" dirty="0" smtClean="0">
                <a:latin typeface="Courier New" panose="02070309020205020404" pitchFamily="49" charset="0"/>
                <a:cs typeface="Courier New" panose="02070309020205020404" pitchFamily="49" charset="0"/>
              </a:rPr>
              <a:t>char</a:t>
            </a:r>
            <a:r>
              <a:rPr lang="en-GB" sz="2400" dirty="0" smtClean="0">
                <a:latin typeface="Courier New" panose="02070309020205020404" pitchFamily="49" charset="0"/>
                <a:cs typeface="Courier New" panose="02070309020205020404" pitchFamily="49" charset="0"/>
              </a:rPr>
              <a:t> --lines-terminated-by </a:t>
            </a:r>
            <a:r>
              <a:rPr lang="en-GB" sz="2400" i="1" dirty="0" smtClean="0">
                <a:latin typeface="Courier New" panose="02070309020205020404" pitchFamily="49" charset="0"/>
                <a:cs typeface="Courier New" panose="02070309020205020404" pitchFamily="49" charset="0"/>
              </a:rPr>
              <a:t>char</a:t>
            </a:r>
            <a:endParaRPr lang="en-GB" sz="2400" dirty="0" smtClean="0">
              <a:latin typeface="Courier New" panose="02070309020205020404" pitchFamily="49" charset="0"/>
              <a:cs typeface="Courier New" panose="02070309020205020404" pitchFamily="49" charset="0"/>
            </a:endParaRPr>
          </a:p>
          <a:p>
            <a:pPr marL="0" indent="0">
              <a:buNone/>
            </a:pPr>
            <a:r>
              <a:rPr lang="en-GB" sz="2400" dirty="0" smtClean="0">
                <a:latin typeface="Courier New" panose="02070309020205020404" pitchFamily="49" charset="0"/>
                <a:cs typeface="Courier New" panose="02070309020205020404" pitchFamily="49" charset="0"/>
              </a:rPr>
              <a:t>    -m | --</a:t>
            </a:r>
            <a:r>
              <a:rPr lang="en-GB" sz="2400" dirty="0" err="1" smtClean="0">
                <a:latin typeface="Courier New" panose="02070309020205020404" pitchFamily="49" charset="0"/>
                <a:cs typeface="Courier New" panose="02070309020205020404" pitchFamily="49" charset="0"/>
              </a:rPr>
              <a:t>num</a:t>
            </a:r>
            <a:r>
              <a:rPr lang="en-GB" sz="2400" dirty="0" smtClean="0">
                <a:latin typeface="Courier New" panose="02070309020205020404" pitchFamily="49" charset="0"/>
                <a:cs typeface="Courier New" panose="02070309020205020404" pitchFamily="49" charset="0"/>
              </a:rPr>
              <a:t>-mappers </a:t>
            </a:r>
            <a:r>
              <a:rPr lang="en-GB" sz="2400" i="1" dirty="0" err="1" smtClean="0">
                <a:latin typeface="Courier New" panose="02070309020205020404" pitchFamily="49" charset="0"/>
                <a:cs typeface="Courier New" panose="02070309020205020404" pitchFamily="49" charset="0"/>
              </a:rPr>
              <a:t>number_of_mappers</a:t>
            </a:r>
            <a:endParaRPr lang="en-GB"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2670276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9514" y="182215"/>
            <a:ext cx="11524432" cy="6503720"/>
          </a:xfrm>
          <a:prstGeom prst="rect">
            <a:avLst/>
          </a:prstGeom>
        </p:spPr>
        <p:txBody>
          <a:bodyPr anchor="ct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en-GB" dirty="0" smtClean="0"/>
              <a:t>How do I use </a:t>
            </a:r>
            <a:r>
              <a:rPr lang="en-GB" dirty="0" err="1" smtClean="0"/>
              <a:t>Sqoop</a:t>
            </a:r>
            <a:r>
              <a:rPr lang="en-GB" dirty="0" smtClean="0"/>
              <a:t> in PowerShell?</a:t>
            </a:r>
            <a:endParaRPr lang="en-GB" dirty="0"/>
          </a:p>
        </p:txBody>
      </p:sp>
    </p:spTree>
    <p:extLst>
      <p:ext uri="{BB962C8B-B14F-4D97-AF65-F5344CB8AC3E}">
        <p14:creationId xmlns:p14="http://schemas.microsoft.com/office/powerpoint/2010/main" xmlns="" val="394872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612900"/>
            <a:ext cx="11525250" cy="5065714"/>
          </a:xfrm>
        </p:spPr>
        <p:txBody>
          <a:bodyPr/>
          <a:lstStyle/>
          <a:p>
            <a:pPr marL="514350" indent="-514350">
              <a:buFont typeface="+mj-lt"/>
              <a:buAutoNum type="arabicPeriod"/>
            </a:pPr>
            <a:r>
              <a:rPr lang="en-GB" dirty="0" smtClean="0"/>
              <a:t>Define the </a:t>
            </a:r>
            <a:r>
              <a:rPr lang="en-GB" dirty="0" err="1" smtClean="0"/>
              <a:t>sqoop</a:t>
            </a:r>
            <a:r>
              <a:rPr lang="en-GB" dirty="0" smtClean="0"/>
              <a:t> job</a:t>
            </a:r>
          </a:p>
          <a:p>
            <a:pPr marL="457046" lvl="1" indent="0">
              <a:buNone/>
            </a:pPr>
            <a:r>
              <a:rPr lang="en-GB" dirty="0" smtClean="0">
                <a:latin typeface="Courier New" panose="02070309020205020404" pitchFamily="49" charset="0"/>
                <a:cs typeface="Courier New" panose="02070309020205020404" pitchFamily="49" charset="0"/>
              </a:rPr>
              <a:t>New-</a:t>
            </a:r>
            <a:r>
              <a:rPr lang="en-GB" dirty="0" err="1" smtClean="0">
                <a:latin typeface="Courier New" panose="02070309020205020404" pitchFamily="49" charset="0"/>
                <a:cs typeface="Courier New" panose="02070309020205020404" pitchFamily="49" charset="0"/>
              </a:rPr>
              <a:t>AzureHDInsightSqoopJobDefinition</a:t>
            </a:r>
            <a:endParaRPr lang="en-GB" dirty="0">
              <a:latin typeface="Courier New" panose="02070309020205020404" pitchFamily="49" charset="0"/>
              <a:cs typeface="Courier New" panose="02070309020205020404" pitchFamily="49" charset="0"/>
            </a:endParaRPr>
          </a:p>
          <a:p>
            <a:pPr marL="514350" indent="-514350">
              <a:buFont typeface="+mj-lt"/>
              <a:buAutoNum type="arabicPeriod"/>
            </a:pPr>
            <a:r>
              <a:rPr lang="en-GB" dirty="0" smtClean="0"/>
              <a:t>Submit the </a:t>
            </a:r>
            <a:r>
              <a:rPr lang="en-GB" dirty="0" err="1" smtClean="0"/>
              <a:t>sqoop</a:t>
            </a:r>
            <a:r>
              <a:rPr lang="en-GB" dirty="0" smtClean="0"/>
              <a:t> job</a:t>
            </a:r>
          </a:p>
          <a:p>
            <a:pPr marL="457046" lvl="1" indent="0">
              <a:buNone/>
            </a:pPr>
            <a:r>
              <a:rPr lang="en-GB" dirty="0" smtClean="0">
                <a:latin typeface="Courier New" panose="02070309020205020404" pitchFamily="49" charset="0"/>
                <a:cs typeface="Courier New" panose="02070309020205020404" pitchFamily="49" charset="0"/>
              </a:rPr>
              <a:t>Start-</a:t>
            </a:r>
            <a:r>
              <a:rPr lang="en-GB" dirty="0" err="1" smtClean="0">
                <a:latin typeface="Courier New" panose="02070309020205020404" pitchFamily="49" charset="0"/>
                <a:cs typeface="Courier New" panose="02070309020205020404" pitchFamily="49" charset="0"/>
              </a:rPr>
              <a:t>AzureHDInsightJob</a:t>
            </a:r>
            <a:endParaRPr lang="en-GB" dirty="0">
              <a:latin typeface="Courier New" panose="02070309020205020404" pitchFamily="49" charset="0"/>
              <a:cs typeface="Courier New" panose="02070309020205020404" pitchFamily="49" charset="0"/>
            </a:endParaRPr>
          </a:p>
          <a:p>
            <a:pPr marL="514350" indent="-514350">
              <a:buFont typeface="+mj-lt"/>
              <a:buAutoNum type="arabicPeriod"/>
            </a:pPr>
            <a:r>
              <a:rPr lang="en-GB" dirty="0" smtClean="0"/>
              <a:t>Get job output</a:t>
            </a:r>
          </a:p>
          <a:p>
            <a:pPr marL="457046" lvl="1" indent="0">
              <a:buNone/>
            </a:pPr>
            <a:r>
              <a:rPr lang="en-GB" dirty="0" smtClean="0">
                <a:latin typeface="Courier New" panose="02070309020205020404" pitchFamily="49" charset="0"/>
                <a:cs typeface="Courier New" panose="02070309020205020404" pitchFamily="49" charset="0"/>
              </a:rPr>
              <a:t>Wait-</a:t>
            </a:r>
            <a:r>
              <a:rPr lang="en-GB" dirty="0" err="1" smtClean="0">
                <a:latin typeface="Courier New" panose="02070309020205020404" pitchFamily="49" charset="0"/>
                <a:cs typeface="Courier New" panose="02070309020205020404" pitchFamily="49" charset="0"/>
              </a:rPr>
              <a:t>AzureHDInsightJob</a:t>
            </a:r>
            <a:endParaRPr lang="en-GB" dirty="0" smtClean="0">
              <a:latin typeface="Courier New" panose="02070309020205020404" pitchFamily="49" charset="0"/>
              <a:cs typeface="Courier New" panose="02070309020205020404" pitchFamily="49" charset="0"/>
            </a:endParaRPr>
          </a:p>
          <a:p>
            <a:pPr marL="457046" lvl="1" indent="0">
              <a:buNone/>
            </a:pPr>
            <a:r>
              <a:rPr lang="en-GB" dirty="0" smtClean="0">
                <a:latin typeface="Courier New" panose="02070309020205020404" pitchFamily="49" charset="0"/>
                <a:cs typeface="Courier New" panose="02070309020205020404" pitchFamily="49" charset="0"/>
              </a:rPr>
              <a:t>Get-</a:t>
            </a:r>
            <a:r>
              <a:rPr lang="en-GB" dirty="0" err="1" smtClean="0">
                <a:latin typeface="Courier New" panose="02070309020205020404" pitchFamily="49" charset="0"/>
                <a:cs typeface="Courier New" panose="02070309020205020404" pitchFamily="49" charset="0"/>
              </a:rPr>
              <a:t>AzureHDInsightJobOutput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62245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3818</TotalTime>
  <Words>307</Words>
  <Application>Microsoft Office PowerPoint</Application>
  <PresentationFormat>自定义</PresentationFormat>
  <Paragraphs>57</Paragraphs>
  <Slides>11</Slides>
  <Notes>7</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1_Office Theme</vt:lpstr>
      <vt:lpstr>幻灯片 1</vt:lpstr>
      <vt:lpstr>幻灯片 2</vt:lpstr>
      <vt:lpstr>幻灯片 3</vt:lpstr>
      <vt:lpstr>幻灯片 4</vt:lpstr>
      <vt:lpstr>幻灯片 5</vt:lpstr>
      <vt:lpstr>幻灯片 6</vt:lpstr>
      <vt:lpstr>幻灯片 7</vt:lpstr>
      <vt:lpstr>幻灯片 8</vt:lpstr>
      <vt:lpstr>幻灯片 9</vt:lpstr>
      <vt:lpstr>Using Sqoop to transfer data</vt:lpstr>
      <vt:lpstr>幻灯片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user</cp:lastModifiedBy>
  <cp:revision>130</cp:revision>
  <dcterms:created xsi:type="dcterms:W3CDTF">2013-02-15T23:12:42Z</dcterms:created>
  <dcterms:modified xsi:type="dcterms:W3CDTF">2015-08-27T01:17:00Z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