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82" r:id="rId6"/>
    <p:sldId id="283" r:id="rId7"/>
    <p:sldId id="288" r:id="rId8"/>
    <p:sldId id="289" r:id="rId9"/>
    <p:sldId id="292" r:id="rId10"/>
    <p:sldId id="284" r:id="rId11"/>
    <p:sldId id="285" r:id="rId12"/>
    <p:sldId id="286" r:id="rId13"/>
    <p:sldId id="287" r:id="rId14"/>
    <p:sldId id="290" r:id="rId15"/>
    <p:sldId id="291" r:id="rId16"/>
    <p:sldId id="293" r:id="rId17"/>
    <p:sldId id="294" r:id="rId18"/>
    <p:sldId id="295" r:id="rId19"/>
    <p:sldId id="296"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A00"/>
    <a:srgbClr val="007233"/>
    <a:srgbClr val="00205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3243" autoAdjust="0"/>
  </p:normalViewPr>
  <p:slideViewPr>
    <p:cSldViewPr snapToGrid="0">
      <p:cViewPr varScale="1">
        <p:scale>
          <a:sx n="29" d="100"/>
          <a:sy n="29" d="100"/>
        </p:scale>
        <p:origin x="396" y="4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163151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9382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8965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0718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65510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848587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183500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Building HDInsight clients with .NET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Serializing data with Avro</a:t>
            </a:r>
            <a:endParaRPr lang="en-US" dirty="0"/>
          </a:p>
        </p:txBody>
      </p:sp>
    </p:spTree>
    <p:extLst>
      <p:ext uri="{BB962C8B-B14F-4D97-AF65-F5344CB8AC3E}">
        <p14:creationId xmlns:p14="http://schemas.microsoft.com/office/powerpoint/2010/main" val="135859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write code that uses Azure storage?</a:t>
            </a:r>
            <a:endParaRPr lang="en-GB" dirty="0"/>
          </a:p>
        </p:txBody>
      </p:sp>
    </p:spTree>
    <p:extLst>
      <p:ext uri="{BB962C8B-B14F-4D97-AF65-F5344CB8AC3E}">
        <p14:creationId xmlns:p14="http://schemas.microsoft.com/office/powerpoint/2010/main" val="72603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824512" y="619699"/>
            <a:ext cx="3516588" cy="2055149"/>
          </a:xfrm>
          <a:prstGeom prst="rect">
            <a:avLst/>
          </a:prstGeom>
        </p:spPr>
      </p:pic>
      <p:pic>
        <p:nvPicPr>
          <p:cNvPr id="21" name="Picture 20"/>
          <p:cNvPicPr>
            <a:picLocks noChangeAspect="1"/>
          </p:cNvPicPr>
          <p:nvPr/>
        </p:nvPicPr>
        <p:blipFill>
          <a:blip r:embed="rId3"/>
          <a:stretch>
            <a:fillRect/>
          </a:stretch>
        </p:blipFill>
        <p:spPr>
          <a:xfrm rot="16200000">
            <a:off x="9928185" y="1643868"/>
            <a:ext cx="1167698" cy="1489819"/>
          </a:xfrm>
          <a:prstGeom prst="rect">
            <a:avLst/>
          </a:prstGeom>
        </p:spPr>
      </p:pic>
      <p:grpSp>
        <p:nvGrpSpPr>
          <p:cNvPr id="6" name="Group 5"/>
          <p:cNvGrpSpPr>
            <a:grpSpLocks noChangeAspect="1"/>
          </p:cNvGrpSpPr>
          <p:nvPr/>
        </p:nvGrpSpPr>
        <p:grpSpPr>
          <a:xfrm>
            <a:off x="7402882" y="3860077"/>
            <a:ext cx="2558006" cy="2114520"/>
            <a:chOff x="6639572" y="1907217"/>
            <a:chExt cx="3200400" cy="2645540"/>
          </a:xfrm>
        </p:grpSpPr>
        <p:grpSp>
          <p:nvGrpSpPr>
            <p:cNvPr id="10" name="Group 9"/>
            <p:cNvGrpSpPr>
              <a:grpSpLocks noChangeAspect="1"/>
            </p:cNvGrpSpPr>
            <p:nvPr/>
          </p:nvGrpSpPr>
          <p:grpSpPr>
            <a:xfrm>
              <a:off x="6639572" y="1907217"/>
              <a:ext cx="3200400" cy="2645540"/>
              <a:chOff x="6219422" y="1886308"/>
              <a:chExt cx="3657600" cy="2752244"/>
            </a:xfrm>
          </p:grpSpPr>
          <p:grpSp>
            <p:nvGrpSpPr>
              <p:cNvPr id="12" name="Group 11"/>
              <p:cNvGrpSpPr/>
              <p:nvPr/>
            </p:nvGrpSpPr>
            <p:grpSpPr>
              <a:xfrm>
                <a:off x="6219422" y="1886308"/>
                <a:ext cx="3657600" cy="2752244"/>
                <a:chOff x="6219421" y="1886308"/>
                <a:chExt cx="3657600" cy="2752244"/>
              </a:xfrm>
            </p:grpSpPr>
            <p:sp>
              <p:nvSpPr>
                <p:cNvPr id="14" name="Rectangle 13"/>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8580436" y="1996036"/>
                  <a:ext cx="731520" cy="237744"/>
                  <a:chOff x="8580436" y="1996036"/>
                  <a:chExt cx="731520" cy="237744"/>
                </a:xfrm>
              </p:grpSpPr>
              <p:sp>
                <p:nvSpPr>
                  <p:cNvPr id="17" name="Rectangle 16"/>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3" name="Straight Connector 12"/>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570477" y="5511502"/>
            <a:ext cx="2282997" cy="338554"/>
          </a:xfrm>
          <a:prstGeom prst="rect">
            <a:avLst/>
          </a:prstGeom>
          <a:noFill/>
        </p:spPr>
        <p:txBody>
          <a:bodyPr wrap="none" rtlCol="0">
            <a:spAutoFit/>
          </a:bodyPr>
          <a:lstStyle/>
          <a:p>
            <a:r>
              <a:rPr lang="en-GB" sz="1600" i="1" dirty="0" err="1" smtClean="0">
                <a:latin typeface="Courier New" panose="02070309020205020404" pitchFamily="49" charset="0"/>
                <a:cs typeface="Courier New" panose="02070309020205020404" pitchFamily="49" charset="0"/>
              </a:rPr>
              <a:t>https;Account;Key</a:t>
            </a:r>
            <a:endParaRPr lang="en-US" sz="1600" i="1" dirty="0">
              <a:latin typeface="Courier New" panose="02070309020205020404" pitchFamily="49" charset="0"/>
              <a:cs typeface="Courier New" panose="02070309020205020404" pitchFamily="49" charset="0"/>
            </a:endParaRPr>
          </a:p>
        </p:txBody>
      </p:sp>
      <p:sp>
        <p:nvSpPr>
          <p:cNvPr id="57" name="Freeform 5"/>
          <p:cNvSpPr>
            <a:spLocks noEditPoints="1"/>
          </p:cNvSpPr>
          <p:nvPr/>
        </p:nvSpPr>
        <p:spPr bwMode="auto">
          <a:xfrm>
            <a:off x="8769259" y="4982602"/>
            <a:ext cx="445342" cy="44745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Content Placeholder 58"/>
          <p:cNvSpPr>
            <a:spLocks noGrp="1"/>
          </p:cNvSpPr>
          <p:nvPr>
            <p:ph sz="quarter" idx="10"/>
          </p:nvPr>
        </p:nvSpPr>
        <p:spPr>
          <a:xfrm>
            <a:off x="379413" y="726510"/>
            <a:ext cx="7337685" cy="5952104"/>
          </a:xfrm>
        </p:spPr>
        <p:txBody>
          <a:bodyPr/>
          <a:lstStyle/>
          <a:p>
            <a:pPr marL="514350" indent="-514350">
              <a:buFont typeface="+mj-lt"/>
              <a:buAutoNum type="arabicPeriod"/>
            </a:pPr>
            <a:r>
              <a:rPr lang="en-GB" dirty="0" smtClean="0"/>
              <a:t>Import Azure Storage </a:t>
            </a:r>
            <a:r>
              <a:rPr lang="en-GB" dirty="0" err="1" smtClean="0"/>
              <a:t>NuGet</a:t>
            </a:r>
            <a:r>
              <a:rPr lang="en-GB" dirty="0" smtClean="0"/>
              <a:t> package</a:t>
            </a:r>
          </a:p>
          <a:p>
            <a:pPr marL="514350" indent="-514350">
              <a:buFont typeface="+mj-lt"/>
              <a:buAutoNum type="arabicPeriod"/>
            </a:pPr>
            <a:r>
              <a:rPr lang="en-GB" dirty="0" smtClean="0"/>
              <a:t>Create a connection string for your storage account</a:t>
            </a:r>
          </a:p>
          <a:p>
            <a:pPr marL="514350" indent="-514350">
              <a:buFont typeface="+mj-lt"/>
              <a:buAutoNum type="arabicPeriod"/>
            </a:pPr>
            <a:r>
              <a:rPr lang="en-GB" dirty="0" smtClean="0"/>
              <a:t>Create a </a:t>
            </a:r>
            <a:r>
              <a:rPr lang="en-GB" b="1" dirty="0" err="1" smtClean="0"/>
              <a:t>CloudBlobClient</a:t>
            </a:r>
            <a:r>
              <a:rPr lang="en-GB" dirty="0" smtClean="0"/>
              <a:t> object</a:t>
            </a:r>
          </a:p>
          <a:p>
            <a:pPr marL="514350" indent="-514350">
              <a:buFont typeface="+mj-lt"/>
              <a:buAutoNum type="arabicPeriod"/>
            </a:pPr>
            <a:r>
              <a:rPr lang="en-GB" dirty="0" smtClean="0"/>
              <a:t>Create a </a:t>
            </a:r>
            <a:r>
              <a:rPr lang="en-GB" b="1" dirty="0" err="1" smtClean="0"/>
              <a:t>CloudBlobContainer</a:t>
            </a:r>
            <a:r>
              <a:rPr lang="en-GB" dirty="0" smtClean="0"/>
              <a:t> object that references your container</a:t>
            </a:r>
          </a:p>
          <a:p>
            <a:pPr marL="514350" indent="-514350">
              <a:buFont typeface="+mj-lt"/>
              <a:buAutoNum type="arabicPeriod"/>
            </a:pPr>
            <a:r>
              <a:rPr lang="en-GB" dirty="0" smtClean="0"/>
              <a:t>Create a </a:t>
            </a:r>
            <a:r>
              <a:rPr lang="en-GB" b="1" dirty="0" err="1" smtClean="0"/>
              <a:t>CloudBlockBlob</a:t>
            </a:r>
            <a:r>
              <a:rPr lang="en-GB" dirty="0" smtClean="0"/>
              <a:t> object that references a blob</a:t>
            </a:r>
          </a:p>
          <a:p>
            <a:pPr marL="514350" indent="-514350">
              <a:buFont typeface="+mj-lt"/>
              <a:buAutoNum type="arabicPeriod"/>
            </a:pPr>
            <a:r>
              <a:rPr lang="en-GB" dirty="0" smtClean="0"/>
              <a:t>Read or write a stream to/from the blob</a:t>
            </a:r>
          </a:p>
          <a:p>
            <a:pPr marL="514350" indent="-514350">
              <a:buFont typeface="+mj-lt"/>
              <a:buAutoNum type="arabicPeriod"/>
            </a:pPr>
            <a:endParaRPr lang="en-GB" dirty="0" smtClean="0"/>
          </a:p>
          <a:p>
            <a:pPr marL="514350" indent="-514350">
              <a:buFont typeface="+mj-lt"/>
              <a:buAutoNum type="arabicPeriod"/>
            </a:pPr>
            <a:endParaRPr lang="en-US" dirty="0"/>
          </a:p>
        </p:txBody>
      </p:sp>
      <p:grpSp>
        <p:nvGrpSpPr>
          <p:cNvPr id="60" name="Group 20"/>
          <p:cNvGrpSpPr>
            <a:grpSpLocks noChangeAspect="1"/>
          </p:cNvGrpSpPr>
          <p:nvPr/>
        </p:nvGrpSpPr>
        <p:grpSpPr bwMode="auto">
          <a:xfrm>
            <a:off x="10663812" y="2388777"/>
            <a:ext cx="677309" cy="895652"/>
            <a:chOff x="3915" y="2947"/>
            <a:chExt cx="456" cy="603"/>
          </a:xfrm>
          <a:solidFill>
            <a:schemeClr val="accent4">
              <a:lumMod val="20000"/>
              <a:lumOff val="80000"/>
            </a:schemeClr>
          </a:solidFill>
        </p:grpSpPr>
        <p:sp>
          <p:nvSpPr>
            <p:cNvPr id="6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64" name="Elbow Connector 63"/>
          <p:cNvCxnSpPr>
            <a:stCxn id="57" idx="22"/>
            <a:endCxn id="21" idx="1"/>
          </p:cNvCxnSpPr>
          <p:nvPr/>
        </p:nvCxnSpPr>
        <p:spPr>
          <a:xfrm flipV="1">
            <a:off x="9201106" y="2972627"/>
            <a:ext cx="1310929" cy="22303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stCxn id="57" idx="22"/>
          </p:cNvCxnSpPr>
          <p:nvPr/>
        </p:nvCxnSpPr>
        <p:spPr>
          <a:xfrm flipV="1">
            <a:off x="9201106" y="3284430"/>
            <a:ext cx="1882608" cy="19185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p:cNvGrpSpPr>
            <a:grpSpLocks noChangeAspect="1"/>
          </p:cNvGrpSpPr>
          <p:nvPr/>
        </p:nvGrpSpPr>
        <p:grpSpPr>
          <a:xfrm>
            <a:off x="9221367" y="4906186"/>
            <a:ext cx="755983" cy="539531"/>
            <a:chOff x="8031673" y="2112654"/>
            <a:chExt cx="2706706" cy="1824680"/>
          </a:xfrm>
        </p:grpSpPr>
        <p:sp>
          <p:nvSpPr>
            <p:cNvPr id="69" name="Oval 68"/>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72" name="Straight Connector 71"/>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74" name="Oval 73"/>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75" name="Straight Connector 74"/>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8247377" y="4218287"/>
            <a:ext cx="995874" cy="757367"/>
            <a:chOff x="9367837" y="1123764"/>
            <a:chExt cx="1219295" cy="927280"/>
          </a:xfrm>
        </p:grpSpPr>
        <p:grpSp>
          <p:nvGrpSpPr>
            <p:cNvPr id="83" name="Group 82"/>
            <p:cNvGrpSpPr/>
            <p:nvPr/>
          </p:nvGrpSpPr>
          <p:grpSpPr>
            <a:xfrm>
              <a:off x="9367837" y="1123764"/>
              <a:ext cx="973373" cy="851271"/>
              <a:chOff x="4537076" y="2716213"/>
              <a:chExt cx="898525" cy="785812"/>
            </a:xfrm>
          </p:grpSpPr>
          <p:sp>
            <p:nvSpPr>
              <p:cNvPr id="8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6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nodeType="after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anim calcmode="lin" valueType="num">
                                      <p:cBhvr>
                                        <p:cTn id="11" dur="1000" fill="hold"/>
                                        <p:tgtEl>
                                          <p:spTgt spid="82"/>
                                        </p:tgtEl>
                                        <p:attrNameLst>
                                          <p:attrName>ppt_x</p:attrName>
                                        </p:attrNameLst>
                                      </p:cBhvr>
                                      <p:tavLst>
                                        <p:tav tm="0">
                                          <p:val>
                                            <p:strVal val="#ppt_x"/>
                                          </p:val>
                                        </p:tav>
                                        <p:tav tm="100000">
                                          <p:val>
                                            <p:strVal val="#ppt_x"/>
                                          </p:val>
                                        </p:tav>
                                      </p:tavLst>
                                    </p:anim>
                                    <p:anim calcmode="lin" valueType="num">
                                      <p:cBhvr>
                                        <p:cTn id="12"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9">
                                            <p:txEl>
                                              <p:pRg st="2" end="2"/>
                                            </p:tx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9">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22" presetClass="entr" presetSubtype="4" fill="hold"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down)">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60"/>
                                        </p:tgtEl>
                                        <p:attrNameLst>
                                          <p:attrName>style.visibility</p:attrName>
                                        </p:attrNameLst>
                                      </p:cBhvr>
                                      <p:to>
                                        <p:strVal val="visible"/>
                                      </p:to>
                                    </p:set>
                                  </p:childTnLst>
                                </p:cTn>
                              </p:par>
                            </p:childTnLst>
                          </p:cTn>
                        </p:par>
                        <p:par>
                          <p:cTn id="46" fill="hold">
                            <p:stCondLst>
                              <p:cond delay="0"/>
                            </p:stCondLst>
                            <p:childTnLst>
                              <p:par>
                                <p:cTn id="47" presetID="22" presetClass="entr" presetSubtype="4" fill="hold" nodeType="after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down)">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9">
                                            <p:txEl>
                                              <p:pRg st="5" end="5"/>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3" presetClass="path" presetSubtype="0" accel="50000" decel="50000" fill="hold" nodeType="clickEffect">
                                  <p:stCondLst>
                                    <p:cond delay="0"/>
                                  </p:stCondLst>
                                  <p:childTnLst>
                                    <p:animMotion origin="layout" path="M 2.08333E-7 0.01065 L 0.05937 0.01065 C 0.08594 0.01065 0.11888 -0.08287 0.11888 -0.15857 L 0.11888 -0.32778 " pathEditMode="relative" rAng="0" ptsTypes="AAAA">
                                      <p:cBhvr>
                                        <p:cTn id="60" dur="2000" fill="hold"/>
                                        <p:tgtEl>
                                          <p:spTgt spid="68"/>
                                        </p:tgtEl>
                                        <p:attrNameLst>
                                          <p:attrName>ppt_x</p:attrName>
                                          <p:attrName>ppt_y</p:attrName>
                                        </p:attrNameLst>
                                      </p:cBhvr>
                                      <p:rCtr x="5937" y="-16921"/>
                                    </p:animMotion>
                                  </p:childTnLst>
                                </p:cTn>
                              </p:par>
                            </p:childTnLst>
                          </p:cTn>
                        </p:par>
                        <p:par>
                          <p:cTn id="61" fill="hold">
                            <p:stCondLst>
                              <p:cond delay="2000"/>
                            </p:stCondLst>
                            <p:childTnLst>
                              <p:par>
                                <p:cTn id="62" presetID="10" presetClass="exit" presetSubtype="0" fill="hold" nodeType="afterEffect">
                                  <p:stCondLst>
                                    <p:cond delay="0"/>
                                  </p:stCondLst>
                                  <p:childTnLst>
                                    <p:animEffect transition="out" filter="fade">
                                      <p:cBhvr>
                                        <p:cTn id="63" dur="500"/>
                                        <p:tgtEl>
                                          <p:spTgt spid="68"/>
                                        </p:tgtEl>
                                      </p:cBhvr>
                                    </p:animEffect>
                                    <p:set>
                                      <p:cBhvr>
                                        <p:cTn id="6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7" grpId="0" animBg="1"/>
      <p:bldP spid="5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Uploading Blobs</a:t>
            </a:r>
            <a:endParaRPr lang="en-US" dirty="0"/>
          </a:p>
        </p:txBody>
      </p:sp>
    </p:spTree>
    <p:extLst>
      <p:ext uri="{BB962C8B-B14F-4D97-AF65-F5344CB8AC3E}">
        <p14:creationId xmlns:p14="http://schemas.microsoft.com/office/powerpoint/2010/main" val="1628562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submit Hadoop jobs?</a:t>
            </a:r>
            <a:endParaRPr lang="en-GB" dirty="0"/>
          </a:p>
        </p:txBody>
      </p:sp>
    </p:spTree>
    <p:extLst>
      <p:ext uri="{BB962C8B-B14F-4D97-AF65-F5344CB8AC3E}">
        <p14:creationId xmlns:p14="http://schemas.microsoft.com/office/powerpoint/2010/main" val="22662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9448436" y="3500736"/>
            <a:ext cx="1810064" cy="1496250"/>
            <a:chOff x="6639572" y="1907217"/>
            <a:chExt cx="3200400" cy="2645540"/>
          </a:xfrm>
        </p:grpSpPr>
        <p:grpSp>
          <p:nvGrpSpPr>
            <p:cNvPr id="10" name="Group 9"/>
            <p:cNvGrpSpPr>
              <a:grpSpLocks noChangeAspect="1"/>
            </p:cNvGrpSpPr>
            <p:nvPr/>
          </p:nvGrpSpPr>
          <p:grpSpPr>
            <a:xfrm>
              <a:off x="6639572" y="1907217"/>
              <a:ext cx="3200400" cy="2645540"/>
              <a:chOff x="6219422" y="1886308"/>
              <a:chExt cx="3657600" cy="2752244"/>
            </a:xfrm>
          </p:grpSpPr>
          <p:grpSp>
            <p:nvGrpSpPr>
              <p:cNvPr id="12" name="Group 11"/>
              <p:cNvGrpSpPr/>
              <p:nvPr/>
            </p:nvGrpSpPr>
            <p:grpSpPr>
              <a:xfrm>
                <a:off x="6219422" y="1886308"/>
                <a:ext cx="3657600" cy="2752244"/>
                <a:chOff x="6219421" y="1886308"/>
                <a:chExt cx="3657600" cy="2752244"/>
              </a:xfrm>
            </p:grpSpPr>
            <p:sp>
              <p:nvSpPr>
                <p:cNvPr id="14" name="Rectangle 13"/>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8580436" y="1996036"/>
                  <a:ext cx="731520" cy="237744"/>
                  <a:chOff x="8580436" y="1996036"/>
                  <a:chExt cx="731520" cy="237744"/>
                </a:xfrm>
              </p:grpSpPr>
              <p:sp>
                <p:nvSpPr>
                  <p:cNvPr id="17" name="Rectangle 16"/>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3" name="Straight Connector 12"/>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 name="Picture 18"/>
          <p:cNvPicPr>
            <a:picLocks noChangeAspect="1"/>
          </p:cNvPicPr>
          <p:nvPr/>
        </p:nvPicPr>
        <p:blipFill>
          <a:blip r:embed="rId2"/>
          <a:stretch>
            <a:fillRect/>
          </a:stretch>
        </p:blipFill>
        <p:spPr>
          <a:xfrm>
            <a:off x="8777305" y="528650"/>
            <a:ext cx="3152326" cy="1842269"/>
          </a:xfrm>
          <a:prstGeom prst="rect">
            <a:avLst/>
          </a:prstGeom>
        </p:spPr>
      </p:pic>
      <p:sp>
        <p:nvSpPr>
          <p:cNvPr id="57" name="Freeform 5"/>
          <p:cNvSpPr>
            <a:spLocks noEditPoints="1"/>
          </p:cNvSpPr>
          <p:nvPr/>
        </p:nvSpPr>
        <p:spPr bwMode="auto">
          <a:xfrm>
            <a:off x="10700372" y="4289757"/>
            <a:ext cx="445342" cy="44745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Content Placeholder 58"/>
          <p:cNvSpPr>
            <a:spLocks noGrp="1"/>
          </p:cNvSpPr>
          <p:nvPr>
            <p:ph sz="quarter" idx="10"/>
          </p:nvPr>
        </p:nvSpPr>
        <p:spPr>
          <a:xfrm>
            <a:off x="379413" y="450937"/>
            <a:ext cx="9344194" cy="6227677"/>
          </a:xfrm>
        </p:spPr>
        <p:txBody>
          <a:bodyPr/>
          <a:lstStyle/>
          <a:p>
            <a:pPr marL="514350" indent="-514350">
              <a:buFont typeface="+mj-lt"/>
              <a:buAutoNum type="arabicPeriod"/>
            </a:pPr>
            <a:r>
              <a:rPr lang="en-GB" sz="2800" dirty="0" smtClean="0"/>
              <a:t>Import HDInsight Management </a:t>
            </a:r>
            <a:r>
              <a:rPr lang="en-GB" sz="2800" dirty="0" err="1" smtClean="0"/>
              <a:t>NuGet</a:t>
            </a:r>
            <a:r>
              <a:rPr lang="en-GB" sz="2800" dirty="0" smtClean="0"/>
              <a:t> package</a:t>
            </a:r>
          </a:p>
          <a:p>
            <a:pPr marL="914265" lvl="1" indent="-514350"/>
            <a:r>
              <a:rPr lang="en-GB" sz="2400" dirty="0" smtClean="0"/>
              <a:t>Includes Hadoop Client</a:t>
            </a:r>
          </a:p>
          <a:p>
            <a:pPr marL="514350" indent="-514350">
              <a:buFont typeface="+mj-lt"/>
              <a:buAutoNum type="arabicPeriod"/>
            </a:pPr>
            <a:r>
              <a:rPr lang="en-GB" sz="2800" dirty="0" smtClean="0"/>
              <a:t>Create a </a:t>
            </a:r>
            <a:r>
              <a:rPr lang="en-GB" sz="2800" b="1" dirty="0" smtClean="0"/>
              <a:t>*Credential </a:t>
            </a:r>
            <a:r>
              <a:rPr lang="en-GB" sz="2800" dirty="0" smtClean="0"/>
              <a:t>object for your cluster</a:t>
            </a:r>
          </a:p>
          <a:p>
            <a:pPr marL="914265" lvl="1" indent="-514350"/>
            <a:r>
              <a:rPr lang="en-GB" sz="2400" dirty="0" smtClean="0"/>
              <a:t>Certificate</a:t>
            </a:r>
          </a:p>
          <a:p>
            <a:pPr marL="914265" lvl="1" indent="-514350"/>
            <a:r>
              <a:rPr lang="en-GB" sz="2400" dirty="0" smtClean="0"/>
              <a:t>Basic Authentication</a:t>
            </a:r>
          </a:p>
          <a:p>
            <a:pPr marL="514350" indent="-514350">
              <a:buFont typeface="+mj-lt"/>
              <a:buAutoNum type="arabicPeriod"/>
            </a:pPr>
            <a:r>
              <a:rPr lang="en-GB" sz="2800" dirty="0" smtClean="0"/>
              <a:t>Create a </a:t>
            </a:r>
            <a:r>
              <a:rPr lang="en-GB" sz="2800" b="1" dirty="0" smtClean="0"/>
              <a:t>*</a:t>
            </a:r>
            <a:r>
              <a:rPr lang="en-GB" sz="2800" b="1" dirty="0" err="1" smtClean="0"/>
              <a:t>JobCreateParameters</a:t>
            </a:r>
            <a:r>
              <a:rPr lang="en-GB" sz="2800" b="1" dirty="0" smtClean="0"/>
              <a:t> </a:t>
            </a:r>
            <a:r>
              <a:rPr lang="en-GB" sz="2800" dirty="0" smtClean="0"/>
              <a:t>object to define the job</a:t>
            </a:r>
          </a:p>
          <a:p>
            <a:pPr marL="914265" lvl="1" indent="-514350"/>
            <a:r>
              <a:rPr lang="en-GB" sz="2400" dirty="0" err="1" smtClean="0"/>
              <a:t>MapReduce</a:t>
            </a:r>
            <a:r>
              <a:rPr lang="en-GB" sz="2400" dirty="0" smtClean="0"/>
              <a:t>, Streaming, Pig, Hive, etc.</a:t>
            </a:r>
          </a:p>
          <a:p>
            <a:pPr marL="514350" indent="-514350">
              <a:buFont typeface="+mj-lt"/>
              <a:buAutoNum type="arabicPeriod"/>
            </a:pPr>
            <a:r>
              <a:rPr lang="en-GB" sz="2800" dirty="0" smtClean="0"/>
              <a:t>Use the </a:t>
            </a:r>
            <a:r>
              <a:rPr lang="en-GB" sz="2800" b="1" dirty="0" err="1" smtClean="0"/>
              <a:t>JobSubmissionClientFactory</a:t>
            </a:r>
            <a:r>
              <a:rPr lang="en-GB" sz="2800" dirty="0" smtClean="0"/>
              <a:t> class to create a client from your credentials</a:t>
            </a:r>
          </a:p>
          <a:p>
            <a:pPr marL="514350" indent="-514350">
              <a:buFont typeface="+mj-lt"/>
              <a:buAutoNum type="arabicPeriod"/>
            </a:pPr>
            <a:r>
              <a:rPr lang="en-GB" sz="2800" dirty="0" smtClean="0"/>
              <a:t>Use the client to create the job based on your parameters</a:t>
            </a:r>
          </a:p>
          <a:p>
            <a:pPr marL="514350" indent="-514350">
              <a:buFont typeface="+mj-lt"/>
              <a:buAutoNum type="arabicPeriod"/>
            </a:pPr>
            <a:r>
              <a:rPr lang="en-GB" sz="2800" dirty="0" smtClean="0"/>
              <a:t>Use the client to get the job ID and check status until complete</a:t>
            </a:r>
          </a:p>
          <a:p>
            <a:pPr marL="514350" indent="-514350">
              <a:buFont typeface="+mj-lt"/>
              <a:buAutoNum type="arabicPeriod"/>
            </a:pPr>
            <a:endParaRPr lang="en-GB" sz="2800" dirty="0" smtClean="0"/>
          </a:p>
          <a:p>
            <a:pPr marL="514350" indent="-514350">
              <a:buFont typeface="+mj-lt"/>
              <a:buAutoNum type="arabicPeriod"/>
            </a:pPr>
            <a:endParaRPr lang="en-US" sz="2800" dirty="0"/>
          </a:p>
        </p:txBody>
      </p:sp>
      <p:grpSp>
        <p:nvGrpSpPr>
          <p:cNvPr id="82" name="Group 81"/>
          <p:cNvGrpSpPr/>
          <p:nvPr/>
        </p:nvGrpSpPr>
        <p:grpSpPr>
          <a:xfrm>
            <a:off x="9733996" y="3822460"/>
            <a:ext cx="872464" cy="663513"/>
            <a:chOff x="9367837" y="1123764"/>
            <a:chExt cx="1219295" cy="927280"/>
          </a:xfrm>
        </p:grpSpPr>
        <p:grpSp>
          <p:nvGrpSpPr>
            <p:cNvPr id="83" name="Group 82"/>
            <p:cNvGrpSpPr/>
            <p:nvPr/>
          </p:nvGrpSpPr>
          <p:grpSpPr>
            <a:xfrm>
              <a:off x="9367837" y="1123764"/>
              <a:ext cx="973373" cy="851271"/>
              <a:chOff x="4537076" y="2716213"/>
              <a:chExt cx="898525" cy="785812"/>
            </a:xfrm>
          </p:grpSpPr>
          <p:sp>
            <p:nvSpPr>
              <p:cNvPr id="8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9266530" y="1300667"/>
            <a:ext cx="2259913" cy="826613"/>
          </a:xfrm>
          <a:prstGeom prst="rect">
            <a:avLst/>
          </a:prstGeom>
        </p:spPr>
      </p:pic>
      <p:sp>
        <p:nvSpPr>
          <p:cNvPr id="42" name="Freeform 8"/>
          <p:cNvSpPr>
            <a:spLocks noChangeAspect="1" noEditPoints="1"/>
          </p:cNvSpPr>
          <p:nvPr/>
        </p:nvSpPr>
        <p:spPr bwMode="auto">
          <a:xfrm>
            <a:off x="10530630" y="3987711"/>
            <a:ext cx="656103" cy="296238"/>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 name="Elbow Connector 6"/>
          <p:cNvCxnSpPr>
            <a:stCxn id="42" idx="15"/>
          </p:cNvCxnSpPr>
          <p:nvPr/>
        </p:nvCxnSpPr>
        <p:spPr>
          <a:xfrm flipV="1">
            <a:off x="11186733" y="2370919"/>
            <a:ext cx="224478" cy="17042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5" name="Group 44"/>
          <p:cNvGrpSpPr>
            <a:grpSpLocks noChangeAspect="1"/>
          </p:cNvGrpSpPr>
          <p:nvPr/>
        </p:nvGrpSpPr>
        <p:grpSpPr>
          <a:xfrm>
            <a:off x="10678068" y="4282932"/>
            <a:ext cx="478872" cy="478872"/>
            <a:chOff x="9659407" y="1948784"/>
            <a:chExt cx="1371600" cy="1371600"/>
          </a:xfrm>
        </p:grpSpPr>
        <p:sp>
          <p:nvSpPr>
            <p:cNvPr id="46" name="Oval 4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Tree>
    <p:extLst>
      <p:ext uri="{BB962C8B-B14F-4D97-AF65-F5344CB8AC3E}">
        <p14:creationId xmlns:p14="http://schemas.microsoft.com/office/powerpoint/2010/main" val="20231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xEl>
                                              <p:pRg st="1" end="1"/>
                                            </p:txEl>
                                          </p:spTgt>
                                        </p:tgtEl>
                                        <p:attrNameLst>
                                          <p:attrName>style.visibility</p:attrName>
                                        </p:attrNameLst>
                                      </p:cBhvr>
                                      <p:to>
                                        <p:strVal val="visible"/>
                                      </p:to>
                                    </p:set>
                                  </p:childTnLst>
                                </p:cTn>
                              </p:par>
                            </p:childTnLst>
                          </p:cTn>
                        </p:par>
                        <p:par>
                          <p:cTn id="9" fill="hold">
                            <p:stCondLst>
                              <p:cond delay="0"/>
                            </p:stCondLst>
                            <p:childTnLst>
                              <p:par>
                                <p:cTn id="10" presetID="47" presetClass="entr" presetSubtype="0" fill="hold"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xEl>
                                              <p:pRg st="4" end="4"/>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xEl>
                                              <p:pRg st="6" end="6"/>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xEl>
                                              <p:pRg st="7" end="7"/>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xEl>
                                              <p:pRg st="8" end="8"/>
                                            </p:txEl>
                                          </p:spTgt>
                                        </p:tgtEl>
                                        <p:attrNameLst>
                                          <p:attrName>style.visibility</p:attrName>
                                        </p:attrNameLst>
                                      </p:cBhvr>
                                      <p:to>
                                        <p:strVal val="visible"/>
                                      </p:to>
                                    </p:set>
                                  </p:childTnLst>
                                </p:cTn>
                              </p:par>
                            </p:childTnLst>
                          </p:cTn>
                        </p:par>
                        <p:par>
                          <p:cTn id="49" fill="hold">
                            <p:stCondLst>
                              <p:cond delay="0"/>
                            </p:stCondLst>
                            <p:childTnLst>
                              <p:par>
                                <p:cTn id="50" presetID="64" presetClass="path" presetSubtype="0" accel="50000" decel="50000" fill="hold" grpId="1" nodeType="afterEffect">
                                  <p:stCondLst>
                                    <p:cond delay="0"/>
                                  </p:stCondLst>
                                  <p:childTnLst>
                                    <p:animMotion origin="layout" path="M -3.33333E-6 -1.85185E-6 L -0.00286 -0.39213 " pathEditMode="relative" rAng="0" ptsTypes="AA">
                                      <p:cBhvr>
                                        <p:cTn id="51" dur="2000" fill="hold"/>
                                        <p:tgtEl>
                                          <p:spTgt spid="57"/>
                                        </p:tgtEl>
                                        <p:attrNameLst>
                                          <p:attrName>ppt_x</p:attrName>
                                          <p:attrName>ppt_y</p:attrName>
                                        </p:attrNameLst>
                                      </p:cBhvr>
                                      <p:rCtr x="-143" y="-19606"/>
                                    </p:animMotion>
                                  </p:childTnLst>
                                </p:cTn>
                              </p:par>
                            </p:childTnLst>
                          </p:cTn>
                        </p:par>
                        <p:par>
                          <p:cTn id="52" fill="hold">
                            <p:stCondLst>
                              <p:cond delay="2000"/>
                            </p:stCondLst>
                            <p:childTnLst>
                              <p:par>
                                <p:cTn id="53" presetID="10" presetClass="exit" presetSubtype="0" fill="hold" grpId="2" nodeType="afterEffect">
                                  <p:stCondLst>
                                    <p:cond delay="0"/>
                                  </p:stCondLst>
                                  <p:childTnLst>
                                    <p:animEffect transition="out" filter="fade">
                                      <p:cBhvr>
                                        <p:cTn id="54" dur="500"/>
                                        <p:tgtEl>
                                          <p:spTgt spid="57"/>
                                        </p:tgtEl>
                                      </p:cBhvr>
                                    </p:animEffect>
                                    <p:set>
                                      <p:cBhvr>
                                        <p:cTn id="55" dur="1" fill="hold">
                                          <p:stCondLst>
                                            <p:cond delay="499"/>
                                          </p:stCondLst>
                                        </p:cTn>
                                        <p:tgtEl>
                                          <p:spTgt spid="5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xEl>
                                              <p:pRg st="9" end="9"/>
                                            </p:txEl>
                                          </p:spTgt>
                                        </p:tgtEl>
                                        <p:attrNameLst>
                                          <p:attrName>style.visibility</p:attrName>
                                        </p:attrNameLst>
                                      </p:cBhvr>
                                      <p:to>
                                        <p:strVal val="visible"/>
                                      </p:to>
                                    </p:set>
                                  </p:childTnLst>
                                </p:cTn>
                              </p:par>
                            </p:childTnLst>
                          </p:cTn>
                        </p:par>
                        <p:par>
                          <p:cTn id="63" fill="hold">
                            <p:stCondLst>
                              <p:cond delay="0"/>
                            </p:stCondLst>
                            <p:childTnLst>
                              <p:par>
                                <p:cTn id="64" presetID="10" presetClass="entr" presetSubtype="0" fill="hold"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7" grpId="2" animBg="1"/>
      <p:bldP spid="59" grpId="0" uiExpand="1" build="p"/>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Uploading Blobs</a:t>
            </a:r>
            <a:endParaRPr lang="en-US" dirty="0"/>
          </a:p>
        </p:txBody>
      </p:sp>
    </p:spTree>
    <p:extLst>
      <p:ext uri="{BB962C8B-B14F-4D97-AF65-F5344CB8AC3E}">
        <p14:creationId xmlns:p14="http://schemas.microsoft.com/office/powerpoint/2010/main" val="1068229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a:t>
            </a:r>
            <a:r>
              <a:rPr lang="en-GB" dirty="0" smtClean="0"/>
              <a:t>can </a:t>
            </a:r>
            <a:r>
              <a:rPr lang="en-GB" dirty="0" smtClean="0"/>
              <a:t>I do with .NET and </a:t>
            </a:r>
            <a:r>
              <a:rPr lang="en-GB" dirty="0" err="1" smtClean="0"/>
              <a:t>HDinsight</a:t>
            </a:r>
            <a:r>
              <a:rPr lang="en-GB" dirty="0" smtClean="0"/>
              <a:t>?</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182029"/>
            <a:ext cx="11525250" cy="5496585"/>
          </a:xfrm>
        </p:spPr>
        <p:txBody>
          <a:bodyPr/>
          <a:lstStyle/>
          <a:p>
            <a:r>
              <a:rPr lang="en-GB" dirty="0" smtClean="0"/>
              <a:t>Implement Hadoop code</a:t>
            </a:r>
          </a:p>
          <a:p>
            <a:pPr lvl="1"/>
            <a:r>
              <a:rPr lang="en-GB" dirty="0" smtClean="0"/>
              <a:t>Custom </a:t>
            </a:r>
            <a:r>
              <a:rPr lang="en-GB" dirty="0" err="1" smtClean="0"/>
              <a:t>MapReduce</a:t>
            </a:r>
            <a:r>
              <a:rPr lang="en-GB" dirty="0" smtClean="0"/>
              <a:t> components</a:t>
            </a:r>
          </a:p>
          <a:p>
            <a:pPr lvl="1"/>
            <a:r>
              <a:rPr lang="en-GB" dirty="0" smtClean="0"/>
              <a:t>User-defined functions</a:t>
            </a:r>
          </a:p>
          <a:p>
            <a:r>
              <a:rPr lang="en-GB" dirty="0" smtClean="0"/>
              <a:t>Build </a:t>
            </a:r>
            <a:r>
              <a:rPr lang="en-GB" dirty="0" smtClean="0"/>
              <a:t>client / management applications</a:t>
            </a:r>
          </a:p>
          <a:p>
            <a:pPr lvl="1"/>
            <a:r>
              <a:rPr lang="en-GB" dirty="0" smtClean="0"/>
              <a:t>Provision / delete clusters</a:t>
            </a:r>
          </a:p>
          <a:p>
            <a:pPr lvl="1"/>
            <a:r>
              <a:rPr lang="en-GB" dirty="0" smtClean="0"/>
              <a:t>Serialize source data using Avro</a:t>
            </a:r>
          </a:p>
          <a:p>
            <a:pPr lvl="1"/>
            <a:r>
              <a:rPr lang="en-GB" dirty="0" smtClean="0"/>
              <a:t>Upload files to Azure storage</a:t>
            </a:r>
          </a:p>
          <a:p>
            <a:pPr lvl="1"/>
            <a:r>
              <a:rPr lang="en-GB" dirty="0" smtClean="0"/>
              <a:t>Invoke Hadoop </a:t>
            </a:r>
            <a:r>
              <a:rPr lang="en-GB" dirty="0" smtClean="0"/>
              <a:t>jobs</a:t>
            </a:r>
            <a:endParaRPr lang="en-GB" dirty="0" smtClean="0"/>
          </a:p>
        </p:txBody>
      </p:sp>
      <p:grpSp>
        <p:nvGrpSpPr>
          <p:cNvPr id="69" name="Group 68"/>
          <p:cNvGrpSpPr/>
          <p:nvPr/>
        </p:nvGrpSpPr>
        <p:grpSpPr>
          <a:xfrm>
            <a:off x="7824512" y="619699"/>
            <a:ext cx="3516588" cy="5239763"/>
            <a:chOff x="7824512" y="619699"/>
            <a:chExt cx="3516588" cy="5239763"/>
          </a:xfrm>
        </p:grpSpPr>
        <p:grpSp>
          <p:nvGrpSpPr>
            <p:cNvPr id="15" name="Group 14"/>
            <p:cNvGrpSpPr/>
            <p:nvPr/>
          </p:nvGrpSpPr>
          <p:grpSpPr>
            <a:xfrm>
              <a:off x="7824512" y="619699"/>
              <a:ext cx="3516588" cy="2417511"/>
              <a:chOff x="7824512" y="619699"/>
              <a:chExt cx="3516588" cy="2417511"/>
            </a:xfrm>
          </p:grpSpPr>
          <p:pic>
            <p:nvPicPr>
              <p:cNvPr id="12" name="Picture 11"/>
              <p:cNvPicPr>
                <a:picLocks noChangeAspect="1"/>
              </p:cNvPicPr>
              <p:nvPr/>
            </p:nvPicPr>
            <p:blipFill>
              <a:blip r:embed="rId3"/>
              <a:stretch>
                <a:fillRect/>
              </a:stretch>
            </p:blipFill>
            <p:spPr>
              <a:xfrm>
                <a:off x="7824512" y="619699"/>
                <a:ext cx="3516588" cy="2055149"/>
              </a:xfrm>
              <a:prstGeom prst="rect">
                <a:avLst/>
              </a:prstGeom>
            </p:spPr>
          </p:pic>
          <p:grpSp>
            <p:nvGrpSpPr>
              <p:cNvPr id="7" name="Group 6"/>
              <p:cNvGrpSpPr/>
              <p:nvPr/>
            </p:nvGrpSpPr>
            <p:grpSpPr>
              <a:xfrm>
                <a:off x="8311756" y="1812165"/>
                <a:ext cx="2036578" cy="1225045"/>
                <a:chOff x="5595740" y="4425730"/>
                <a:chExt cx="3154742" cy="1897645"/>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723" y="4425730"/>
                  <a:ext cx="1023730" cy="189764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752" y="4425730"/>
                  <a:ext cx="1023730" cy="1897645"/>
                </a:xfrm>
                <a:prstGeom prst="rect">
                  <a:avLst/>
                </a:prstGeom>
              </p:spPr>
            </p:pic>
          </p:grpSp>
          <p:pic>
            <p:nvPicPr>
              <p:cNvPr id="14" name="Picture 13"/>
              <p:cNvPicPr>
                <a:picLocks noChangeAspect="1"/>
              </p:cNvPicPr>
              <p:nvPr/>
            </p:nvPicPr>
            <p:blipFill>
              <a:blip r:embed="rId5"/>
              <a:stretch>
                <a:fillRect/>
              </a:stretch>
            </p:blipFill>
            <p:spPr>
              <a:xfrm rot="16200000">
                <a:off x="10481399" y="2297349"/>
                <a:ext cx="640699" cy="817442"/>
              </a:xfrm>
              <a:prstGeom prst="rect">
                <a:avLst/>
              </a:prstGeom>
            </p:spPr>
          </p:pic>
        </p:grpSp>
        <p:grpSp>
          <p:nvGrpSpPr>
            <p:cNvPr id="65" name="Group 64"/>
            <p:cNvGrpSpPr/>
            <p:nvPr/>
          </p:nvGrpSpPr>
          <p:grpSpPr>
            <a:xfrm>
              <a:off x="8520817" y="4533900"/>
              <a:ext cx="1603577" cy="1325562"/>
              <a:chOff x="8789450" y="4597400"/>
              <a:chExt cx="1603577" cy="1325562"/>
            </a:xfrm>
          </p:grpSpPr>
          <p:grpSp>
            <p:nvGrpSpPr>
              <p:cNvPr id="16" name="Group 15"/>
              <p:cNvGrpSpPr>
                <a:grpSpLocks noChangeAspect="1"/>
              </p:cNvGrpSpPr>
              <p:nvPr/>
            </p:nvGrpSpPr>
            <p:grpSpPr>
              <a:xfrm>
                <a:off x="8789450" y="4597400"/>
                <a:ext cx="1603577" cy="1325562"/>
                <a:chOff x="6639572" y="1907217"/>
                <a:chExt cx="3200400" cy="2645540"/>
              </a:xfrm>
            </p:grpSpPr>
            <p:grpSp>
              <p:nvGrpSpPr>
                <p:cNvPr id="17" name="Group 16"/>
                <p:cNvGrpSpPr>
                  <a:grpSpLocks noChangeAspect="1"/>
                </p:cNvGrpSpPr>
                <p:nvPr/>
              </p:nvGrpSpPr>
              <p:grpSpPr>
                <a:xfrm>
                  <a:off x="6639572" y="1907217"/>
                  <a:ext cx="3200400" cy="2645540"/>
                  <a:chOff x="6219422" y="1886308"/>
                  <a:chExt cx="3657600" cy="2752244"/>
                </a:xfrm>
              </p:grpSpPr>
              <p:grpSp>
                <p:nvGrpSpPr>
                  <p:cNvPr id="19" name="Group 18"/>
                  <p:cNvGrpSpPr/>
                  <p:nvPr/>
                </p:nvGrpSpPr>
                <p:grpSpPr>
                  <a:xfrm>
                    <a:off x="6219422" y="1886308"/>
                    <a:ext cx="3657600" cy="2752244"/>
                    <a:chOff x="6219421" y="1886308"/>
                    <a:chExt cx="3657600" cy="2752244"/>
                  </a:xfrm>
                </p:grpSpPr>
                <p:sp>
                  <p:nvSpPr>
                    <p:cNvPr id="21" name="Rectangle 2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8580436" y="1996036"/>
                      <a:ext cx="731520" cy="237744"/>
                      <a:chOff x="8580436" y="1996036"/>
                      <a:chExt cx="731520" cy="237744"/>
                    </a:xfrm>
                  </p:grpSpPr>
                  <p:sp>
                    <p:nvSpPr>
                      <p:cNvPr id="24" name="Rectangle 2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9051648" y="4911069"/>
                <a:ext cx="973373" cy="851271"/>
                <a:chOff x="4537076" y="2716213"/>
                <a:chExt cx="898525" cy="785812"/>
              </a:xfrm>
            </p:grpSpPr>
            <p:sp>
              <p:nvSpPr>
                <p:cNvPr id="6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8" name="Up-Down Arrow 67"/>
            <p:cNvSpPr/>
            <p:nvPr/>
          </p:nvSpPr>
          <p:spPr>
            <a:xfrm>
              <a:off x="9028937" y="3037210"/>
              <a:ext cx="553869" cy="1496690"/>
            </a:xfrm>
            <a:prstGeom prst="up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644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79407" y="182215"/>
            <a:ext cx="7767484"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a:t>
            </a:r>
            <a:r>
              <a:rPr lang="en-GB" dirty="0" smtClean="0"/>
              <a:t>Implement </a:t>
            </a:r>
            <a:r>
              <a:rPr lang="en-GB" dirty="0" err="1" smtClean="0"/>
              <a:t>MapReduce</a:t>
            </a:r>
            <a:r>
              <a:rPr lang="en-GB" dirty="0" smtClean="0"/>
              <a:t> Code with .NET</a:t>
            </a:r>
            <a:r>
              <a:rPr lang="en-GB" dirty="0" smtClean="0"/>
              <a:t>?</a:t>
            </a:r>
            <a:endParaRPr lang="en-GB" dirty="0"/>
          </a:p>
        </p:txBody>
      </p:sp>
    </p:spTree>
    <p:extLst>
      <p:ext uri="{BB962C8B-B14F-4D97-AF65-F5344CB8AC3E}">
        <p14:creationId xmlns:p14="http://schemas.microsoft.com/office/powerpoint/2010/main" val="324381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8373624" y="2874990"/>
            <a:ext cx="1235490" cy="1219046"/>
            <a:chOff x="9685335" y="452438"/>
            <a:chExt cx="835026" cy="823912"/>
          </a:xfrm>
        </p:grpSpPr>
        <p:sp>
          <p:nvSpPr>
            <p:cNvPr id="38" name="Freeform 7"/>
            <p:cNvSpPr>
              <a:spLocks noEditPoints="1"/>
            </p:cNvSpPr>
            <p:nvPr/>
          </p:nvSpPr>
          <p:spPr bwMode="auto">
            <a:xfrm>
              <a:off x="9685335" y="452438"/>
              <a:ext cx="673100"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noEditPoints="1"/>
            </p:cNvSpPr>
            <p:nvPr/>
          </p:nvSpPr>
          <p:spPr bwMode="auto">
            <a:xfrm>
              <a:off x="10210798" y="965200"/>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p:cNvSpPr>
            <a:spLocks noGrp="1"/>
          </p:cNvSpPr>
          <p:nvPr>
            <p:ph sz="quarter" idx="10"/>
          </p:nvPr>
        </p:nvSpPr>
        <p:spPr>
          <a:xfrm>
            <a:off x="379413" y="1388226"/>
            <a:ext cx="5932897" cy="5290388"/>
          </a:xfrm>
        </p:spPr>
        <p:txBody>
          <a:bodyPr/>
          <a:lstStyle/>
          <a:p>
            <a:r>
              <a:rPr lang="en-GB" dirty="0" smtClean="0"/>
              <a:t>Use Hadoop </a:t>
            </a:r>
            <a:r>
              <a:rPr lang="en-GB" i="1" dirty="0"/>
              <a:t>s</a:t>
            </a:r>
            <a:r>
              <a:rPr lang="en-GB" i="1" dirty="0" smtClean="0"/>
              <a:t>treaming</a:t>
            </a:r>
            <a:r>
              <a:rPr lang="en-GB" dirty="0" smtClean="0"/>
              <a:t> support</a:t>
            </a:r>
          </a:p>
          <a:p>
            <a:pPr lvl="1"/>
            <a:r>
              <a:rPr lang="en-GB" dirty="0" smtClean="0"/>
              <a:t>Pass data between Hadoop, mapper, and reducer via streams</a:t>
            </a:r>
          </a:p>
          <a:p>
            <a:r>
              <a:rPr lang="en-GB" dirty="0" smtClean="0"/>
              <a:t>Implement </a:t>
            </a:r>
            <a:r>
              <a:rPr lang="en-GB" dirty="0" err="1" smtClean="0"/>
              <a:t>MapReduce</a:t>
            </a:r>
            <a:r>
              <a:rPr lang="en-GB" dirty="0" smtClean="0"/>
              <a:t> code in Console applications</a:t>
            </a:r>
          </a:p>
          <a:p>
            <a:pPr lvl="1"/>
            <a:r>
              <a:rPr lang="en-GB" dirty="0" smtClean="0"/>
              <a:t>Mapper reads source and writes key/values</a:t>
            </a:r>
          </a:p>
          <a:p>
            <a:pPr lvl="1"/>
            <a:r>
              <a:rPr lang="en-GB" dirty="0" smtClean="0"/>
              <a:t>Reducer reads key/values and writes results</a:t>
            </a:r>
            <a:endParaRPr lang="en-US" dirty="0"/>
          </a:p>
        </p:txBody>
      </p:sp>
      <p:pic>
        <p:nvPicPr>
          <p:cNvPr id="4" name="Picture 3"/>
          <p:cNvPicPr>
            <a:picLocks noChangeAspect="1"/>
          </p:cNvPicPr>
          <p:nvPr/>
        </p:nvPicPr>
        <p:blipFill>
          <a:blip r:embed="rId3"/>
          <a:stretch>
            <a:fillRect/>
          </a:stretch>
        </p:blipFill>
        <p:spPr>
          <a:xfrm rot="16200000">
            <a:off x="8456456" y="1010242"/>
            <a:ext cx="858924" cy="1095866"/>
          </a:xfrm>
          <a:prstGeom prst="rect">
            <a:avLst/>
          </a:prstGeom>
        </p:spPr>
      </p:pic>
      <p:grpSp>
        <p:nvGrpSpPr>
          <p:cNvPr id="6" name="Group 5"/>
          <p:cNvGrpSpPr>
            <a:grpSpLocks noChangeAspect="1"/>
          </p:cNvGrpSpPr>
          <p:nvPr/>
        </p:nvGrpSpPr>
        <p:grpSpPr>
          <a:xfrm>
            <a:off x="7115332" y="5054255"/>
            <a:ext cx="1357733" cy="1122340"/>
            <a:chOff x="6219422" y="1886308"/>
            <a:chExt cx="3657600" cy="2752244"/>
          </a:xfrm>
        </p:grpSpPr>
        <p:grpSp>
          <p:nvGrpSpPr>
            <p:cNvPr id="7" name="Group 6"/>
            <p:cNvGrpSpPr/>
            <p:nvPr/>
          </p:nvGrpSpPr>
          <p:grpSpPr>
            <a:xfrm>
              <a:off x="6219422" y="1886308"/>
              <a:ext cx="3657600" cy="2752244"/>
              <a:chOff x="6219421" y="1886308"/>
              <a:chExt cx="3657600" cy="2752244"/>
            </a:xfrm>
          </p:grpSpPr>
          <p:sp>
            <p:nvSpPr>
              <p:cNvPr id="9" name="Rectangle 8"/>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15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Mapper&gt;</a:t>
                </a: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580436" y="1996036"/>
                <a:ext cx="731520" cy="237744"/>
                <a:chOff x="8580436" y="1996036"/>
                <a:chExt cx="731520" cy="237744"/>
              </a:xfrm>
            </p:grpSpPr>
            <p:sp>
              <p:nvSpPr>
                <p:cNvPr id="12" name="Rectangle 1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 name="Straight Connector 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p:cNvGrpSpPr>
            <a:grpSpLocks noChangeAspect="1"/>
          </p:cNvGrpSpPr>
          <p:nvPr/>
        </p:nvGrpSpPr>
        <p:grpSpPr>
          <a:xfrm>
            <a:off x="9664685" y="5054255"/>
            <a:ext cx="1357733" cy="1122340"/>
            <a:chOff x="6219422" y="1886308"/>
            <a:chExt cx="3657600" cy="2752244"/>
          </a:xfrm>
        </p:grpSpPr>
        <p:grpSp>
          <p:nvGrpSpPr>
            <p:cNvPr id="15" name="Group 14"/>
            <p:cNvGrpSpPr/>
            <p:nvPr/>
          </p:nvGrpSpPr>
          <p:grpSpPr>
            <a:xfrm>
              <a:off x="6219422" y="1886308"/>
              <a:ext cx="3657600" cy="2752244"/>
              <a:chOff x="6219421" y="1886308"/>
              <a:chExt cx="3657600" cy="2752244"/>
            </a:xfrm>
          </p:grpSpPr>
          <p:sp>
            <p:nvSpPr>
              <p:cNvPr id="17" name="Rectangle 16"/>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15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Reducer&gt;</a:t>
                </a: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8580436" y="1996036"/>
                <a:ext cx="731520" cy="237744"/>
                <a:chOff x="8580436" y="1996036"/>
                <a:chExt cx="731520" cy="237744"/>
              </a:xfrm>
            </p:grpSpPr>
            <p:sp>
              <p:nvSpPr>
                <p:cNvPr id="20" name="Rectangle 19"/>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6" name="Straight Connector 15"/>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p:cNvGrpSpPr>
            <a:grpSpLocks noChangeAspect="1"/>
          </p:cNvGrpSpPr>
          <p:nvPr/>
        </p:nvGrpSpPr>
        <p:grpSpPr>
          <a:xfrm>
            <a:off x="8507926" y="1561183"/>
            <a:ext cx="755983" cy="539531"/>
            <a:chOff x="8031673" y="2112654"/>
            <a:chExt cx="2706706" cy="1824680"/>
          </a:xfrm>
        </p:grpSpPr>
        <p:sp>
          <p:nvSpPr>
            <p:cNvPr id="23" name="Oval 22"/>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26" name="Straight Connector 25"/>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28" name="Oval 27"/>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29" name="Straight Connector 28"/>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28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500"/>
                            </p:stCondLst>
                            <p:childTnLst>
                              <p:par>
                                <p:cTn id="18" presetID="42" presetClass="path" presetSubtype="0" accel="50000" decel="50000" fill="hold" nodeType="afterEffect">
                                  <p:stCondLst>
                                    <p:cond delay="0"/>
                                  </p:stCondLst>
                                  <p:childTnLst>
                                    <p:animMotion origin="layout" path="M 3.95833E-6 1.85185E-6 L -0.00196 0.22083 " pathEditMode="relative" rAng="0" ptsTypes="AA">
                                      <p:cBhvr>
                                        <p:cTn id="19" dur="2000" fill="hold"/>
                                        <p:tgtEl>
                                          <p:spTgt spid="22"/>
                                        </p:tgtEl>
                                        <p:attrNameLst>
                                          <p:attrName>ppt_x</p:attrName>
                                          <p:attrName>ppt_y</p:attrName>
                                        </p:attrNameLst>
                                      </p:cBhvr>
                                      <p:rCtr x="-104" y="11042"/>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0"/>
                            </p:stCondLst>
                            <p:childTnLst>
                              <p:par>
                                <p:cTn id="34" presetID="49" presetClass="path" presetSubtype="0" accel="50000" decel="50000" fill="hold" nodeType="afterEffect">
                                  <p:stCondLst>
                                    <p:cond delay="0"/>
                                  </p:stCondLst>
                                  <p:childTnLst>
                                    <p:animMotion origin="layout" path="M -0.00196 0.22083 L -0.09076 0.56412 " pathEditMode="relative" rAng="0" ptsTypes="AA">
                                      <p:cBhvr>
                                        <p:cTn id="35" dur="2000" fill="hold"/>
                                        <p:tgtEl>
                                          <p:spTgt spid="22"/>
                                        </p:tgtEl>
                                        <p:attrNameLst>
                                          <p:attrName>ppt_x</p:attrName>
                                          <p:attrName>ppt_y</p:attrName>
                                        </p:attrNameLst>
                                      </p:cBhvr>
                                      <p:rCtr x="-4440" y="17153"/>
                                    </p:animMotion>
                                  </p:childTnLst>
                                </p:cTn>
                              </p:par>
                            </p:childTnLst>
                          </p:cTn>
                        </p:par>
                        <p:par>
                          <p:cTn id="36" fill="hold">
                            <p:stCondLst>
                              <p:cond delay="2000"/>
                            </p:stCondLst>
                            <p:childTnLst>
                              <p:par>
                                <p:cTn id="37" presetID="56" presetClass="path" presetSubtype="0" accel="50000" decel="50000" fill="hold" nodeType="afterEffect">
                                  <p:stCondLst>
                                    <p:cond delay="0"/>
                                  </p:stCondLst>
                                  <p:childTnLst>
                                    <p:animMotion origin="layout" path="M -0.09076 0.56412 L -0.00195 0.22084 " pathEditMode="relative" rAng="0" ptsTypes="AA">
                                      <p:cBhvr>
                                        <p:cTn id="38" dur="2000" fill="hold"/>
                                        <p:tgtEl>
                                          <p:spTgt spid="22"/>
                                        </p:tgtEl>
                                        <p:attrNameLst>
                                          <p:attrName>ppt_x</p:attrName>
                                          <p:attrName>ppt_y</p:attrName>
                                        </p:attrNameLst>
                                      </p:cBhvr>
                                      <p:rCtr x="4401" y="-16806"/>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par>
                          <p:cTn id="43" fill="hold">
                            <p:stCondLst>
                              <p:cond delay="0"/>
                            </p:stCondLst>
                            <p:childTnLst>
                              <p:par>
                                <p:cTn id="44" presetID="49" presetClass="path" presetSubtype="0" accel="50000" decel="50000" fill="hold" nodeType="afterEffect">
                                  <p:stCondLst>
                                    <p:cond delay="0"/>
                                  </p:stCondLst>
                                  <p:childTnLst>
                                    <p:animMotion origin="layout" path="M -0.00196 0.22083 L 0.1181 0.55509 " pathEditMode="relative" rAng="0" ptsTypes="AA">
                                      <p:cBhvr>
                                        <p:cTn id="45" dur="2000" fill="hold"/>
                                        <p:tgtEl>
                                          <p:spTgt spid="22"/>
                                        </p:tgtEl>
                                        <p:attrNameLst>
                                          <p:attrName>ppt_x</p:attrName>
                                          <p:attrName>ppt_y</p:attrName>
                                        </p:attrNameLst>
                                      </p:cBhvr>
                                      <p:rCtr x="6003" y="16713"/>
                                    </p:animMotion>
                                  </p:childTnLst>
                                </p:cTn>
                              </p:par>
                            </p:childTnLst>
                          </p:cTn>
                        </p:par>
                        <p:par>
                          <p:cTn id="46" fill="hold">
                            <p:stCondLst>
                              <p:cond delay="2000"/>
                            </p:stCondLst>
                            <p:childTnLst>
                              <p:par>
                                <p:cTn id="47" presetID="56" presetClass="path" presetSubtype="0" accel="50000" decel="50000" fill="hold" nodeType="afterEffect">
                                  <p:stCondLst>
                                    <p:cond delay="0"/>
                                  </p:stCondLst>
                                  <p:childTnLst>
                                    <p:animMotion origin="layout" path="M 0.1181 0.55509 L -0.00195 0.22084 " pathEditMode="relative" rAng="0" ptsTypes="AA">
                                      <p:cBhvr>
                                        <p:cTn id="48" dur="2000" fill="hold"/>
                                        <p:tgtEl>
                                          <p:spTgt spid="22"/>
                                        </p:tgtEl>
                                        <p:attrNameLst>
                                          <p:attrName>ppt_x</p:attrName>
                                          <p:attrName>ppt_y</p:attrName>
                                        </p:attrNameLst>
                                      </p:cBhvr>
                                      <p:rCtr x="-6042" y="-16528"/>
                                    </p:animMotion>
                                  </p:childTnLst>
                                </p:cTn>
                              </p:par>
                            </p:childTnLst>
                          </p:cTn>
                        </p:par>
                        <p:par>
                          <p:cTn id="49" fill="hold">
                            <p:stCondLst>
                              <p:cond delay="4000"/>
                            </p:stCondLst>
                            <p:childTnLst>
                              <p:par>
                                <p:cTn id="50" presetID="64" presetClass="path" presetSubtype="0" accel="50000" decel="50000" fill="hold" nodeType="afterEffect">
                                  <p:stCondLst>
                                    <p:cond delay="0"/>
                                  </p:stCondLst>
                                  <p:childTnLst>
                                    <p:animMotion origin="layout" path="M -0.00196 0.22083 L 3.95833E-6 1.85185E-6 " pathEditMode="relative" rAng="0" ptsTypes="AA">
                                      <p:cBhvr>
                                        <p:cTn id="51" dur="2000" fill="hold"/>
                                        <p:tgtEl>
                                          <p:spTgt spid="22"/>
                                        </p:tgtEl>
                                        <p:attrNameLst>
                                          <p:attrName>ppt_x</p:attrName>
                                          <p:attrName>ppt_y</p:attrName>
                                        </p:attrNameLst>
                                      </p:cBhvr>
                                      <p:rCtr x="91" y="-11690"/>
                                    </p:animMotion>
                                  </p:childTnLst>
                                </p:cTn>
                              </p:par>
                            </p:childTnLst>
                          </p:cTn>
                        </p:par>
                        <p:par>
                          <p:cTn id="52" fill="hold">
                            <p:stCondLst>
                              <p:cond delay="6000"/>
                            </p:stCondLst>
                            <p:childTnLst>
                              <p:par>
                                <p:cTn id="53" presetID="10" presetClass="exit" presetSubtype="0" fill="hold" nodeType="afterEffect">
                                  <p:stCondLst>
                                    <p:cond delay="0"/>
                                  </p:stCondLst>
                                  <p:childTnLst>
                                    <p:animEffect transition="out" filter="fad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Streaming </a:t>
            </a:r>
            <a:r>
              <a:rPr lang="en-GB" dirty="0" err="1" smtClean="0"/>
              <a:t>MapReduce</a:t>
            </a:r>
            <a:r>
              <a:rPr lang="en-GB" dirty="0" smtClean="0"/>
              <a:t> Code</a:t>
            </a:r>
            <a:endParaRPr lang="en-US" dirty="0"/>
          </a:p>
        </p:txBody>
      </p:sp>
    </p:spTree>
    <p:extLst>
      <p:ext uri="{BB962C8B-B14F-4D97-AF65-F5344CB8AC3E}">
        <p14:creationId xmlns:p14="http://schemas.microsoft.com/office/powerpoint/2010/main" val="22271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Avro?</a:t>
            </a:r>
            <a:endParaRPr lang="en-GB" dirty="0"/>
          </a:p>
        </p:txBody>
      </p:sp>
    </p:spTree>
    <p:extLst>
      <p:ext uri="{BB962C8B-B14F-4D97-AF65-F5344CB8AC3E}">
        <p14:creationId xmlns:p14="http://schemas.microsoft.com/office/powerpoint/2010/main" val="294674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425676"/>
            <a:ext cx="11812587" cy="5252937"/>
          </a:xfrm>
        </p:spPr>
        <p:txBody>
          <a:bodyPr/>
          <a:lstStyle/>
          <a:p>
            <a:pPr marL="0" indent="0">
              <a:buNone/>
            </a:pPr>
            <a:r>
              <a:rPr lang="en-GB" dirty="0" smtClean="0"/>
              <a:t>Apache Avro is a </a:t>
            </a:r>
            <a:r>
              <a:rPr lang="en-GB" dirty="0" err="1" smtClean="0"/>
              <a:t>splittable</a:t>
            </a:r>
            <a:r>
              <a:rPr lang="en-GB" dirty="0" smtClean="0"/>
              <a:t> serialization and data interchange format</a:t>
            </a:r>
          </a:p>
          <a:p>
            <a:r>
              <a:rPr lang="en-GB" dirty="0" smtClean="0"/>
              <a:t>Based on JSON - language-agnostic</a:t>
            </a:r>
          </a:p>
          <a:p>
            <a:r>
              <a:rPr lang="en-GB" dirty="0" smtClean="0"/>
              <a:t>Serializes </a:t>
            </a:r>
            <a:r>
              <a:rPr lang="en-GB" dirty="0"/>
              <a:t>schema and data</a:t>
            </a:r>
            <a:endParaRPr lang="en-GB" dirty="0" smtClean="0"/>
          </a:p>
          <a:p>
            <a:r>
              <a:rPr lang="en-GB" dirty="0" smtClean="0"/>
              <a:t>Supports compression</a:t>
            </a:r>
            <a:endParaRPr lang="en-US" dirty="0"/>
          </a:p>
        </p:txBody>
      </p:sp>
      <p:grpSp>
        <p:nvGrpSpPr>
          <p:cNvPr id="7" name="Group 6"/>
          <p:cNvGrpSpPr>
            <a:grpSpLocks noChangeAspect="1"/>
          </p:cNvGrpSpPr>
          <p:nvPr/>
        </p:nvGrpSpPr>
        <p:grpSpPr>
          <a:xfrm>
            <a:off x="9503210" y="2549479"/>
            <a:ext cx="893495" cy="1181529"/>
            <a:chOff x="6685445" y="3567416"/>
            <a:chExt cx="1250307" cy="1653366"/>
          </a:xfrm>
        </p:grpSpPr>
        <p:sp>
          <p:nvSpPr>
            <p:cNvPr id="8"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18"/>
            <p:cNvGrpSpPr>
              <a:grpSpLocks noChangeAspect="1"/>
            </p:cNvGrpSpPr>
            <p:nvPr/>
          </p:nvGrpSpPr>
          <p:grpSpPr bwMode="auto">
            <a:xfrm>
              <a:off x="6764026" y="4061208"/>
              <a:ext cx="1092138" cy="620636"/>
              <a:chOff x="5617" y="1245"/>
              <a:chExt cx="725" cy="412"/>
            </a:xfrm>
          </p:grpSpPr>
          <p:sp>
            <p:nvSpPr>
              <p:cNvPr id="16" name="Rectangle 15"/>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1" name="Straight Connector 10"/>
            <p:cNvCxnSpPr>
              <a:stCxn id="19" idx="3"/>
              <a:endCxn id="27"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8" idx="0"/>
              <a:endCxn id="27"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7" idx="3"/>
              <a:endCxn id="20"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5" idx="3"/>
              <a:endCxn id="22"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9922768" y="2750551"/>
            <a:ext cx="860496" cy="1137892"/>
            <a:chOff x="2487293" y="4229766"/>
            <a:chExt cx="1204130" cy="1592303"/>
          </a:xfrm>
        </p:grpSpPr>
        <p:grpSp>
          <p:nvGrpSpPr>
            <p:cNvPr id="4"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30" name="Straight Connector 29"/>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p:cNvCxnSpPr/>
          <p:nvPr/>
        </p:nvCxnSpPr>
        <p:spPr>
          <a:xfrm flipH="1">
            <a:off x="8817851" y="3163607"/>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Straight Arrow Connector 40"/>
          <p:cNvCxnSpPr/>
          <p:nvPr/>
        </p:nvCxnSpPr>
        <p:spPr>
          <a:xfrm flipH="1">
            <a:off x="8814149" y="4639527"/>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79" name="Group 78"/>
          <p:cNvGrpSpPr/>
          <p:nvPr/>
        </p:nvGrpSpPr>
        <p:grpSpPr>
          <a:xfrm>
            <a:off x="8204501" y="2238382"/>
            <a:ext cx="1219295" cy="1007642"/>
            <a:chOff x="8204501" y="2238382"/>
            <a:chExt cx="1219295" cy="1007642"/>
          </a:xfrm>
        </p:grpSpPr>
        <p:grpSp>
          <p:nvGrpSpPr>
            <p:cNvPr id="38" name="Group 37"/>
            <p:cNvGrpSpPr/>
            <p:nvPr/>
          </p:nvGrpSpPr>
          <p:grpSpPr>
            <a:xfrm>
              <a:off x="8204501" y="2238382"/>
              <a:ext cx="1219295" cy="927280"/>
              <a:chOff x="9367837" y="1123764"/>
              <a:chExt cx="1219295" cy="927280"/>
            </a:xfrm>
          </p:grpSpPr>
          <p:grpSp>
            <p:nvGrpSpPr>
              <p:cNvPr id="65" name="Group 64"/>
              <p:cNvGrpSpPr/>
              <p:nvPr/>
            </p:nvGrpSpPr>
            <p:grpSpPr>
              <a:xfrm>
                <a:off x="9367837" y="1123764"/>
                <a:ext cx="973373" cy="851271"/>
                <a:chOff x="4537076" y="2716213"/>
                <a:chExt cx="898525" cy="785812"/>
              </a:xfrm>
            </p:grpSpPr>
            <p:sp>
              <p:nvSpPr>
                <p:cNvPr id="7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6" name="TextBox 75"/>
            <p:cNvSpPr txBox="1"/>
            <p:nvPr/>
          </p:nvSpPr>
          <p:spPr>
            <a:xfrm>
              <a:off x="8601532" y="2876692"/>
              <a:ext cx="463588"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C#</a:t>
              </a:r>
              <a:endParaRPr lang="en-US" dirty="0">
                <a:latin typeface="Segoe UI Semibold" panose="020B0702040204020203" pitchFamily="34" charset="0"/>
                <a:cs typeface="Segoe UI Semibold" panose="020B0702040204020203" pitchFamily="34" charset="0"/>
              </a:endParaRPr>
            </a:p>
          </p:txBody>
        </p:sp>
      </p:grpSp>
      <p:grpSp>
        <p:nvGrpSpPr>
          <p:cNvPr id="80" name="Group 79"/>
          <p:cNvGrpSpPr/>
          <p:nvPr/>
        </p:nvGrpSpPr>
        <p:grpSpPr>
          <a:xfrm>
            <a:off x="8208203" y="3650293"/>
            <a:ext cx="1219295" cy="1044678"/>
            <a:chOff x="8208203" y="3650293"/>
            <a:chExt cx="1219295" cy="1044678"/>
          </a:xfrm>
        </p:grpSpPr>
        <p:grpSp>
          <p:nvGrpSpPr>
            <p:cNvPr id="39" name="Group 38"/>
            <p:cNvGrpSpPr/>
            <p:nvPr/>
          </p:nvGrpSpPr>
          <p:grpSpPr>
            <a:xfrm>
              <a:off x="8208203" y="3650293"/>
              <a:ext cx="1219295" cy="927280"/>
              <a:chOff x="9367837" y="1123764"/>
              <a:chExt cx="1219295" cy="927280"/>
            </a:xfrm>
          </p:grpSpPr>
          <p:grpSp>
            <p:nvGrpSpPr>
              <p:cNvPr id="54" name="Group 53"/>
              <p:cNvGrpSpPr/>
              <p:nvPr/>
            </p:nvGrpSpPr>
            <p:grpSpPr>
              <a:xfrm>
                <a:off x="9367837" y="1123764"/>
                <a:ext cx="973373" cy="851271"/>
                <a:chOff x="4537076" y="2716213"/>
                <a:chExt cx="898525" cy="785812"/>
              </a:xfrm>
            </p:grpSpPr>
            <p:sp>
              <p:nvSpPr>
                <p:cNvPr id="6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8554301" y="4325639"/>
              <a:ext cx="519694"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Pig</a:t>
              </a:r>
              <a:endParaRPr lang="en-US" dirty="0">
                <a:latin typeface="Segoe UI Semibold" panose="020B0702040204020203" pitchFamily="34" charset="0"/>
                <a:cs typeface="Segoe UI Semibold" panose="020B0702040204020203" pitchFamily="34" charset="0"/>
              </a:endParaRPr>
            </a:p>
          </p:txBody>
        </p:sp>
      </p:grpSp>
      <p:grpSp>
        <p:nvGrpSpPr>
          <p:cNvPr id="81" name="Group 80"/>
          <p:cNvGrpSpPr/>
          <p:nvPr/>
        </p:nvGrpSpPr>
        <p:grpSpPr>
          <a:xfrm>
            <a:off x="8208203" y="5162398"/>
            <a:ext cx="1219295" cy="999077"/>
            <a:chOff x="8208203" y="5162398"/>
            <a:chExt cx="1219295" cy="999077"/>
          </a:xfrm>
        </p:grpSpPr>
        <p:grpSp>
          <p:nvGrpSpPr>
            <p:cNvPr id="42" name="Group 41"/>
            <p:cNvGrpSpPr/>
            <p:nvPr/>
          </p:nvGrpSpPr>
          <p:grpSpPr>
            <a:xfrm>
              <a:off x="8208203" y="5162398"/>
              <a:ext cx="1219295" cy="927280"/>
              <a:chOff x="9367837" y="1123764"/>
              <a:chExt cx="1219295" cy="927280"/>
            </a:xfrm>
          </p:grpSpPr>
          <p:grpSp>
            <p:nvGrpSpPr>
              <p:cNvPr id="43" name="Group 42"/>
              <p:cNvGrpSpPr/>
              <p:nvPr/>
            </p:nvGrpSpPr>
            <p:grpSpPr>
              <a:xfrm>
                <a:off x="9367837" y="1123764"/>
                <a:ext cx="973373" cy="851271"/>
                <a:chOff x="4537076" y="2716213"/>
                <a:chExt cx="898525" cy="785812"/>
              </a:xfrm>
            </p:grpSpPr>
            <p:sp>
              <p:nvSpPr>
                <p:cNvPr id="52"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8" name="TextBox 77"/>
            <p:cNvSpPr txBox="1"/>
            <p:nvPr/>
          </p:nvSpPr>
          <p:spPr>
            <a:xfrm>
              <a:off x="8506249" y="5792143"/>
              <a:ext cx="654153"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Hive</a:t>
              </a:r>
              <a:endParaRPr lang="en-US" dirty="0">
                <a:latin typeface="Segoe UI Semibold" panose="020B0702040204020203" pitchFamily="34" charset="0"/>
                <a:cs typeface="Segoe UI Semibold" panose="020B0702040204020203" pitchFamily="34" charset="0"/>
              </a:endParaRPr>
            </a:p>
          </p:txBody>
        </p:sp>
      </p:grpSp>
      <p:grpSp>
        <p:nvGrpSpPr>
          <p:cNvPr id="114" name="Group 113"/>
          <p:cNvGrpSpPr/>
          <p:nvPr/>
        </p:nvGrpSpPr>
        <p:grpSpPr>
          <a:xfrm>
            <a:off x="9503210" y="2554927"/>
            <a:ext cx="1280054" cy="1338964"/>
            <a:chOff x="9655610" y="2701879"/>
            <a:chExt cx="1280054" cy="1338964"/>
          </a:xfrm>
        </p:grpSpPr>
        <p:grpSp>
          <p:nvGrpSpPr>
            <p:cNvPr id="82" name="Group 81"/>
            <p:cNvGrpSpPr>
              <a:grpSpLocks noChangeAspect="1"/>
            </p:cNvGrpSpPr>
            <p:nvPr/>
          </p:nvGrpSpPr>
          <p:grpSpPr>
            <a:xfrm>
              <a:off x="9655610" y="2701879"/>
              <a:ext cx="893495" cy="1181529"/>
              <a:chOff x="6685445" y="3567416"/>
              <a:chExt cx="1250307" cy="1653366"/>
            </a:xfrm>
          </p:grpSpPr>
          <p:sp>
            <p:nvSpPr>
              <p:cNvPr id="83"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5" name="Group 18"/>
              <p:cNvGrpSpPr>
                <a:grpSpLocks noChangeAspect="1"/>
              </p:cNvGrpSpPr>
              <p:nvPr/>
            </p:nvGrpSpPr>
            <p:grpSpPr bwMode="auto">
              <a:xfrm>
                <a:off x="6764026" y="4061208"/>
                <a:ext cx="1092138" cy="620636"/>
                <a:chOff x="5617" y="1245"/>
                <a:chExt cx="725" cy="412"/>
              </a:xfrm>
            </p:grpSpPr>
            <p:sp>
              <p:nvSpPr>
                <p:cNvPr id="91" name="Rectangle 90"/>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6" name="Straight Connector 85"/>
              <p:cNvCxnSpPr>
                <a:stCxn id="94" idx="3"/>
                <a:endCxn id="102"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3" idx="0"/>
                <a:endCxn id="102"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02" idx="3"/>
                <a:endCxn id="95"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0" idx="3"/>
                <a:endCxn id="97"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10075168" y="2902951"/>
              <a:ext cx="860496" cy="1137892"/>
              <a:chOff x="2487293" y="4229766"/>
              <a:chExt cx="1204130" cy="1592303"/>
            </a:xfrm>
          </p:grpSpPr>
          <p:grpSp>
            <p:nvGrpSpPr>
              <p:cNvPr id="105"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1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106" name="Straight Connector 105"/>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4782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500"/>
                                        <p:tgtEl>
                                          <p:spTgt spid="79"/>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par>
                          <p:cTn id="44" fill="hold">
                            <p:stCondLst>
                              <p:cond delay="1000"/>
                            </p:stCondLst>
                            <p:childTnLst>
                              <p:par>
                                <p:cTn id="45" presetID="1" presetClass="exit" presetSubtype="0" fill="hold" nodeType="after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par>
                          <p:cTn id="53" fill="hold">
                            <p:stCondLst>
                              <p:cond delay="0"/>
                            </p:stCondLst>
                            <p:childTnLst>
                              <p:par>
                                <p:cTn id="54" presetID="6" presetClass="emph" presetSubtype="0" fill="hold" nodeType="afterEffect">
                                  <p:stCondLst>
                                    <p:cond delay="0"/>
                                  </p:stCondLst>
                                  <p:childTnLst>
                                    <p:animScale>
                                      <p:cBhvr>
                                        <p:cTn id="55" dur="2000" fill="hold"/>
                                        <p:tgtEl>
                                          <p:spTgt spid="114"/>
                                        </p:tgtEl>
                                      </p:cBhvr>
                                      <p:by x="50000" y="50000"/>
                                    </p:animScale>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1.04167E-6 1.11111E-6 L -1.04167E-6 0.32893 " pathEditMode="relative" rAng="0" ptsTypes="AA">
                                      <p:cBhvr>
                                        <p:cTn id="58" dur="2000" fill="hold"/>
                                        <p:tgtEl>
                                          <p:spTgt spid="114"/>
                                        </p:tgtEl>
                                        <p:attrNameLst>
                                          <p:attrName>ppt_x</p:attrName>
                                          <p:attrName>ppt_y</p:attrName>
                                        </p:attrNameLst>
                                      </p:cBhvr>
                                      <p:rCtr x="0" y="1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8309" y="2525438"/>
            <a:ext cx="11525250" cy="3323976"/>
          </a:xfrm>
        </p:spPr>
        <p:txBody>
          <a:bodyPr/>
          <a:lstStyle/>
          <a:p>
            <a:pPr marL="514350" indent="-514350">
              <a:buFont typeface="+mj-lt"/>
              <a:buAutoNum type="arabicPeriod"/>
            </a:pPr>
            <a:r>
              <a:rPr lang="en-GB" dirty="0"/>
              <a:t>Import the </a:t>
            </a:r>
            <a:r>
              <a:rPr lang="en-GB" b="1" dirty="0"/>
              <a:t>Microsoft Azure HDInsight Avro </a:t>
            </a:r>
            <a:r>
              <a:rPr lang="en-GB" b="1" dirty="0" err="1" smtClean="0"/>
              <a:t>NuGet</a:t>
            </a:r>
            <a:r>
              <a:rPr lang="en-GB" b="1" dirty="0" smtClean="0"/>
              <a:t> Package</a:t>
            </a:r>
            <a:endParaRPr lang="en-GB" b="1" dirty="0" smtClean="0"/>
          </a:p>
          <a:p>
            <a:pPr marL="514350" indent="-514350">
              <a:buFont typeface="+mj-lt"/>
              <a:buAutoNum type="arabicPeriod"/>
            </a:pPr>
            <a:r>
              <a:rPr lang="en-GB" dirty="0" smtClean="0"/>
              <a:t>Use Avro classes to serialize a stream</a:t>
            </a:r>
          </a:p>
          <a:p>
            <a:pPr marL="914265" lvl="1" indent="-514350"/>
            <a:r>
              <a:rPr lang="en-GB" dirty="0" smtClean="0"/>
              <a:t>Use </a:t>
            </a:r>
            <a:r>
              <a:rPr lang="en-GB" b="1" dirty="0" err="1" smtClean="0"/>
              <a:t>AvroSerializer</a:t>
            </a:r>
            <a:r>
              <a:rPr lang="en-GB" dirty="0" smtClean="0"/>
              <a:t> to serialize data-only</a:t>
            </a:r>
          </a:p>
          <a:p>
            <a:pPr marL="1314179" lvl="2" indent="-514350"/>
            <a:r>
              <a:rPr lang="en-GB" dirty="0" smtClean="0"/>
              <a:t>Use reflection to serialize .NET objects as data-only</a:t>
            </a:r>
          </a:p>
          <a:p>
            <a:pPr marL="1314179" lvl="2" indent="-514350"/>
            <a:r>
              <a:rPr lang="en-GB" dirty="0" smtClean="0"/>
              <a:t>Serialize other data in a generic JSON record schema</a:t>
            </a:r>
          </a:p>
          <a:p>
            <a:pPr marL="914265" lvl="1" indent="-514350"/>
            <a:r>
              <a:rPr lang="en-GB" dirty="0" smtClean="0"/>
              <a:t>Use </a:t>
            </a:r>
            <a:r>
              <a:rPr lang="en-GB" b="1" dirty="0" err="1" smtClean="0"/>
              <a:t>AvroContainer</a:t>
            </a:r>
            <a:r>
              <a:rPr lang="en-GB" dirty="0" smtClean="0"/>
              <a:t> to serialize schema and data</a:t>
            </a:r>
          </a:p>
          <a:p>
            <a:pPr marL="1314179" lvl="2" indent="-514350"/>
            <a:r>
              <a:rPr lang="en-GB" dirty="0"/>
              <a:t>Use reflection to serialize .NET objects </a:t>
            </a:r>
            <a:r>
              <a:rPr lang="en-GB" dirty="0" smtClean="0"/>
              <a:t>and schema</a:t>
            </a:r>
            <a:endParaRPr lang="en-GB" dirty="0"/>
          </a:p>
          <a:p>
            <a:pPr marL="1314179" lvl="2" indent="-514350"/>
            <a:r>
              <a:rPr lang="en-GB" dirty="0"/>
              <a:t>Serialize other data </a:t>
            </a:r>
            <a:r>
              <a:rPr lang="en-GB" dirty="0" smtClean="0"/>
              <a:t>with a </a:t>
            </a:r>
            <a:r>
              <a:rPr lang="en-GB" dirty="0"/>
              <a:t>generic JSON record schema</a:t>
            </a:r>
            <a:endParaRPr lang="en-US" dirty="0"/>
          </a:p>
        </p:txBody>
      </p:sp>
      <p:grpSp>
        <p:nvGrpSpPr>
          <p:cNvPr id="6" name="Group 5"/>
          <p:cNvGrpSpPr>
            <a:grpSpLocks noChangeAspect="1"/>
          </p:cNvGrpSpPr>
          <p:nvPr/>
        </p:nvGrpSpPr>
        <p:grpSpPr>
          <a:xfrm>
            <a:off x="3533360" y="370420"/>
            <a:ext cx="2563521" cy="2119078"/>
            <a:chOff x="6219422" y="1886308"/>
            <a:chExt cx="3657600" cy="2752244"/>
          </a:xfrm>
        </p:grpSpPr>
        <p:grpSp>
          <p:nvGrpSpPr>
            <p:cNvPr id="8" name="Group 7"/>
            <p:cNvGrpSpPr/>
            <p:nvPr/>
          </p:nvGrpSpPr>
          <p:grpSpPr>
            <a:xfrm>
              <a:off x="6219422" y="1886308"/>
              <a:ext cx="3657600" cy="2752244"/>
              <a:chOff x="6219421" y="1886308"/>
              <a:chExt cx="3657600" cy="2752244"/>
            </a:xfrm>
          </p:grpSpPr>
          <p:sp>
            <p:nvSpPr>
              <p:cNvPr id="10" name="Rectangle 9"/>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8580436" y="1996036"/>
                <a:ext cx="731520" cy="237744"/>
                <a:chOff x="8580436" y="1996036"/>
                <a:chExt cx="731520" cy="237744"/>
              </a:xfrm>
            </p:grpSpPr>
            <p:sp>
              <p:nvSpPr>
                <p:cNvPr id="13" name="Rectangle 1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9" name="Straight Connector 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205474" y="807117"/>
            <a:ext cx="1219295" cy="927280"/>
            <a:chOff x="9367837" y="1123764"/>
            <a:chExt cx="1219295" cy="927280"/>
          </a:xfrm>
        </p:grpSpPr>
        <p:grpSp>
          <p:nvGrpSpPr>
            <p:cNvPr id="18" name="Group 17"/>
            <p:cNvGrpSpPr/>
            <p:nvPr/>
          </p:nvGrpSpPr>
          <p:grpSpPr>
            <a:xfrm>
              <a:off x="9367837" y="1123764"/>
              <a:ext cx="973373" cy="851271"/>
              <a:chOff x="4537076" y="2716213"/>
              <a:chExt cx="898525" cy="785812"/>
            </a:xfrm>
          </p:grpSpPr>
          <p:sp>
            <p:nvSpPr>
              <p:cNvPr id="20"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p:nvSpPr>
        <p:spPr>
          <a:xfrm>
            <a:off x="3564722" y="1942808"/>
            <a:ext cx="2563522" cy="261610"/>
          </a:xfrm>
          <a:prstGeom prst="rect">
            <a:avLst/>
          </a:prstGeom>
        </p:spPr>
        <p:txBody>
          <a:bodyPr wrap="none">
            <a:spAutoFit/>
          </a:bodyPr>
          <a:lstStyle/>
          <a:p>
            <a:r>
              <a:rPr lang="en-US" sz="1100" dirty="0">
                <a:latin typeface="Courier New" panose="02070309020205020404" pitchFamily="49" charset="0"/>
                <a:cs typeface="Courier New" panose="02070309020205020404" pitchFamily="49" charset="0"/>
              </a:rPr>
              <a:t>using </a:t>
            </a:r>
            <a:r>
              <a:rPr lang="en-US" sz="1100" dirty="0" err="1">
                <a:latin typeface="Courier New" panose="02070309020205020404" pitchFamily="49" charset="0"/>
                <a:cs typeface="Courier New" panose="02070309020205020404" pitchFamily="49" charset="0"/>
              </a:rPr>
              <a:t>Microsoft.Hadoop.Avro</a:t>
            </a:r>
            <a:r>
              <a:rPr lang="en-US" sz="1100" dirty="0">
                <a:latin typeface="Courier New" panose="02070309020205020404" pitchFamily="49" charset="0"/>
                <a:cs typeface="Courier New" panose="02070309020205020404" pitchFamily="49" charset="0"/>
              </a:rPr>
              <a:t>;</a:t>
            </a:r>
          </a:p>
        </p:txBody>
      </p:sp>
      <p:grpSp>
        <p:nvGrpSpPr>
          <p:cNvPr id="69" name="Group 68"/>
          <p:cNvGrpSpPr/>
          <p:nvPr/>
        </p:nvGrpSpPr>
        <p:grpSpPr>
          <a:xfrm>
            <a:off x="5951645" y="842279"/>
            <a:ext cx="1651086" cy="1137892"/>
            <a:chOff x="5951645" y="842279"/>
            <a:chExt cx="1651086" cy="1137892"/>
          </a:xfrm>
        </p:grpSpPr>
        <p:grpSp>
          <p:nvGrpSpPr>
            <p:cNvPr id="25" name="Group 24"/>
            <p:cNvGrpSpPr/>
            <p:nvPr/>
          </p:nvGrpSpPr>
          <p:grpSpPr>
            <a:xfrm>
              <a:off x="6742235" y="842279"/>
              <a:ext cx="860496" cy="1137892"/>
              <a:chOff x="2487293" y="4229766"/>
              <a:chExt cx="1204130" cy="1592303"/>
            </a:xfrm>
          </p:grpSpPr>
          <p:grpSp>
            <p:nvGrpSpPr>
              <p:cNvPr id="26"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3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27" name="Straight Connector 26"/>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sp>
          <p:nvSpPr>
            <p:cNvPr id="67" name="Right Arrow 66"/>
            <p:cNvSpPr/>
            <p:nvPr/>
          </p:nvSpPr>
          <p:spPr>
            <a:xfrm>
              <a:off x="5951645" y="1099945"/>
              <a:ext cx="886674" cy="622561"/>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5951645" y="669748"/>
            <a:ext cx="2125873" cy="1560498"/>
            <a:chOff x="8657304" y="2554927"/>
            <a:chExt cx="2125873" cy="1560498"/>
          </a:xfrm>
        </p:grpSpPr>
        <p:grpSp>
          <p:nvGrpSpPr>
            <p:cNvPr id="66" name="Group 65"/>
            <p:cNvGrpSpPr/>
            <p:nvPr/>
          </p:nvGrpSpPr>
          <p:grpSpPr>
            <a:xfrm>
              <a:off x="9358031" y="2554927"/>
              <a:ext cx="1425146" cy="1560498"/>
              <a:chOff x="9358031" y="2554927"/>
              <a:chExt cx="1425146" cy="1560498"/>
            </a:xfrm>
          </p:grpSpPr>
          <p:cxnSp>
            <p:nvCxnSpPr>
              <p:cNvPr id="7" name="Straight Connector 6"/>
              <p:cNvCxnSpPr/>
              <p:nvPr/>
            </p:nvCxnSpPr>
            <p:spPr>
              <a:xfrm flipH="1" flipV="1">
                <a:off x="9358031" y="3917956"/>
                <a:ext cx="172841" cy="197469"/>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3"/>
              <p:cNvGrpSpPr>
                <a:grpSpLocks noChangeAspect="1"/>
              </p:cNvGrpSpPr>
              <p:nvPr/>
            </p:nvGrpSpPr>
            <p:grpSpPr>
              <a:xfrm>
                <a:off x="9503210" y="2554927"/>
                <a:ext cx="893495" cy="1181529"/>
                <a:chOff x="6685445" y="3567416"/>
                <a:chExt cx="1250307" cy="1653366"/>
              </a:xfrm>
            </p:grpSpPr>
            <p:sp>
              <p:nvSpPr>
                <p:cNvPr id="35"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18"/>
                <p:cNvGrpSpPr>
                  <a:grpSpLocks noChangeAspect="1"/>
                </p:cNvGrpSpPr>
                <p:nvPr/>
              </p:nvGrpSpPr>
              <p:grpSpPr bwMode="auto">
                <a:xfrm>
                  <a:off x="6764026" y="4061208"/>
                  <a:ext cx="1092138" cy="620636"/>
                  <a:chOff x="5617" y="1245"/>
                  <a:chExt cx="725" cy="412"/>
                </a:xfrm>
              </p:grpSpPr>
              <p:sp>
                <p:nvSpPr>
                  <p:cNvPr id="43" name="Rectangle 42"/>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8" name="Straight Connector 37"/>
                <p:cNvCxnSpPr>
                  <a:stCxn id="46" idx="3"/>
                  <a:endCxn id="54"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5" idx="0"/>
                  <a:endCxn id="54"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4" idx="3"/>
                  <a:endCxn id="47"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52" idx="3"/>
                  <a:endCxn id="49"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9922681" y="2878798"/>
                <a:ext cx="860496" cy="1137892"/>
                <a:chOff x="2487293" y="4229766"/>
                <a:chExt cx="1204130" cy="1592303"/>
              </a:xfrm>
            </p:grpSpPr>
            <p:grpSp>
              <p:nvGrpSpPr>
                <p:cNvPr id="57"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6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grpSp>
        <p:sp>
          <p:nvSpPr>
            <p:cNvPr id="68" name="Right Arrow 67"/>
            <p:cNvSpPr/>
            <p:nvPr/>
          </p:nvSpPr>
          <p:spPr>
            <a:xfrm>
              <a:off x="8657304" y="2984771"/>
              <a:ext cx="886674" cy="622561"/>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72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30"/>
                                  </p:iterate>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4319</TotalTime>
  <Words>346</Words>
  <Application>Microsoft Office PowerPoint</Application>
  <PresentationFormat>Widescreen</PresentationFormat>
  <Paragraphs>72</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Segoe UI</vt:lpstr>
      <vt:lpstr>Segoe UI Light</vt:lpstr>
      <vt:lpstr>Segoe UI Semibold</vt:lpstr>
      <vt:lpstr>1_Office Theme</vt:lpstr>
      <vt:lpstr>PowerPoint Presentation</vt:lpstr>
      <vt:lpstr>PowerPoint Presentation</vt:lpstr>
      <vt:lpstr>PowerPoint Presentation</vt:lpstr>
      <vt:lpstr>PowerPoint Presentation</vt:lpstr>
      <vt:lpstr>PowerPoint Presentation</vt:lpstr>
      <vt:lpstr>Implementing Streaming MapReduce Code</vt:lpstr>
      <vt:lpstr>PowerPoint Presentation</vt:lpstr>
      <vt:lpstr>PowerPoint Presentation</vt:lpstr>
      <vt:lpstr>PowerPoint Presentation</vt:lpstr>
      <vt:lpstr>Serializing data with Avro</vt:lpstr>
      <vt:lpstr>PowerPoint Presentation</vt:lpstr>
      <vt:lpstr>PowerPoint Presentation</vt:lpstr>
      <vt:lpstr>Uploading Blobs</vt:lpstr>
      <vt:lpstr>PowerPoint Presentation</vt:lpstr>
      <vt:lpstr>PowerPoint Presentation</vt:lpstr>
      <vt:lpstr>Uploading Blobs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160</cp:revision>
  <dcterms:created xsi:type="dcterms:W3CDTF">2013-02-15T23:12:42Z</dcterms:created>
  <dcterms:modified xsi:type="dcterms:W3CDTF">2015-07-07T13:39:43Z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