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9144000" cy="5143500" type="screen16x9"/>
  <p:notesSz cx="6858000" cy="9144000"/>
  <p:embeddedFontLst>
    <p:embeddedFont>
      <p:font typeface="Montserrat" pitchFamily="2" charset="77"/>
      <p:regular r:id="rId53"/>
      <p:bold r:id="rId54"/>
      <p:italic r:id="rId55"/>
      <p:boldItalic r:id="rId56"/>
    </p:embeddedFont>
    <p:embeddedFont>
      <p:font typeface="Overpass" pitchFamily="2" charset="77"/>
      <p:regular r:id="rId57"/>
      <p:bold r:id="rId58"/>
      <p:italic r:id="rId59"/>
      <p:boldItalic r:id="rId60"/>
    </p:embeddedFont>
    <p:embeddedFont>
      <p:font typeface="Source Code Pro" panose="020B0509030403020204" pitchFamily="49" charset="0"/>
      <p:regular r:id="rId61"/>
      <p:bold r:id="rId62"/>
      <p:italic r:id="rId63"/>
      <p:boldItalic r:id="rId6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0BAD0DF-9E2F-4738-BC53-15C4EE024228}">
  <a:tblStyle styleId="{20BAD0DF-9E2F-4738-BC53-15C4EE02422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3.fntdata"/><Relationship Id="rId63" Type="http://schemas.openxmlformats.org/officeDocument/2006/relationships/font" Target="fonts/font11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1.fntdata"/><Relationship Id="rId58" Type="http://schemas.openxmlformats.org/officeDocument/2006/relationships/font" Target="fonts/font6.fntdata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font" Target="fonts/font9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4.fntdata"/><Relationship Id="rId64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7.fntdata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2.fntdata"/><Relationship Id="rId62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5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60" Type="http://schemas.openxmlformats.org/officeDocument/2006/relationships/font" Target="fonts/font8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6a91ea0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6a91ea0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634bd2edd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634bd2edd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634bd2edd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634bd2edd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634bd2edd_0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634bd2edd_0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634bd2edd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634bd2edd_0_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634bd2edd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634bd2edd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634bd2edd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8634bd2edd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634bd2edd_0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8634bd2edd_0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634bd2ed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634bd2ed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634bd2edd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8634bd2edd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634bd2edd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8634bd2edd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7c152e11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7c152e11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8634bd2ed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8634bd2ed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8634bd2ed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8634bd2ed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8634bd2ed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8634bd2ed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8634bd2edd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8634bd2edd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8634bd2edd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8634bd2edd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8634bd2edd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8634bd2edd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8634bd2edd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8634bd2edd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8634bd2edd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8634bd2edd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8634bd2edd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8634bd2edd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8634bd2edd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8634bd2edd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62e4da840_1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62e4da840_1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8634bd2edd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8634bd2edd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8634bd2edd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8634bd2edd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8634bd2edd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8634bd2edd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8634bd2edd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8634bd2edd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8634bd2edd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8634bd2edd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862e4da840_1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862e4da840_1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634bd2edd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634bd2edd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8634bd2ed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8634bd2ed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862e4da840_1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862e4da840_1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862e4da840_1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862e4da840_1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634bd2edd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634bd2edd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862e4da840_1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862e4da840_1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862e4da840_1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862e4da840_1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862e4da840_2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862e4da840_2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862e4da840_2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862e4da840_2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862e4da840_1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862e4da840_1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862e4da840_2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862e4da840_2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862e4da840_2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862e4da840_2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862e4da840_2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862e4da840_2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862e4da840_2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862e4da840_2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862e4da840_21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862e4da840_2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634bd2edd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634bd2edd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862e4da840_1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862e4da840_1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634bd2edd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634bd2edd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634bd2edd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634bd2edd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634bd2edd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634bd2edd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634bd2edd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634bd2edd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oscrape.com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Web Scraping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2" name="Google Shape;142;p22"/>
          <p:cNvPicPr preferRelativeResize="0"/>
          <p:nvPr/>
        </p:nvPicPr>
        <p:blipFill rotWithShape="1">
          <a:blip r:embed="rId3">
            <a:alphaModFix/>
          </a:blip>
          <a:srcRect t="39239" r="68512" b="17597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6635" y="1953050"/>
            <a:ext cx="2532638" cy="1237425"/>
          </a:xfrm>
          <a:prstGeom prst="rect">
            <a:avLst/>
          </a:prstGeom>
          <a:noFill/>
          <a:ln w="38100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145" name="Google Shape;145;p22"/>
          <p:cNvCxnSpPr/>
          <p:nvPr/>
        </p:nvCxnSpPr>
        <p:spPr>
          <a:xfrm rot="10800000" flipH="1">
            <a:off x="3990450" y="1937700"/>
            <a:ext cx="929400" cy="217500"/>
          </a:xfrm>
          <a:prstGeom prst="straightConnector1">
            <a:avLst/>
          </a:prstGeom>
          <a:noFill/>
          <a:ln w="38100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" name="Google Shape;146;p22"/>
          <p:cNvCxnSpPr/>
          <p:nvPr/>
        </p:nvCxnSpPr>
        <p:spPr>
          <a:xfrm>
            <a:off x="4002500" y="2517425"/>
            <a:ext cx="905700" cy="694200"/>
          </a:xfrm>
          <a:prstGeom prst="straightConnector1">
            <a:avLst/>
          </a:prstGeom>
          <a:noFill/>
          <a:ln w="38100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7" name="Google Shape;147;p22"/>
          <p:cNvSpPr/>
          <p:nvPr/>
        </p:nvSpPr>
        <p:spPr>
          <a:xfrm>
            <a:off x="888925" y="1491125"/>
            <a:ext cx="1569600" cy="2257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 txBox="1"/>
          <p:nvPr/>
        </p:nvSpPr>
        <p:spPr>
          <a:xfrm>
            <a:off x="152400" y="170847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sz="700" i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sz="700" i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sz="700" i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sz="700" i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sz="700" i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sz="700" i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sz="700" i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sz="700" i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sz="700" i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sz="700" i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sz="700" i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sz="700" i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sz="700" i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49" name="Google Shape;149;p22"/>
          <p:cNvCxnSpPr/>
          <p:nvPr/>
        </p:nvCxnSpPr>
        <p:spPr>
          <a:xfrm>
            <a:off x="2499325" y="2360450"/>
            <a:ext cx="688200" cy="2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3"/>
          <p:cNvPicPr preferRelativeResize="0"/>
          <p:nvPr/>
        </p:nvPicPr>
        <p:blipFill rotWithShape="1">
          <a:blip r:embed="rId3">
            <a:alphaModFix/>
          </a:blip>
          <a:srcRect t="39239" r="68512" b="17597"/>
          <a:stretch/>
        </p:blipFill>
        <p:spPr>
          <a:xfrm>
            <a:off x="3391563" y="2246425"/>
            <a:ext cx="1442400" cy="12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3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23"/>
          <p:cNvSpPr/>
          <p:nvPr/>
        </p:nvSpPr>
        <p:spPr>
          <a:xfrm>
            <a:off x="1124400" y="1793000"/>
            <a:ext cx="1569600" cy="1648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3"/>
          <p:cNvSpPr txBox="1"/>
          <p:nvPr/>
        </p:nvSpPr>
        <p:spPr>
          <a:xfrm>
            <a:off x="387875" y="175072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sz="700" i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sz="700" i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sz="700" i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sz="700" i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sz="700" i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sz="700" i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sz="700" i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sz="700" i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sz="700" i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sz="700" i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sz="700" i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sz="700" i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sz="700" i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7787" y="2466450"/>
            <a:ext cx="454800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Google Shape;161;p23"/>
          <p:cNvCxnSpPr/>
          <p:nvPr/>
        </p:nvCxnSpPr>
        <p:spPr>
          <a:xfrm>
            <a:off x="2766475" y="2692500"/>
            <a:ext cx="688200" cy="2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2" name="Google Shape;162;p23"/>
          <p:cNvCxnSpPr/>
          <p:nvPr/>
        </p:nvCxnSpPr>
        <p:spPr>
          <a:xfrm>
            <a:off x="4977475" y="2692500"/>
            <a:ext cx="688200" cy="2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63" name="Google Shape;16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76850" y="2260598"/>
            <a:ext cx="820524" cy="942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4"/>
          <p:cNvPicPr preferRelativeResize="0"/>
          <p:nvPr/>
        </p:nvPicPr>
        <p:blipFill rotWithShape="1">
          <a:blip r:embed="rId3">
            <a:alphaModFix/>
          </a:blip>
          <a:srcRect t="39239" r="68512" b="17597"/>
          <a:stretch/>
        </p:blipFill>
        <p:spPr>
          <a:xfrm>
            <a:off x="3391563" y="2246425"/>
            <a:ext cx="1442400" cy="12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24"/>
          <p:cNvSpPr/>
          <p:nvPr/>
        </p:nvSpPr>
        <p:spPr>
          <a:xfrm>
            <a:off x="1124400" y="1793000"/>
            <a:ext cx="1569600" cy="1648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4"/>
          <p:cNvSpPr txBox="1"/>
          <p:nvPr/>
        </p:nvSpPr>
        <p:spPr>
          <a:xfrm>
            <a:off x="387875" y="175072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sz="700" i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sz="700" i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sz="700" i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sz="700" i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sz="700" i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sz="700" i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sz="700" i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sz="700" i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sz="700" i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sz="700" i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sz="700" i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sz="700" i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sz="700" i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4" name="Google Shape;17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7787" y="2466450"/>
            <a:ext cx="454800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" name="Google Shape;175;p24"/>
          <p:cNvCxnSpPr/>
          <p:nvPr/>
        </p:nvCxnSpPr>
        <p:spPr>
          <a:xfrm>
            <a:off x="2766475" y="2692500"/>
            <a:ext cx="688200" cy="2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6" name="Google Shape;176;p24"/>
          <p:cNvCxnSpPr/>
          <p:nvPr/>
        </p:nvCxnSpPr>
        <p:spPr>
          <a:xfrm>
            <a:off x="4977475" y="2692500"/>
            <a:ext cx="688200" cy="2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77" name="Google Shape;17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77379" y="2246425"/>
            <a:ext cx="2182925" cy="104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5"/>
          <p:cNvPicPr preferRelativeResize="0"/>
          <p:nvPr/>
        </p:nvPicPr>
        <p:blipFill rotWithShape="1">
          <a:blip r:embed="rId3">
            <a:alphaModFix/>
          </a:blip>
          <a:srcRect t="39239" r="68512" b="17597"/>
          <a:stretch/>
        </p:blipFill>
        <p:spPr>
          <a:xfrm>
            <a:off x="3391563" y="2246425"/>
            <a:ext cx="1442400" cy="12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25"/>
          <p:cNvSpPr/>
          <p:nvPr/>
        </p:nvSpPr>
        <p:spPr>
          <a:xfrm>
            <a:off x="1124400" y="1793000"/>
            <a:ext cx="1569600" cy="1648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5"/>
          <p:cNvSpPr txBox="1"/>
          <p:nvPr/>
        </p:nvSpPr>
        <p:spPr>
          <a:xfrm>
            <a:off x="387875" y="175072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sz="700" i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sz="700" i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sz="700" i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sz="700" i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sz="700" i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sz="700" i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sz="700" i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sz="700" i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sz="700" i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sz="700" i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sz="700" i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sz="700" i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sz="700" i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88" name="Google Shape;18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7787" y="2466450"/>
            <a:ext cx="454800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9" name="Google Shape;189;p25"/>
          <p:cNvCxnSpPr/>
          <p:nvPr/>
        </p:nvCxnSpPr>
        <p:spPr>
          <a:xfrm>
            <a:off x="2766475" y="2692500"/>
            <a:ext cx="688200" cy="2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0" name="Google Shape;190;p25"/>
          <p:cNvCxnSpPr/>
          <p:nvPr/>
        </p:nvCxnSpPr>
        <p:spPr>
          <a:xfrm>
            <a:off x="4977475" y="2692500"/>
            <a:ext cx="688200" cy="2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1" name="Google Shape;191;p25"/>
          <p:cNvSpPr txBox="1"/>
          <p:nvPr/>
        </p:nvSpPr>
        <p:spPr>
          <a:xfrm>
            <a:off x="5626450" y="2466450"/>
            <a:ext cx="3688500" cy="7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[“Germany”, “France”, “Spain”]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things we need to understand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Limitations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Basic HTML and CSS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Always try to get permission before scraping!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make too many scraping attempts or requests your IP Address could get blocked!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Some sites automatically block scraping software.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" name="Google Shape;213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Limitations 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general every website is unique, which means every web scraping script is unique.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slight change or update to a website may completely break your web scraping script.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7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front end components of a website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29"/>
          <p:cNvSpPr/>
          <p:nvPr/>
        </p:nvSpPr>
        <p:spPr>
          <a:xfrm>
            <a:off x="482450" y="2126575"/>
            <a:ext cx="2457300" cy="2046900"/>
          </a:xfrm>
          <a:prstGeom prst="parallelogram">
            <a:avLst>
              <a:gd name="adj" fmla="val 25000"/>
            </a:avLst>
          </a:prstGeom>
          <a:solidFill>
            <a:srgbClr val="F4CCCC"/>
          </a:solidFill>
          <a:ln w="9525" cap="flat" cmpd="sng">
            <a:solidFill>
              <a:srgbClr val="3030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9"/>
          <p:cNvSpPr txBox="1"/>
          <p:nvPr/>
        </p:nvSpPr>
        <p:spPr>
          <a:xfrm>
            <a:off x="805000" y="3663200"/>
            <a:ext cx="1513200" cy="6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Overpass"/>
                <a:ea typeface="Overpass"/>
                <a:cs typeface="Overpass"/>
                <a:sym typeface="Overpass"/>
              </a:rPr>
              <a:t>HTML</a:t>
            </a:r>
            <a:endParaRPr sz="2400"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26" name="Google Shape;226;p29"/>
          <p:cNvSpPr txBox="1"/>
          <p:nvPr/>
        </p:nvSpPr>
        <p:spPr>
          <a:xfrm>
            <a:off x="-104025" y="1558875"/>
            <a:ext cx="2929500" cy="29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700" i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700" i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700" i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700" i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700" i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700" i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700" i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700" i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700" i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700" i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7" name="Google Shape;227;p29"/>
          <p:cNvSpPr/>
          <p:nvPr/>
        </p:nvSpPr>
        <p:spPr>
          <a:xfrm>
            <a:off x="3331638" y="2161675"/>
            <a:ext cx="2457300" cy="2046900"/>
          </a:xfrm>
          <a:prstGeom prst="parallelogram">
            <a:avLst>
              <a:gd name="adj" fmla="val 25000"/>
            </a:avLst>
          </a:prstGeom>
          <a:solidFill>
            <a:srgbClr val="EA9999"/>
          </a:solidFill>
          <a:ln w="9525" cap="flat" cmpd="sng">
            <a:solidFill>
              <a:srgbClr val="3030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9"/>
          <p:cNvSpPr txBox="1"/>
          <p:nvPr/>
        </p:nvSpPr>
        <p:spPr>
          <a:xfrm>
            <a:off x="3654188" y="3698300"/>
            <a:ext cx="1513200" cy="6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Overpass"/>
                <a:ea typeface="Overpass"/>
                <a:cs typeface="Overpass"/>
                <a:sym typeface="Overpass"/>
              </a:rPr>
              <a:t>CSS</a:t>
            </a:r>
            <a:endParaRPr sz="2400"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29" name="Google Shape;229;p29"/>
          <p:cNvSpPr txBox="1"/>
          <p:nvPr/>
        </p:nvSpPr>
        <p:spPr>
          <a:xfrm>
            <a:off x="2897638" y="1971525"/>
            <a:ext cx="2929500" cy="21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>
                <a:latin typeface="Source Code Pro"/>
                <a:ea typeface="Source Code Pro"/>
                <a:cs typeface="Source Code Pro"/>
                <a:sym typeface="Source Code Pro"/>
              </a:rPr>
              <a:t>p{</a:t>
            </a:r>
            <a:endParaRPr sz="700" i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 sz="700" i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>
                <a:latin typeface="Source Code Pro"/>
                <a:ea typeface="Source Code Pro"/>
                <a:cs typeface="Source Code Pro"/>
                <a:sym typeface="Source Code Pro"/>
              </a:rPr>
              <a:t>    font-family: courier;</a:t>
            </a:r>
            <a:endParaRPr sz="700" i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>
                <a:latin typeface="Source Code Pro"/>
                <a:ea typeface="Source Code Pro"/>
                <a:cs typeface="Source Code Pro"/>
                <a:sym typeface="Source Code Pro"/>
              </a:rPr>
              <a:t>    font-size: 160%;</a:t>
            </a:r>
            <a:endParaRPr sz="700" i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700" i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>
                <a:latin typeface="Source Code Pro"/>
                <a:ea typeface="Source Code Pro"/>
                <a:cs typeface="Source Code Pro"/>
                <a:sym typeface="Source Code Pro"/>
              </a:rPr>
              <a:t>.someclass{</a:t>
            </a:r>
            <a:endParaRPr sz="700" i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>
                <a:latin typeface="Source Code Pro"/>
                <a:ea typeface="Source Code Pro"/>
                <a:cs typeface="Source Code Pro"/>
                <a:sym typeface="Source Code Pro"/>
              </a:rPr>
              <a:t>    color: green;</a:t>
            </a:r>
            <a:endParaRPr sz="700" i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>
                <a:latin typeface="Source Code Pro"/>
                <a:ea typeface="Source Code Pro"/>
                <a:cs typeface="Source Code Pro"/>
                <a:sym typeface="Source Code Pro"/>
              </a:rPr>
              <a:t>    font-family: verdana;</a:t>
            </a:r>
            <a:endParaRPr sz="700" i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>
                <a:latin typeface="Source Code Pro"/>
                <a:ea typeface="Source Code Pro"/>
                <a:cs typeface="Source Code Pro"/>
                <a:sym typeface="Source Code Pro"/>
              </a:rPr>
              <a:t>    font-size: 300%;</a:t>
            </a:r>
            <a:endParaRPr sz="700" i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700" i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>
                <a:latin typeface="Source Code Pro"/>
                <a:ea typeface="Source Code Pro"/>
                <a:cs typeface="Source Code Pro"/>
                <a:sym typeface="Source Code Pro"/>
              </a:rPr>
              <a:t>#someid{</a:t>
            </a:r>
            <a:endParaRPr sz="700" i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>
                <a:latin typeface="Source Code Pro"/>
                <a:ea typeface="Source Code Pro"/>
                <a:cs typeface="Source Code Pro"/>
                <a:sym typeface="Source Code Pro"/>
              </a:rPr>
              <a:t>    color: blue;</a:t>
            </a:r>
            <a:endParaRPr sz="700" i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700" i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i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i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0" name="Google Shape;230;p29"/>
          <p:cNvSpPr/>
          <p:nvPr/>
        </p:nvSpPr>
        <p:spPr>
          <a:xfrm>
            <a:off x="6304575" y="2211825"/>
            <a:ext cx="2457300" cy="2046900"/>
          </a:xfrm>
          <a:prstGeom prst="parallelogram">
            <a:avLst>
              <a:gd name="adj" fmla="val 25000"/>
            </a:avLst>
          </a:prstGeom>
          <a:solidFill>
            <a:srgbClr val="E06666"/>
          </a:solidFill>
          <a:ln w="9525" cap="flat" cmpd="sng">
            <a:solidFill>
              <a:srgbClr val="3030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9"/>
          <p:cNvSpPr txBox="1"/>
          <p:nvPr/>
        </p:nvSpPr>
        <p:spPr>
          <a:xfrm>
            <a:off x="6627125" y="3748450"/>
            <a:ext cx="1513200" cy="6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Overpass"/>
                <a:ea typeface="Overpass"/>
                <a:cs typeface="Overpass"/>
                <a:sym typeface="Overpass"/>
              </a:rPr>
              <a:t>JS</a:t>
            </a:r>
            <a:endParaRPr sz="2400"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32" name="Google Shape;232;p29"/>
          <p:cNvSpPr txBox="1"/>
          <p:nvPr/>
        </p:nvSpPr>
        <p:spPr>
          <a:xfrm>
            <a:off x="5899325" y="2028825"/>
            <a:ext cx="2929500" cy="20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>
                <a:latin typeface="Source Code Pro"/>
                <a:ea typeface="Source Code Pro"/>
                <a:cs typeface="Source Code Pro"/>
                <a:sym typeface="Source Code Pro"/>
              </a:rPr>
              <a:t>var values = ["Volvo", "Saab", "Fiat"];</a:t>
            </a:r>
            <a:endParaRPr sz="700" i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i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>
                <a:latin typeface="Source Code Pro"/>
                <a:ea typeface="Source Code Pro"/>
                <a:cs typeface="Source Code Pro"/>
                <a:sym typeface="Source Code Pro"/>
              </a:rPr>
              <a:t>var person = {</a:t>
            </a:r>
            <a:endParaRPr sz="700" i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>
                <a:latin typeface="Source Code Pro"/>
                <a:ea typeface="Source Code Pro"/>
                <a:cs typeface="Source Code Pro"/>
                <a:sym typeface="Source Code Pro"/>
              </a:rPr>
              <a:t>    firstName: "John",</a:t>
            </a:r>
            <a:endParaRPr sz="700" i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>
                <a:latin typeface="Source Code Pro"/>
                <a:ea typeface="Source Code Pro"/>
                <a:cs typeface="Source Code Pro"/>
                <a:sym typeface="Source Code Pro"/>
              </a:rPr>
              <a:t>    lastName: "Doe",</a:t>
            </a:r>
            <a:endParaRPr sz="700" i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>
                <a:latin typeface="Source Code Pro"/>
                <a:ea typeface="Source Code Pro"/>
                <a:cs typeface="Source Code Pro"/>
                <a:sym typeface="Source Code Pro"/>
              </a:rPr>
              <a:t>    age: 50,</a:t>
            </a:r>
            <a:endParaRPr sz="700" i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>
                <a:latin typeface="Source Code Pro"/>
                <a:ea typeface="Source Code Pro"/>
                <a:cs typeface="Source Code Pro"/>
                <a:sym typeface="Source Code Pro"/>
              </a:rPr>
              <a:t>    eyeColor: "blue"</a:t>
            </a:r>
            <a:endParaRPr sz="700" i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sz="700" i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i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3" name="Google Shape;233;p29"/>
          <p:cNvSpPr/>
          <p:nvPr/>
        </p:nvSpPr>
        <p:spPr>
          <a:xfrm>
            <a:off x="2920700" y="2855025"/>
            <a:ext cx="469200" cy="469200"/>
          </a:xfrm>
          <a:prstGeom prst="mathPlus">
            <a:avLst>
              <a:gd name="adj1" fmla="val 23520"/>
            </a:avLst>
          </a:prstGeom>
          <a:solidFill>
            <a:srgbClr val="990000"/>
          </a:solidFill>
          <a:ln w="9525" cap="flat" cmpd="sng">
            <a:solidFill>
              <a:srgbClr val="3030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9"/>
          <p:cNvSpPr/>
          <p:nvPr/>
        </p:nvSpPr>
        <p:spPr>
          <a:xfrm>
            <a:off x="5812163" y="2915425"/>
            <a:ext cx="469200" cy="469200"/>
          </a:xfrm>
          <a:prstGeom prst="mathPlus">
            <a:avLst>
              <a:gd name="adj1" fmla="val 23520"/>
            </a:avLst>
          </a:prstGeom>
          <a:solidFill>
            <a:srgbClr val="990000"/>
          </a:solidFill>
          <a:ln w="9525" cap="flat" cmpd="sng">
            <a:solidFill>
              <a:srgbClr val="3030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0" name="Google Shape;240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viewing a website, the browser doesn’t show you all the source code behind the website, instead it shows you the HTML and some CSS and JS that the website sends to your browser.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is used to create the basic structure and content of a webpage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is used for the design and style of a web page, where elements are placed and how it looks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JavaScript is used to define the interactive elements of a webpage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Web scraping is a general term for techniques involving automating the gathering of data from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we will learn how to use Python to conduct web scraping tasks, such as downloading images or information off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effective basic web scraping we only need to have a basic understanding of HTML and CSS.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can view these HTML and CSS elements programmatically, and then extract information from the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HTML and CSS in more detail.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4" name="Google Shape;264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is Hypertext Markup Language and is present on every website on the internet.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right-click on a website and select “View Page Source” to get an example.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a small example of HTML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34"/>
          <p:cNvSpPr txBox="1">
            <a:spLocks noGrp="1"/>
          </p:cNvSpPr>
          <p:nvPr>
            <p:ph type="body" idx="1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4" name="Google Shape;274;p34"/>
          <p:cNvSpPr/>
          <p:nvPr/>
        </p:nvSpPr>
        <p:spPr>
          <a:xfrm>
            <a:off x="1075775" y="1061625"/>
            <a:ext cx="3296400" cy="4215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p35"/>
          <p:cNvSpPr txBox="1">
            <a:spLocks noGrp="1"/>
          </p:cNvSpPr>
          <p:nvPr>
            <p:ph type="body" idx="1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2" name="Google Shape;282;p35"/>
          <p:cNvSpPr/>
          <p:nvPr/>
        </p:nvSpPr>
        <p:spPr>
          <a:xfrm>
            <a:off x="1114200" y="1445825"/>
            <a:ext cx="1321800" cy="4215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5"/>
          <p:cNvSpPr/>
          <p:nvPr/>
        </p:nvSpPr>
        <p:spPr>
          <a:xfrm>
            <a:off x="1174400" y="4533525"/>
            <a:ext cx="1321800" cy="4215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6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9" name="Google Shape;289;p36"/>
          <p:cNvSpPr txBox="1">
            <a:spLocks noGrp="1"/>
          </p:cNvSpPr>
          <p:nvPr>
            <p:ph type="body" idx="1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1" name="Google Shape;291;p36"/>
          <p:cNvSpPr/>
          <p:nvPr/>
        </p:nvSpPr>
        <p:spPr>
          <a:xfrm>
            <a:off x="1912075" y="1882550"/>
            <a:ext cx="6855300" cy="11295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7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7" name="Google Shape;297;p37"/>
          <p:cNvSpPr txBox="1">
            <a:spLocks noGrp="1"/>
          </p:cNvSpPr>
          <p:nvPr>
            <p:ph type="body" idx="1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9" name="Google Shape;299;p37"/>
          <p:cNvSpPr/>
          <p:nvPr/>
        </p:nvSpPr>
        <p:spPr>
          <a:xfrm>
            <a:off x="1873675" y="3081250"/>
            <a:ext cx="6855300" cy="14523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8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5" name="Google Shape;305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stands for Cascading Style Sheets.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gives “style” to a website, such as changing colors and fonts.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uses tags to define what html elements will be styled.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7" name="Google Shape;307;p38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Google Shape;313;p39"/>
          <p:cNvSpPr txBox="1">
            <a:spLocks noGrp="1"/>
          </p:cNvSpPr>
          <p:nvPr>
            <p:ph type="body" idx="1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id=‘para2’&gt;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0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0" name="Google Shape;320;p40"/>
          <p:cNvSpPr txBox="1">
            <a:spLocks noGrp="1"/>
          </p:cNvSpPr>
          <p:nvPr>
            <p:ph type="body" idx="1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 dirty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 dirty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 dirty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</a:t>
            </a:r>
            <a:r>
              <a:rPr lang="en" sz="2500" dirty="0" err="1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rel</a:t>
            </a:r>
            <a:r>
              <a:rPr lang="en" sz="2500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="stylesheet" </a:t>
            </a:r>
            <a:r>
              <a:rPr lang="en" sz="2500" dirty="0" err="1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href</a:t>
            </a:r>
            <a:r>
              <a:rPr lang="en" sz="2500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="</a:t>
            </a:r>
            <a:r>
              <a:rPr lang="en" sz="2500" dirty="0" err="1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styles.css</a:t>
            </a:r>
            <a:r>
              <a:rPr lang="en" sz="2500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"&gt;</a:t>
            </a:r>
            <a:endParaRPr sz="2500" dirty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 dirty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 dirty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 dirty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id=‘para2’&gt; Some Text &lt;/p&gt;</a:t>
            </a:r>
            <a:endParaRPr sz="2500" dirty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 dirty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 dirty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2" name="Google Shape;322;p40"/>
          <p:cNvSpPr/>
          <p:nvPr/>
        </p:nvSpPr>
        <p:spPr>
          <a:xfrm>
            <a:off x="990025" y="2197575"/>
            <a:ext cx="7842300" cy="4611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1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8" name="Google Shape;328;p41"/>
          <p:cNvSpPr txBox="1">
            <a:spLocks noGrp="1"/>
          </p:cNvSpPr>
          <p:nvPr>
            <p:ph type="body" idx="1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id=‘para2’&gt;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0" name="Google Shape;330;p41"/>
          <p:cNvSpPr/>
          <p:nvPr/>
        </p:nvSpPr>
        <p:spPr>
          <a:xfrm>
            <a:off x="2253250" y="3769600"/>
            <a:ext cx="2253300" cy="4611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order to web scrape with Python we need to understand the basic concepts of how a website works.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a browser loads a website, the user gets to see what is known as the “front-end” of the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2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6" name="Google Shape;336;p42"/>
          <p:cNvSpPr txBox="1">
            <a:spLocks noGrp="1"/>
          </p:cNvSpPr>
          <p:nvPr>
            <p:ph type="body" idx="1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Example of the style.css file:</a:t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2743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2743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#para2 {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43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43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3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43"/>
          <p:cNvSpPr txBox="1">
            <a:spLocks noGrp="1"/>
          </p:cNvSpPr>
          <p:nvPr>
            <p:ph type="body" idx="1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class=‘cool’&gt;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5" name="Google Shape;345;p43"/>
          <p:cNvSpPr/>
          <p:nvPr/>
        </p:nvSpPr>
        <p:spPr>
          <a:xfrm>
            <a:off x="2253250" y="3769600"/>
            <a:ext cx="2253300" cy="4611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1" name="Google Shape;351;p44"/>
          <p:cNvSpPr txBox="1">
            <a:spLocks noGrp="1"/>
          </p:cNvSpPr>
          <p:nvPr>
            <p:ph type="body" idx="1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Example of the style.css file:</a:t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274320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.cool {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font-family: verdana; 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5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8" name="Google Shape;358;p45"/>
          <p:cNvSpPr txBox="1">
            <a:spLocks noGrp="1"/>
          </p:cNvSpPr>
          <p:nvPr>
            <p:ph type="body" idx="1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font-family: courier;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font-size: 160%;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.someclass{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green;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font-family: verdana;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font-size: 300%;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#someid{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blue;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6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Don’t worry about memorizing this! We’ll see lots of examples, main ideas to note: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contains the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contains the styling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HTML and CSS tags to locate specific information on a page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7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web scrape with Python we can use the BeautifulSoup and requests libraries.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external libraries outside of Python so you need to install them with either conda  or pip at your command line.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8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Directly at your command line use: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requests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lxml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bs4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for Anaconda distributions, use conda install instead of pip install.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9" name="Google Shape;389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work through some examples of web scraping with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0"/>
          <p:cNvSpPr txBox="1">
            <a:spLocks noGrp="1"/>
          </p:cNvSpPr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Setting Up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For Web Scraping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1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4" name="Google Shape;404;p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Install the necessary libraries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Explore how to inspect elements and view source of a webpage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We will suggest you use Chrome so you can follow along exactly as we do, but these tools are available in all major browsers.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2"/>
          <p:cNvSpPr txBox="1">
            <a:spLocks noGrp="1"/>
          </p:cNvSpPr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Grabbing a Page Title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3"/>
          <p:cNvSpPr txBox="1">
            <a:spLocks noGrp="1"/>
          </p:cNvSpPr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Grabbing All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Elements of a Class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previously mentioned a big part of web scraping with the BeautifulSoup library is figuring out what string syntax to pass into the soup.select() method.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through a table with some common examples (these make a lot of sense if you know CSS syntax)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5" name="Google Shape;435;p55"/>
          <p:cNvGraphicFramePr/>
          <p:nvPr/>
        </p:nvGraphicFramePr>
        <p:xfrm>
          <a:off x="203650" y="1108450"/>
          <a:ext cx="8816850" cy="3599825"/>
        </p:xfrm>
        <a:graphic>
          <a:graphicData uri="http://schemas.openxmlformats.org/drawingml/2006/table">
            <a:tbl>
              <a:tblPr>
                <a:noFill/>
                <a:tableStyleId>{20BAD0DF-9E2F-4738-BC53-15C4EE024228}</a:tableStyleId>
              </a:tblPr>
              <a:tblGrid>
                <a:gridCol w="4326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Syntax</a:t>
                      </a:r>
                      <a:endParaRPr sz="16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Match Results</a:t>
                      </a:r>
                      <a:endParaRPr sz="16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soup.select(‘div’)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All elements with ‘div’ tag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soup.select(‘#some_id’)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Elements containing id=’some_id’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7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soup.select(‘.some_class’)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Elements containing class = ‘some_class’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soup.select(‘div span’)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Any elements named span within a div element.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soup.select(‘div &gt; span’)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Any elements named span </a:t>
                      </a:r>
                      <a:r>
                        <a:rPr lang="en" sz="16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directly</a:t>
                      </a: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within a div element, with nothing in between.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6"/>
          <p:cNvSpPr txBox="1">
            <a:spLocks noGrp="1"/>
          </p:cNvSpPr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Grabbing an Image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7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8" name="Google Shape;448;p5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understand how to grab text information based on tags and element names, let’s explore how to grab images from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Images on a website typically have their own URL link (ending in .jpg or .png)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8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5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Beautiful Soup can scan a page, locate the &lt;img&gt; tags and grab these URLs.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we can download the URLs as images and write them to the computer.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You should always check copyright permission before downloading and using an image from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9"/>
          <p:cNvSpPr txBox="1">
            <a:spLocks noGrp="1"/>
          </p:cNvSpPr>
          <p:nvPr>
            <p:ph type="ctrTitle"/>
          </p:nvPr>
        </p:nvSpPr>
        <p:spPr>
          <a:xfrm>
            <a:off x="0" y="1545450"/>
            <a:ext cx="91440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Working with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Multiple Pages and Items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0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6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seen how to grab elements one at a time, but realistically, we want to be able to grab multiple elements, most likely across multiple pages.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where we can combine our prior python knowledge with the web scraping libraries to create powerful scripts!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1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a site specifically designed to practice web scraping: </a:t>
            </a:r>
            <a:r>
              <a:rPr lang="en" sz="2900" b="1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www.toscrape.com</a:t>
            </a:r>
            <a:endParaRPr sz="29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practice grabbing elements across multiple pages.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 rotWithShape="1">
          <a:blip r:embed="rId4">
            <a:alphaModFix/>
          </a:blip>
          <a:srcRect t="39239" r="68512" b="17597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2"/>
          <p:cNvSpPr txBox="1">
            <a:spLocks noGrp="1"/>
          </p:cNvSpPr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Working with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Multiple Pages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 rotWithShape="1">
          <a:blip r:embed="rId4">
            <a:alphaModFix/>
          </a:blip>
          <a:srcRect t="39239" r="68512" b="17597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27275" y="2094374"/>
            <a:ext cx="495500" cy="4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 rotWithShape="1">
          <a:blip r:embed="rId4">
            <a:alphaModFix/>
          </a:blip>
          <a:srcRect t="39239" r="68512" b="17597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 rotWithShape="1">
          <a:blip r:embed="rId4">
            <a:alphaModFix/>
          </a:blip>
          <a:srcRect t="39239" r="68512" b="17597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20"/>
          <p:cNvCxnSpPr>
            <a:stCxn id="117" idx="3"/>
          </p:cNvCxnSpPr>
          <p:nvPr/>
        </p:nvCxnSpPr>
        <p:spPr>
          <a:xfrm>
            <a:off x="1928150" y="2423506"/>
            <a:ext cx="11025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 rotWithShape="1">
          <a:blip r:embed="rId4">
            <a:alphaModFix/>
          </a:blip>
          <a:srcRect t="39239" r="68512" b="17597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Google Shape;131;p21"/>
          <p:cNvCxnSpPr>
            <a:stCxn id="128" idx="3"/>
          </p:cNvCxnSpPr>
          <p:nvPr/>
        </p:nvCxnSpPr>
        <p:spPr>
          <a:xfrm>
            <a:off x="1928150" y="2423506"/>
            <a:ext cx="11025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132" name="Google Shape;132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46635" y="1953050"/>
            <a:ext cx="2532638" cy="1237425"/>
          </a:xfrm>
          <a:prstGeom prst="rect">
            <a:avLst/>
          </a:prstGeom>
          <a:noFill/>
          <a:ln w="38100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133" name="Google Shape;133;p21"/>
          <p:cNvCxnSpPr/>
          <p:nvPr/>
        </p:nvCxnSpPr>
        <p:spPr>
          <a:xfrm rot="10800000" flipH="1">
            <a:off x="3990450" y="1937700"/>
            <a:ext cx="929400" cy="217500"/>
          </a:xfrm>
          <a:prstGeom prst="straightConnector1">
            <a:avLst/>
          </a:prstGeom>
          <a:noFill/>
          <a:ln w="38100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" name="Google Shape;134;p21"/>
          <p:cNvCxnSpPr/>
          <p:nvPr/>
        </p:nvCxnSpPr>
        <p:spPr>
          <a:xfrm>
            <a:off x="4002500" y="2517425"/>
            <a:ext cx="905700" cy="694200"/>
          </a:xfrm>
          <a:prstGeom prst="straightConnector1">
            <a:avLst/>
          </a:prstGeom>
          <a:noFill/>
          <a:ln w="38100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1945</Words>
  <Application>Microsoft Macintosh PowerPoint</Application>
  <PresentationFormat>On-screen Show (16:9)</PresentationFormat>
  <Paragraphs>476</Paragraphs>
  <Slides>50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Montserrat</vt:lpstr>
      <vt:lpstr>Overpass</vt:lpstr>
      <vt:lpstr>Arial</vt:lpstr>
      <vt:lpstr>Courier New</vt:lpstr>
      <vt:lpstr>Source Code Pro</vt:lpstr>
      <vt:lpstr>Simple Light</vt:lpstr>
      <vt:lpstr>Web Scraping</vt:lpstr>
      <vt:lpstr>Complete Python Bootcamp</vt:lpstr>
      <vt:lpstr>Complete Python Bootcamp</vt:lpstr>
      <vt:lpstr>Complete Python Bootcamp</vt:lpstr>
      <vt:lpstr>Complete Python Bootcamp</vt:lpstr>
      <vt:lpstr>Complete Python Bootcamp</vt:lpstr>
      <vt:lpstr>Complete Python Bootcamp</vt:lpstr>
      <vt:lpstr>Complete Python Bootcamp</vt:lpstr>
      <vt:lpstr>Complete Python Bootcamp</vt:lpstr>
      <vt:lpstr>Complete Python Bootcamp</vt:lpstr>
      <vt:lpstr>Complete Python Bootcamp</vt:lpstr>
      <vt:lpstr>Complete Python Bootcamp</vt:lpstr>
      <vt:lpstr>Complete Python Bootcamp</vt:lpstr>
      <vt:lpstr>Complete Python Bootcamp</vt:lpstr>
      <vt:lpstr>Complete Python Bootcamp</vt:lpstr>
      <vt:lpstr>Complete Python Bootcamp</vt:lpstr>
      <vt:lpstr>Complete Python Bootcamp</vt:lpstr>
      <vt:lpstr>Complete Python Bootcamp</vt:lpstr>
      <vt:lpstr>Complete Python Bootcamp</vt:lpstr>
      <vt:lpstr>Complete Python Bootcamp</vt:lpstr>
      <vt:lpstr>Complete Python Bootcamp</vt:lpstr>
      <vt:lpstr>Complete Python Bootcamp</vt:lpstr>
      <vt:lpstr>Complete Python Bootcamp</vt:lpstr>
      <vt:lpstr>Complete Python Bootcamp</vt:lpstr>
      <vt:lpstr>Complete Python Bootcamp</vt:lpstr>
      <vt:lpstr>Complete Python Bootcamp</vt:lpstr>
      <vt:lpstr>Complete Python Bootcamp</vt:lpstr>
      <vt:lpstr>Complete Python Bootcamp</vt:lpstr>
      <vt:lpstr>Complete Python Bootcamp</vt:lpstr>
      <vt:lpstr>Complete Python Bootcamp</vt:lpstr>
      <vt:lpstr>Complete Python Bootcamp</vt:lpstr>
      <vt:lpstr>Complete Python Bootcamp</vt:lpstr>
      <vt:lpstr>Complete Python Bootcamp</vt:lpstr>
      <vt:lpstr>Complete Python Bootcamp</vt:lpstr>
      <vt:lpstr>Complete Python Bootcamp</vt:lpstr>
      <vt:lpstr>Complete Python Bootcamp</vt:lpstr>
      <vt:lpstr>Complete Python Bootcamp</vt:lpstr>
      <vt:lpstr>Setting Up  For Web Scraping</vt:lpstr>
      <vt:lpstr>Complete Python Bootcamp</vt:lpstr>
      <vt:lpstr>Grabbing a Page Title</vt:lpstr>
      <vt:lpstr>Grabbing All Elements of a Class</vt:lpstr>
      <vt:lpstr>Complete Python Bootcamp</vt:lpstr>
      <vt:lpstr>PowerPoint Presentation</vt:lpstr>
      <vt:lpstr>Grabbing an Image</vt:lpstr>
      <vt:lpstr>Complete Python Bootcamp</vt:lpstr>
      <vt:lpstr>Complete Python Bootcamp</vt:lpstr>
      <vt:lpstr>Working with  Multiple Pages and Items</vt:lpstr>
      <vt:lpstr>Complete Python Bootcamp</vt:lpstr>
      <vt:lpstr>Complete Python Bootcamp</vt:lpstr>
      <vt:lpstr>Working with  Multiple Pages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Scraping</dc:title>
  <cp:lastModifiedBy>Sai Kiran Challa</cp:lastModifiedBy>
  <cp:revision>2</cp:revision>
  <dcterms:modified xsi:type="dcterms:W3CDTF">2022-09-30T16:45:01Z</dcterms:modified>
</cp:coreProperties>
</file>