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libri Light" panose="020F0302020204030204" pitchFamily="34" charset="0"/>
      <p:regular r:id="rId54"/>
      <p:italic r:id="rId55"/>
    </p:embeddedFont>
    <p:embeddedFont>
      <p:font typeface="Montserrat" pitchFamily="2" charset="77"/>
      <p:regular r:id="rId56"/>
      <p:bold r:id="rId57"/>
      <p:italic r:id="rId58"/>
      <p:boldItalic r:id="rId59"/>
    </p:embeddedFont>
    <p:embeddedFont>
      <p:font typeface="Overpass" pitchFamily="2" charset="77"/>
      <p:regular r:id="rId60"/>
      <p:bold r:id="rId61"/>
      <p:italic r:id="rId62"/>
      <p:boldItalic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1af56f96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1af56f96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1af56f96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1af56f96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1af56f96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1af56f96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1af56f96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1af56f96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1af56f96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1af56f96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1af56f96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1af56f96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1af56f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1af56f9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1af56f96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1af56f96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1af56f96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1af56f96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91af56f96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91af56f96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d8553b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d8553b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1af56f96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1af56f96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91af56f96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91af56f96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91af56f96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91af56f96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1af56f96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1af56f96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91af56f96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91af56f96_2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91af56f96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91af56f96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0607e30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0607e30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1af56f96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91af56f96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0607e30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0607e30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91af56f96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91af56f96_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0607e3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0607e3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0607e30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0607e30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91af56f96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91af56f96_2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0607e30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0607e30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1af56f96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91af56f96_2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0607e30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0607e30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91af56f96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91af56f96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91af56f96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91af56f96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91af56f96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91af56f96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91af56f96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91af56f96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0607e30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0607e30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607e30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607e30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10607e30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10607e30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10607e30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10607e30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10607e30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10607e30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10607e30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10607e30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982818543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982818543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10607e30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10607e30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0607e30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10607e30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1af56f9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1af56f9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1af56f96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1af56f96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1af56f96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1af56f96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1af56f96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1af56f96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1af56f96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1af56f96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FCE9-85A0-8F68-F677-30F9ED36F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78A09-5C3A-98BC-A888-A89F60AC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16071-53BE-8CC9-30F6-477DBF49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D1-4B1F-1648-A19F-96484005EF3C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7758B-3786-D365-2ECA-5ADE0D29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0DE3-3C4D-D311-0F07-43BA046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78256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BC09-538D-D7B8-E762-2D054752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69092-1E8E-2F19-1ECA-0392A41E5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90FC-F3D4-A5ED-F65D-E1D046B3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D1-4B1F-1648-A19F-96484005EF3C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0CC9-D465-73D7-EE57-C70DBD14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11C3-FF69-6946-7644-0E402D18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818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37179-75AC-40A9-9CD4-7553BCC45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6B15D-5B0D-FA05-2684-DADB8D999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AC09-DB8F-7F8C-ECB5-1AF7BEFE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D1-4B1F-1648-A19F-96484005EF3C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0B2C9-8667-815D-4F26-8486164B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841E-D0C3-CECB-042E-C081F949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01731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1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A9E5-60D0-D101-93FB-2705428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0809-9FBC-C6E8-5566-B069F187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81CED-0F3F-4E4D-1522-F4689994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D1-4B1F-1648-A19F-96484005EF3C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43FF-14B9-5826-5991-911BA472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36AA-63D3-96CB-0BEC-6DC7D63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77566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79AF-0ED8-5762-EEFD-E34005DC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4AD64-B476-5B34-2AB0-C5A25C94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6A84-8FC6-8ECE-5353-534C762B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D1-4B1F-1648-A19F-96484005EF3C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1F16-6C71-5034-FF5E-335E8323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6422-66B4-860D-38D3-D182C2F7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7372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2F84-61F1-7B43-5202-3260DF4C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8B92-806C-3F27-04D6-F815FE512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0E206-DD0B-C3D9-AADC-FA098886F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D46CC-3768-BFC9-A132-888292FE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D1-4B1F-1648-A19F-96484005EF3C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0F5C2-425C-7A5F-0A05-B3F02DDC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47575-4E2A-EB71-EB0A-241165F6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10012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359B-A7F7-6EBC-0CC3-538AA468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20FEF-9D9E-93EF-4855-A4B938E3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409A6-8307-08B0-FA56-B1B61DA77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30EC6-46E2-68D5-5001-6D1CE8F7B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DFCD1-D352-4D23-FD0D-4EB12FED3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763E3-8BF5-5B16-946E-EB6CEB66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D1-4B1F-1648-A19F-96484005EF3C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A2C05-3585-5ABC-9F87-91D2461F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0FB8F-9024-BA9B-FF30-41DF55E3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69369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70F4-920A-958D-668B-1346B4E8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1167E-49BA-CBAF-2114-A88A69CC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D1-4B1F-1648-A19F-96484005EF3C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BB43D-C40E-D41F-750D-04F0538F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C5E7-1886-ADBE-6634-51C9C4F6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79690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393DE-9FC9-6994-1F99-380D6B9F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D1-4B1F-1648-A19F-96484005EF3C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CF360-CE5F-2245-38D2-B54FE458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3812-0E5A-CCC2-729C-C46D335F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7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CA6E-64B2-DE84-3CC6-F727387C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1B5D-5392-D696-D585-CA35BF69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CA78F-12BB-1626-32D7-58AF7552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562CE-7F6A-4165-2482-29516124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D1-4B1F-1648-A19F-96484005EF3C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72DD6-66C5-F3D2-8B0F-82A54B84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6D1A5-5807-E6EE-87BC-FB40E8E0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78253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AF6E-7DA7-6298-0DC1-25A23F5E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A1501-394B-0D0E-9A9E-F754D0F3B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C8BFB-EE9E-A27B-8CE8-49249EAC4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79562-63B6-570C-7B3B-A2F6B9AB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D1-4B1F-1648-A19F-96484005EF3C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8C420-EE7B-E8D3-C9DB-DAEBD64D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C24F9-88B3-FF56-9678-C0EE32CD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47215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CAFF8-03BB-1A05-BF78-97CA12B4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118B-400A-E1E5-DBFB-98EED38F0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6031-8961-4614-BFC3-D2ACD16E9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79D1-4B1F-1648-A19F-96484005EF3C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B556-9BD8-D91E-723C-B491D29EC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5588-81EB-D1E2-AAAD-FD37B2C0F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984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22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2376150" y="3490325"/>
            <a:ext cx="3694625" cy="796900"/>
          </a:xfrm>
          <a:custGeom>
            <a:avLst/>
            <a:gdLst/>
            <a:ahLst/>
            <a:cxnLst/>
            <a:rect l="l" t="t" r="r" b="b"/>
            <a:pathLst>
              <a:path w="147785" h="31876" extrusionOk="0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138" name="Google Shape;138;p2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" name="Google Shape;148;p23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3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2376150" y="3490325"/>
            <a:ext cx="3694625" cy="796900"/>
          </a:xfrm>
          <a:custGeom>
            <a:avLst/>
            <a:gdLst/>
            <a:ahLst/>
            <a:cxnLst/>
            <a:rect l="l" t="t" r="r" b="b"/>
            <a:pathLst>
              <a:path w="147785" h="31876" extrusionOk="0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152" name="Google Shape;152;p2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6070775" y="1660354"/>
            <a:ext cx="1100998" cy="1830001"/>
          </a:xfrm>
          <a:custGeom>
            <a:avLst/>
            <a:gdLst/>
            <a:ahLst/>
            <a:cxnLst/>
            <a:rect l="l" t="t" r="r" b="b"/>
            <a:pathLst>
              <a:path w="147785" h="31876" extrusionOk="0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4" name="Google Shape;154;p23"/>
          <p:cNvSpPr/>
          <p:nvPr/>
        </p:nvSpPr>
        <p:spPr>
          <a:xfrm rot="10800000" flipH="1">
            <a:off x="5197827" y="1913709"/>
            <a:ext cx="863064" cy="1557541"/>
          </a:xfrm>
          <a:custGeom>
            <a:avLst/>
            <a:gdLst/>
            <a:ahLst/>
            <a:cxnLst/>
            <a:rect l="l" t="t" r="r" b="b"/>
            <a:pathLst>
              <a:path w="147785" h="31876" extrusionOk="0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w="38100" cap="flat" cmpd="sng">
            <a:solidFill>
              <a:srgbClr val="85200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5" name="Google Shape;155;p23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699150" y="16603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getting excited about your new skills and start thinking about personal projects.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functions with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def Keyword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function requires a very specific syntax, including the </a:t>
            </a: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keyword, correct indentation, and proper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an overview of a Python function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" sz="3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():</a:t>
            </a:r>
            <a:endParaRPr sz="3000" b="1" dirty="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223325" y="2807200"/>
            <a:ext cx="2016300" cy="766800"/>
          </a:xfrm>
          <a:prstGeom prst="wedgeRoundRectCallout">
            <a:avLst>
              <a:gd name="adj1" fmla="val 55394"/>
              <a:gd name="adj2" fmla="val -21454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Keyword telling Python this is a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 b="1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5131400" y="2958125"/>
            <a:ext cx="2541600" cy="1110900"/>
          </a:xfrm>
          <a:prstGeom prst="wedgeRoundRectCallout">
            <a:avLst>
              <a:gd name="adj1" fmla="val -85628"/>
              <a:gd name="adj2" fmla="val -17009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 decide on the function name. Notice “snake casing”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 b="1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name="adj1" fmla="val -85628"/>
              <a:gd name="adj2" fmla="val -17009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Snake casing is all lowercase with underscores between words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 b="1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name="adj1" fmla="val -15400"/>
              <a:gd name="adj2" fmla="val -17170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Parenthesis at the end. Later on we can pass in arguments/parameters into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 b="1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name="adj1" fmla="val -9401"/>
              <a:gd name="adj2" fmla="val -17487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colon indicates an upcoming indented block. Everything indented is then “inside” the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 b="1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5584150" y="3688600"/>
            <a:ext cx="3018600" cy="1140900"/>
          </a:xfrm>
          <a:prstGeom prst="wedgeRoundRectCallout">
            <a:avLst>
              <a:gd name="adj1" fmla="val -129395"/>
              <a:gd name="adj2" fmla="val -13572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Optional: Multi-line string to describe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 b="1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name="adj1" fmla="val 61090"/>
              <a:gd name="adj2" fmla="val -13413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Note: Everything inside the function is indented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 b="1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 b="1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7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name="adj1" fmla="val 65799"/>
              <a:gd name="adj2" fmla="val -46825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Code then goes inside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 b="1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 b="1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 b="1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5946375" y="3175425"/>
            <a:ext cx="2179200" cy="1140900"/>
          </a:xfrm>
          <a:prstGeom prst="wedgeRoundRectCallout">
            <a:avLst>
              <a:gd name="adj1" fmla="val -116762"/>
              <a:gd name="adj2" fmla="val 28315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 can then be executed/called to see the result.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 b="1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 b="1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 b="1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 b="1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name="adj1" fmla="val -262201"/>
              <a:gd name="adj2" fmla="val 1508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Resulting 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0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name="adj1" fmla="val -55539"/>
              <a:gd name="adj2" fmla="val -23942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1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name="adj1" fmla="val -55539"/>
              <a:gd name="adj2" fmla="val -23942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950325" y="2927950"/>
            <a:ext cx="1352400" cy="48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5935825" y="1100200"/>
            <a:ext cx="1218000" cy="48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4070425" y="3859100"/>
            <a:ext cx="1352400" cy="48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1898575" y="4342100"/>
            <a:ext cx="1047600" cy="48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have a deeper discussion of the </a:t>
            </a: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later on in the notebook.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name="adj1" fmla="val -186295"/>
              <a:gd name="adj2" fmla="val -7328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Return allows to save the result to a variable.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5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name="adj1" fmla="val -186295"/>
              <a:gd name="adj2" fmla="val -7328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Most functions will use return. Rarely will a function only print()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creating functions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Basic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The return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Functions with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Interactions Between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0" name="Google Shape;470;p5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>
            <a:spLocks noGrp="1"/>
          </p:cNvSpPr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Problems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Level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OVERVIEW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6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SOLUTIONS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Lambda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Map and 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*args and **kwargs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will be a huge leap forward in your capabilities as a Python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the problems you are able to solve can also be a lot harder!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very important to get practice combining everything you’ve learned so far (control flow, loops, etc.) with functions to become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be a point in your progress where you may get discouraged or frustrated, do not worry, this is completely normal and very common!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guide you step by step, be patient with yourself and practice, practice, practice!!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" name="Google Shape;107;p20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20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20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2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21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1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2376150" y="3899875"/>
            <a:ext cx="2266283" cy="387373"/>
          </a:xfrm>
          <a:custGeom>
            <a:avLst/>
            <a:gdLst/>
            <a:ahLst/>
            <a:cxnLst/>
            <a:rect l="l" t="t" r="r" b="b"/>
            <a:pathLst>
              <a:path w="147785" h="31876" extrusionOk="0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124" name="Google Shape;124;p2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1084</Words>
  <Application>Microsoft Macintosh PowerPoint</Application>
  <PresentationFormat>On-screen Show (16:9)</PresentationFormat>
  <Paragraphs>190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 Light</vt:lpstr>
      <vt:lpstr>Calibri</vt:lpstr>
      <vt:lpstr>Arial</vt:lpstr>
      <vt:lpstr>Overpass</vt:lpstr>
      <vt:lpstr>Montserrat</vt:lpstr>
      <vt:lpstr>Office Theme</vt:lpstr>
      <vt:lpstr>Methods</vt:lpstr>
      <vt:lpstr>Complete Python Bootcamp</vt:lpstr>
      <vt:lpstr>Functions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def Keyword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Basic Functions</vt:lpstr>
      <vt:lpstr>The return Statement</vt:lpstr>
      <vt:lpstr>Functions with Logic</vt:lpstr>
      <vt:lpstr>Interactions Between Functions</vt:lpstr>
      <vt:lpstr>Function Practice Problems</vt:lpstr>
      <vt:lpstr>Complete Python Bootcamp </vt:lpstr>
      <vt:lpstr>Complete Python Bootcamp </vt:lpstr>
      <vt:lpstr>Complete Python Bootcamp </vt:lpstr>
      <vt:lpstr>Function Practice Problems Solutions Level 2 </vt:lpstr>
      <vt:lpstr>Methods and Functions</vt:lpstr>
      <vt:lpstr>Methods and Functions</vt:lpstr>
      <vt:lpstr>Lambda Expressions Map and Filter</vt:lpstr>
      <vt:lpstr>*args and **kwargs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cp:lastModifiedBy>Microsoft Office User</cp:lastModifiedBy>
  <cp:revision>1</cp:revision>
  <dcterms:modified xsi:type="dcterms:W3CDTF">2022-08-15T19:49:36Z</dcterms:modified>
</cp:coreProperties>
</file>