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42"/>
      <p:italic r:id="rId43"/>
    </p:embeddedFont>
    <p:embeddedFont>
      <p:font typeface="Montserrat" pitchFamily="2" charset="77"/>
      <p:regular r:id="rId44"/>
      <p:bold r:id="rId45"/>
      <p:italic r:id="rId46"/>
      <p:boldItalic r:id="rId47"/>
    </p:embeddedFont>
    <p:embeddedFont>
      <p:font typeface="Overpass" pitchFamily="2" charset="77"/>
      <p:regular r:id="rId48"/>
      <p:bold r:id="rId49"/>
      <p:italic r:id="rId50"/>
      <p:boldItalic r:id="rId51"/>
    </p:embeddedFont>
    <p:embeddedFont>
      <p:font typeface="Overpass SemiBold" pitchFamily="2" charset="77"/>
      <p:regular r:id="rId52"/>
      <p:bold r:id="rId53"/>
      <p:italic r:id="rId54"/>
      <p:boldItalic r:id="rId55"/>
    </p:embeddedFont>
    <p:embeddedFont>
      <p:font typeface="Rockwell" panose="02060603020205020403" pitchFamily="18" charset="77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69F4FC-F4FC-4224-BFC4-4158CC24CDA2}">
  <a:tblStyle styleId="{B969F4FC-F4FC-4224-BFC4-4158CC24CD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65107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8522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7248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63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92030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11962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7415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8841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817409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007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696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5088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509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24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Variable Assignments</a:t>
            </a:r>
          </a:p>
        </p:txBody>
      </p: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Python uses </a:t>
            </a:r>
            <a:r>
              <a:rPr lang="en-US" sz="1200" b="1">
                <a:sym typeface="Montserrat"/>
              </a:rPr>
              <a:t>Dynamic Typing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means you can reassign variables to different data types.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makes Python very flexible in assigning data types, this is different than other languages that are </a:t>
            </a:r>
            <a:r>
              <a:rPr lang="en-US" sz="1200" b="1">
                <a:sym typeface="Montserrat"/>
              </a:rPr>
              <a:t>“Statically-Typed”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sz="3000" b="1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sz="3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sz="3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sz="2900"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3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6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87" name="Rectangle 28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Variable Assignments</a:t>
            </a:r>
          </a:p>
        </p:txBody>
      </p:sp>
      <p:sp>
        <p:nvSpPr>
          <p:cNvPr id="289" name="Isosceles Triangle 28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Pros of Dynamic Typing: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Very easy to work with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Faster development time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Cons of Dynamic Typing: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May result in bugs for unexpected data types!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You need to be aware of </a:t>
            </a:r>
            <a:r>
              <a:rPr lang="en-US" b="1">
                <a:sym typeface="Montserrat"/>
              </a:rPr>
              <a:t>type()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5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8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4" name="Rectangle 28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8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09" name="Rectangle 30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Strings</a:t>
            </a:r>
          </a:p>
        </p:txBody>
      </p:sp>
      <p:sp>
        <p:nvSpPr>
          <p:cNvPr id="311" name="Isosceles Triangle 310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Strings are sequences of characters, using the syntax of either single  quotes or double quotes: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'hello'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"Hello"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" I don't do that "</a:t>
            </a: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6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8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9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17" name="Rectangle 31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Strings</a:t>
            </a:r>
          </a:p>
        </p:txBody>
      </p:sp>
      <p:sp>
        <p:nvSpPr>
          <p:cNvPr id="319" name="Isosceles Triangle 31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Because strings are </a:t>
            </a:r>
            <a:r>
              <a:rPr lang="en-US" sz="1200" b="1">
                <a:sym typeface="Montserrat"/>
              </a:rPr>
              <a:t>ordered sequences</a:t>
            </a:r>
            <a:r>
              <a:rPr lang="en-US" sz="1200">
                <a:sym typeface="Montserrat"/>
              </a:rPr>
              <a:t> it means we can using </a:t>
            </a:r>
            <a:r>
              <a:rPr lang="en-US" sz="1200" b="1">
                <a:sym typeface="Montserrat"/>
              </a:rPr>
              <a:t>indexing</a:t>
            </a:r>
            <a:r>
              <a:rPr lang="en-US" sz="1200">
                <a:sym typeface="Montserrat"/>
              </a:rPr>
              <a:t> and </a:t>
            </a:r>
            <a:r>
              <a:rPr lang="en-US" sz="1200" b="1">
                <a:sym typeface="Montserrat"/>
              </a:rPr>
              <a:t>slicing </a:t>
            </a:r>
            <a:r>
              <a:rPr lang="en-US" sz="1200">
                <a:sym typeface="Montserrat"/>
              </a:rPr>
              <a:t>to grab sub-sections of the string.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Indexing notation uses [ ] notation after the string (or variable assigned the string).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Indexing allows you to grab a single character from the string...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73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4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5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7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0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25" name="Rectangle 32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Strings</a:t>
            </a:r>
          </a:p>
        </p:txBody>
      </p:sp>
      <p:sp>
        <p:nvSpPr>
          <p:cNvPr id="327" name="Isosceles Triangle 32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37160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Character :    h     e     l       l     o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  				</a:t>
            </a:r>
            <a:r>
              <a:rPr lang="en-US" sz="1200" b="1">
                <a:sym typeface="Montserrat"/>
              </a:rPr>
              <a:t>	   Index :     0     1     2      3    4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           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8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0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3" name="Rectangle 3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Strings</a:t>
            </a:r>
          </a:p>
        </p:txBody>
      </p:sp>
      <p:sp>
        <p:nvSpPr>
          <p:cNvPr id="335" name="Isosceles Triangle 3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These actions use [ ] square brackets and a number index to indicate positions of what you wish to grab.</a:t>
            </a:r>
          </a:p>
          <a:p>
            <a:pPr marL="137160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Character :    h     e     l       l     o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  				</a:t>
            </a:r>
            <a:r>
              <a:rPr lang="en-US" sz="1200" b="1">
                <a:sym typeface="Montserrat"/>
              </a:rPr>
              <a:t>	   Index :     0     1     2      3    4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           Reverse Index:    0    -4    -3   -2    -1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8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1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1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Strings</a:t>
            </a:r>
          </a:p>
        </p:txBody>
      </p:sp>
      <p:sp>
        <p:nvSpPr>
          <p:cNvPr id="343" name="Isosceles Triangle 34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Slicing allows you to grab a subsection of multiple characters, a “slice” of the string.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has the following syntax: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[start:stop:step]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start </a:t>
            </a:r>
            <a:r>
              <a:rPr lang="en-US" sz="1200">
                <a:sym typeface="Montserrat"/>
              </a:rPr>
              <a:t>is a numerical index for the slice start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9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2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4" name="Rectangle 32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2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49" name="Rectangle 34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Strings</a:t>
            </a:r>
          </a:p>
        </p:txBody>
      </p:sp>
      <p:sp>
        <p:nvSpPr>
          <p:cNvPr id="351" name="Isosceles Triangle 350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Slicing allows you to grab a subsection of multiple characters, a “slice” of the string.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has the following syntax: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[start:stop:step]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start </a:t>
            </a:r>
            <a:r>
              <a:rPr lang="en-US" sz="1200">
                <a:sym typeface="Montserrat"/>
              </a:rPr>
              <a:t>is a numerical index for the slice start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stop</a:t>
            </a:r>
            <a:r>
              <a:rPr lang="en-US" sz="1200">
                <a:sym typeface="Montserrat"/>
              </a:rPr>
              <a:t> is the index you will go up to (but not include)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step </a:t>
            </a:r>
            <a:r>
              <a:rPr lang="en-US" sz="1200">
                <a:sym typeface="Montserrat"/>
              </a:rPr>
              <a:t>is the size of the “jump” you take.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33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4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5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6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7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8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9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0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1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2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3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4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5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6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7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8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9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0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1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2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3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7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0" name="Rectangle 35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6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85" name="Rectangle 38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String Formatting for Printing</a:t>
            </a:r>
          </a:p>
        </p:txBody>
      </p:sp>
      <p:sp>
        <p:nvSpPr>
          <p:cNvPr id="387" name="Isosceles Triangle 38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Often you will want to “inject” a variable into your string for printing. For example: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my_name = “Jose”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print(“Hello ” + my_name)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There are multiple ways to format strings for printing variables in them.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is known as string interpolation.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3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4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6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8" name="Rectangle 36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7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93" name="Rectangle 39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String Formatting for Printing</a:t>
            </a:r>
          </a:p>
        </p:txBody>
      </p:sp>
      <p:sp>
        <p:nvSpPr>
          <p:cNvPr id="395" name="Isosceles Triangle 39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explore two methods for this: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 .format()</a:t>
            </a:r>
            <a:r>
              <a:rPr lang="en-US">
                <a:sym typeface="Montserrat"/>
              </a:rPr>
              <a:t> method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f-strings</a:t>
            </a:r>
            <a:r>
              <a:rPr lang="en-US">
                <a:sym typeface="Montserrat"/>
              </a:rPr>
              <a:t> (formatted string literals)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5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8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8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8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0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1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2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3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4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5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6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7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8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9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0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1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2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3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4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5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6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08" name="Rectangle 407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Lists</a:t>
            </a:r>
          </a:p>
        </p:txBody>
      </p:sp>
      <p:sp>
        <p:nvSpPr>
          <p:cNvPr id="410" name="Isosceles Triangle 409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Lists are ordered sequences that can hold a variety of object types. 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They use [] brackets and commas to separate objects in the list.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Montserrat"/>
              </a:rPr>
              <a:t>[1,2,3,4,5] 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Lists support indexing and slicing. Lists can be nested and also have a variety of useful methods that can be called off of them.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7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9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0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23" name="Rectangle 42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Google Shape;364;p54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Dictionaries</a:t>
            </a:r>
          </a:p>
        </p:txBody>
      </p:sp>
      <p:sp>
        <p:nvSpPr>
          <p:cNvPr id="425" name="Isosceles Triangle 42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This key-value pair allows users to quickly grab objects without needing to know an index location.</a:t>
            </a: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 b="1"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13" y="889862"/>
            <a:ext cx="2866947" cy="3358450"/>
            <a:chOff x="807084" y="1186483"/>
            <a:chExt cx="3822597" cy="4477933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561" y="1556628"/>
            <a:ext cx="2740927" cy="1532043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400" spc="-150" dirty="0">
                <a:solidFill>
                  <a:srgbClr val="FFFEFF"/>
                </a:solidFill>
                <a:sym typeface="Montserrat"/>
              </a:rPr>
              <a:t>Basic Datatypes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0112" y="-5029"/>
            <a:ext cx="5063887" cy="5153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Google Shape;79;p16"/>
          <p:cNvGraphicFramePr/>
          <p:nvPr>
            <p:extLst>
              <p:ext uri="{D42A27DB-BD31-4B8C-83A1-F6EECF244321}">
                <p14:modId xmlns:p14="http://schemas.microsoft.com/office/powerpoint/2010/main" val="1902485354"/>
              </p:ext>
            </p:extLst>
          </p:nvPr>
        </p:nvGraphicFramePr>
        <p:xfrm>
          <a:off x="4317946" y="827019"/>
          <a:ext cx="4590240" cy="3619746"/>
        </p:xfrm>
        <a:graphic>
          <a:graphicData uri="http://schemas.openxmlformats.org/drawingml/2006/table">
            <a:tbl>
              <a:tblPr firstRow="1" bandRow="1">
                <a:noFill/>
                <a:tableStyleId>{B969F4FC-F4FC-4224-BFC4-4158CC24CDA2}</a:tableStyleId>
              </a:tblPr>
              <a:tblGrid>
                <a:gridCol w="76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8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cap="none" spc="3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1300" b="1" cap="none" spc="3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7" marT="75561" marB="755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cap="none" spc="3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1300" b="1" cap="none" spc="3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7" marT="75561" marB="755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cap="none" spc="3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1300" b="1" cap="none" spc="3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7" marT="75561" marB="755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1000" b="1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6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1000" b="1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6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'Sammy'   "2000"  "楽しい"</a:t>
                      </a:r>
                      <a:endParaRPr sz="1000" b="1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[10,"hello",200.3]</a:t>
                      </a:r>
                      <a:endParaRPr sz="1000" b="1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6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{"mykey" : "value" , "name" : "Frankie"}</a:t>
                      </a:r>
                      <a:endParaRPr sz="1000" b="1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0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1000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1000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1000" b="1" cap="none" spc="0">
                          <a:solidFill>
                            <a:schemeClr val="tx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1000" b="1" cap="none" spc="0">
                        <a:solidFill>
                          <a:schemeClr val="tx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37787" marR="75561" marT="75561" marB="755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7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0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0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1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2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3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5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6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7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8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9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0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1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2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3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4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5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6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7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31" name="Rectangle 430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Dictionaries</a:t>
            </a:r>
          </a:p>
        </p:txBody>
      </p: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Dictionaries use curly braces and colons to signify the keys and their associated values.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                 {'key1':'value1','key2':'value2'}</a:t>
            </a:r>
            <a:endParaRPr lang="en-US" sz="1200">
              <a:sym typeface="Montserrat"/>
            </a:endParaRPr>
          </a:p>
          <a:p>
            <a:pPr marL="45720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So when to choose a list and when to choose a dictionary?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38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1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4" name="Rectangle 41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1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39" name="Rectangle 43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Dictionaries vs Lists</a:t>
            </a:r>
          </a:p>
        </p:txBody>
      </p:sp>
      <p:sp>
        <p:nvSpPr>
          <p:cNvPr id="441" name="Isosceles Triangle 440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Dictionaries: </a:t>
            </a:r>
            <a:r>
              <a:rPr lang="en-US" sz="1200">
                <a:sym typeface="Montserrat"/>
              </a:rPr>
              <a:t> Objects retrieved by key name.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Unordered and can not be sorted.</a:t>
            </a:r>
          </a:p>
          <a:p>
            <a:pPr marL="45720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Lists:</a:t>
            </a:r>
            <a:r>
              <a:rPr lang="en-US" sz="1200">
                <a:sym typeface="Montserrat"/>
              </a:rPr>
              <a:t>  Objects retrieved by location.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Ordered Sequence can be indexed or sliced.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0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2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9" name="Rectangle 42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54" name="Rectangle 45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Tuples</a:t>
            </a:r>
          </a:p>
        </p:txBody>
      </p:sp>
      <p:sp>
        <p:nvSpPr>
          <p:cNvPr id="456" name="Isosceles Triangle 45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6" name="Google Shape;396;p58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Tuples </a:t>
            </a:r>
            <a:r>
              <a:rPr lang="en-US" sz="1200">
                <a:sym typeface="Montserrat"/>
              </a:rPr>
              <a:t>are very similar to lists. However they have one key difference - </a:t>
            </a:r>
            <a:r>
              <a:rPr lang="en-US" sz="1200" b="1">
                <a:sym typeface="Montserrat"/>
              </a:rPr>
              <a:t>immutability.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Once an element is inside a tuple, it can not be reassigned.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Tuples use parenthesis:  </a:t>
            </a:r>
            <a:r>
              <a:rPr lang="en-US" sz="1200" b="1">
                <a:sym typeface="Montserrat"/>
              </a:rPr>
              <a:t>(1,2,3)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roup 41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1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4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4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69" name="Rectangle 46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Google Shape;410;p60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Sets</a:t>
            </a:r>
          </a:p>
        </p:txBody>
      </p:sp>
      <p:sp>
        <p:nvSpPr>
          <p:cNvPr id="471" name="Isosceles Triangle 470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11" name="Google Shape;411;p60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Sets </a:t>
            </a:r>
            <a:r>
              <a:rPr lang="en-US" sz="1200">
                <a:sym typeface="Montserrat"/>
              </a:rPr>
              <a:t>are unordered collections of </a:t>
            </a:r>
            <a:r>
              <a:rPr lang="en-US" sz="1200" b="1">
                <a:sym typeface="Montserrat"/>
              </a:rPr>
              <a:t>unique </a:t>
            </a:r>
            <a:r>
              <a:rPr lang="en-US" sz="1200">
                <a:sym typeface="Montserrat"/>
              </a:rPr>
              <a:t>elements.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Meaning there can only be one representative of the same object.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see some examples!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43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5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6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84" name="Rectangle 48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Google Shape;425;p62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Booleans</a:t>
            </a:r>
          </a:p>
        </p:txBody>
      </p:sp>
      <p:sp>
        <p:nvSpPr>
          <p:cNvPr id="486" name="Isosceles Triangle 48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6" name="Google Shape;426;p62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Booleans </a:t>
            </a:r>
            <a:r>
              <a:rPr lang="en-US" sz="1200">
                <a:sym typeface="Montserrat"/>
              </a:rPr>
              <a:t>are operators that allow you to convey </a:t>
            </a:r>
            <a:r>
              <a:rPr lang="en-US" sz="1200" b="1">
                <a:sym typeface="Montserrat"/>
              </a:rPr>
              <a:t>True </a:t>
            </a:r>
            <a:r>
              <a:rPr lang="en-US" sz="1200">
                <a:sym typeface="Montserrat"/>
              </a:rPr>
              <a:t>or </a:t>
            </a:r>
            <a:r>
              <a:rPr lang="en-US" sz="1200" b="1">
                <a:sym typeface="Montserrat"/>
              </a:rPr>
              <a:t>False </a:t>
            </a:r>
            <a:r>
              <a:rPr lang="en-US" sz="1200">
                <a:sym typeface="Montserrat"/>
              </a:rPr>
              <a:t>statements.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These are very important later on when we deal with control flow and logic!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oup 445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47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8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9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0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1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2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71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4" name="Rectangle 473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477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8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9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0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1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2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3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4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5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6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7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8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9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0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1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2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3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4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5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6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7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99" name="Rectangle 498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Google Shape;440;p64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Files</a:t>
            </a:r>
          </a:p>
        </p:txBody>
      </p:sp>
      <p:sp>
        <p:nvSpPr>
          <p:cNvPr id="501" name="Isosceles Triangle 500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1" name="Google Shape;441;p64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Before we finish this section, let’s quickly go over how to perform simple I/O with basic .txt files.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We’ll also discuss file paths on your computer.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get started!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5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9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Numbers</a:t>
            </a:r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There are two main number types we will work with:</a:t>
            </a:r>
          </a:p>
          <a:p>
            <a:pPr marL="13716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Integers which are whole numbers.</a:t>
            </a:r>
          </a:p>
          <a:p>
            <a:pPr marL="13716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Floating Point numbers which are numbers with a decimal.</a:t>
            </a:r>
          </a:p>
          <a:p>
            <a:pPr marL="9144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Let’s explore basic math with Python!</a:t>
            </a:r>
          </a:p>
          <a:p>
            <a:pPr marL="9144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 will also discuss how to create variables and assign them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0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28" name="Rectangle 227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Variable Assignments</a:t>
            </a:r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We just saw how to work with numbers, but what do these numbers represent?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It would be nice to assign these data types a variable name to easily reference them later on in our code!</a:t>
            </a:r>
          </a:p>
          <a:p>
            <a:pPr marL="457200" marR="0" lvl="0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For example: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b="1">
                <a:sym typeface="Source Code Pro"/>
              </a:rPr>
              <a:t>my_dogs =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84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8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14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Variable Assignments</a:t>
            </a:r>
          </a:p>
        </p:txBody>
      </p:sp>
      <p:sp>
        <p:nvSpPr>
          <p:cNvPr id="238" name="Isosceles Triangle 237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b="1">
                <a:sym typeface="Montserrat"/>
              </a:rPr>
              <a:t>Rules for variable names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Names can not start with a number.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There can be no spaces in the name, use _ instead.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Can't use any of these symbols :'",&lt;&gt;/?|\()!@#$%^&amp;*~-+</a:t>
            </a:r>
          </a:p>
          <a:p>
            <a:pPr marL="45720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16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2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5151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2160363" y="631031"/>
            <a:ext cx="4673143" cy="922927"/>
          </a:xfrm>
          <a:prstGeom prst="rect">
            <a:avLst/>
          </a:prstGeom>
        </p:spPr>
        <p:txBody>
          <a:bodyPr spcFirstLastPara="1" vert="horz" lIns="228600" tIns="228600" rIns="228600" bIns="228600" rtlCol="0" anchor="t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150" dirty="0">
                <a:solidFill>
                  <a:schemeClr val="accent1"/>
                </a:solidFill>
                <a:sym typeface="Montserrat"/>
              </a:rPr>
              <a:t>Variable Assignments</a:t>
            </a:r>
          </a:p>
        </p:txBody>
      </p:sp>
      <p:sp>
        <p:nvSpPr>
          <p:cNvPr id="246" name="Isosceles Triangle 24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8427" y="716110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2160365" y="1686784"/>
            <a:ext cx="4592837" cy="28520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marR="0" lvl="0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>
                <a:sym typeface="Montserrat"/>
              </a:rPr>
              <a:t>Rules for variable names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It's considered best practice (PEP8) that names are lowercase.</a:t>
            </a:r>
          </a:p>
          <a:p>
            <a:pPr marL="914400" marR="0" lvl="1" indent="-228600" defTabSz="914400">
              <a:spcBef>
                <a:spcPts val="0"/>
              </a:spcBef>
              <a:spcAft>
                <a:spcPts val="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>
                <a:sym typeface="Montserrat"/>
              </a:rPr>
              <a:t>Avoid using words that have special meaning in Python like "list" and "str"</a:t>
            </a:r>
          </a:p>
          <a:p>
            <a:pPr marL="0" marR="0" lvl="0" indent="-228600" defTabSz="914400">
              <a:spcBef>
                <a:spcPts val="160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endParaRPr lang="en-US" sz="1200"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{991672A7-5199-2348-85B7-CEA84A5A5BC9}tf16401369</Template>
  <TotalTime>5</TotalTime>
  <Words>1144</Words>
  <Application>Microsoft Macintosh PowerPoint</Application>
  <PresentationFormat>On-screen Show (16:9)</PresentationFormat>
  <Paragraphs>179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Montserrat</vt:lpstr>
      <vt:lpstr>Overpass</vt:lpstr>
      <vt:lpstr>Rockwell</vt:lpstr>
      <vt:lpstr>Arial</vt:lpstr>
      <vt:lpstr>Wingdings</vt:lpstr>
      <vt:lpstr>Overpass SemiBold</vt:lpstr>
      <vt:lpstr>Calibri Light</vt:lpstr>
      <vt:lpstr>Atlas</vt:lpstr>
      <vt:lpstr>Python Object and Data Structure Basics</vt:lpstr>
      <vt:lpstr>Basic Data Types</vt:lpstr>
      <vt:lpstr>Basic Datatypes</vt:lpstr>
      <vt:lpstr>Numbers</vt:lpstr>
      <vt:lpstr>Numbers</vt:lpstr>
      <vt:lpstr>Variable Assignments</vt:lpstr>
      <vt:lpstr>Variable Assignments</vt:lpstr>
      <vt:lpstr>Variable Assignments</vt:lpstr>
      <vt:lpstr>Variable Assignments</vt:lpstr>
      <vt:lpstr>Variable Assignments</vt:lpstr>
      <vt:lpstr>Complete Python 3 Bootcamp</vt:lpstr>
      <vt:lpstr>Complete Python 3 Bootcamp</vt:lpstr>
      <vt:lpstr>Complete Python 3 Bootcamp</vt:lpstr>
      <vt:lpstr>Variable Assignments</vt:lpstr>
      <vt:lpstr>Let’s explore these concepts!</vt:lpstr>
      <vt:lpstr>Strings</vt:lpstr>
      <vt:lpstr>Strings</vt:lpstr>
      <vt:lpstr>Strings</vt:lpstr>
      <vt:lpstr>Strings</vt:lpstr>
      <vt:lpstr>Strings</vt:lpstr>
      <vt:lpstr>Strings</vt:lpstr>
      <vt:lpstr>Strings</vt:lpstr>
      <vt:lpstr>String Formatting for Printing</vt:lpstr>
      <vt:lpstr>String Formatting for Printing</vt:lpstr>
      <vt:lpstr>String Formatting for Printing</vt:lpstr>
      <vt:lpstr>Lists</vt:lpstr>
      <vt:lpstr>Lists</vt:lpstr>
      <vt:lpstr>Dictionaries</vt:lpstr>
      <vt:lpstr>Dictionaries</vt:lpstr>
      <vt:lpstr>Dictionaries</vt:lpstr>
      <vt:lpstr>Dictionaries vs Lists</vt:lpstr>
      <vt:lpstr>Tuples</vt:lpstr>
      <vt:lpstr>Tuples</vt:lpstr>
      <vt:lpstr>Sets</vt:lpstr>
      <vt:lpstr>Sets</vt:lpstr>
      <vt:lpstr>Booleans</vt:lpstr>
      <vt:lpstr>Booleans</vt:lpstr>
      <vt:lpstr>Files</vt:lpstr>
      <vt:lpstr>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 and Data Structure Basics</dc:title>
  <cp:lastModifiedBy>Sai Kiran Challa</cp:lastModifiedBy>
  <cp:revision>9</cp:revision>
  <dcterms:modified xsi:type="dcterms:W3CDTF">2022-09-21T20:28:49Z</dcterms:modified>
</cp:coreProperties>
</file>