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5900" y="812800"/>
            <a:ext cx="7126288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/>
          <p:nvPr>
            <p:ph idx="2" type="sldImg"/>
          </p:nvPr>
        </p:nvSpPr>
        <p:spPr>
          <a:xfrm>
            <a:off x="215900" y="812800"/>
            <a:ext cx="71262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755650" y="5078413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 txBox="1"/>
          <p:nvPr>
            <p:ph idx="12" type="sldNum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body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b="0" i="0" lang="en-IN" sz="8818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b="0" i="0" lang="en-IN" sz="8818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b="0" i="0" lang="en-IN" sz="8818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b="0" i="0" lang="en-IN" sz="8818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2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2031207" y="1021557"/>
            <a:ext cx="4278313" cy="6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34" name="Google Shape;34;p3"/>
            <p:cNvCxnSpPr/>
            <p:nvPr/>
          </p:nvCxnSpPr>
          <p:spPr>
            <a:xfrm flipH="1" rot="10800000">
              <a:off x="5130870" y="4174961"/>
              <a:ext cx="4021900" cy="268286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" name="Google Shape;36;p3"/>
            <p:cNvSpPr/>
            <p:nvPr/>
          </p:nvSpPr>
          <p:spPr>
            <a:xfrm>
              <a:off x="6891981" y="172"/>
              <a:ext cx="2269429" cy="6866295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204459" y="-8468"/>
              <a:ext cx="1948310" cy="6866295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638542" y="3920066"/>
              <a:ext cx="2512788" cy="293776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010060" y="-8468"/>
              <a:ext cx="2142710" cy="6866295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40" name="Google Shape;40;p3"/>
            <p:cNvSpPr/>
            <p:nvPr/>
          </p:nvSpPr>
          <p:spPr>
            <a:xfrm>
              <a:off x="8295974" y="-8468"/>
              <a:ext cx="856795" cy="6866295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4375" y="-8468"/>
              <a:ext cx="1067034" cy="6866295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068455" y="4893559"/>
              <a:ext cx="1094395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8466" y="-8468"/>
              <a:ext cx="863996" cy="5698391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</p:sp>
      </p:grpSp>
      <p:sp>
        <p:nvSpPr>
          <p:cNvPr id="44" name="Google Shape;44;p3"/>
          <p:cNvSpPr txBox="1"/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subTitle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409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74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indent="-318198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indent="-306958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indent="-295783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indent="-295782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indent="-295782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indent="-295782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indent="-295783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indent="-295783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74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indent="-318198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indent="-306958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indent="-295783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indent="-295782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indent="-295782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indent="-295782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indent="-295783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indent="-295783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None/>
              <a:defRPr b="0" sz="2646"/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b="1" sz="2205"/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b="1" sz="1984"/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None/>
              <a:defRPr b="0" sz="2646"/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b="1" sz="2205"/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b="1" sz="1984"/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64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7918" cy="2852795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flipH="1" rot="10800000">
              <a:off x="5130869" y="4174961"/>
              <a:ext cx="4021900" cy="268286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29" cy="6866295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310" cy="6866295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12789" cy="293776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42710" cy="6866295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6795" cy="6866295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34" cy="6866295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4395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12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b="0" i="0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96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b="0" i="0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4639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4639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782" lvl="5" marL="2743200" marR="0" rtl="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782" lvl="6" marL="3200400" marR="0" rtl="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783" lvl="7" marL="3657600" marR="0" rtl="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783" lvl="8" marL="4114800" marR="0" rtl="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503238" y="1952477"/>
            <a:ext cx="9070975" cy="5283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Budget and Investment Management system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Monish Mudaliar - 22107027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Chitresh Poojary - 22107010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Siddhesh Patil - 22107119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Chinmay Pawaskar - 22107066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Avani Nair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cxn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625" cy="19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8613" lvl="0" marL="43021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0"/>
              <a:buFont typeface="Times New Roman"/>
              <a:buChar char="●"/>
            </a:pPr>
            <a:r>
              <a:rPr b="0" i="0" lang="en-I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3" lvl="0" marL="430213" marR="0" rtl="0" algn="l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80"/>
              <a:buFont typeface="Times New Roman"/>
              <a:buChar char="●"/>
            </a:pPr>
            <a:r>
              <a:rPr b="0" i="0" lang="en-I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3" lvl="0" marL="430213" marR="0" rtl="0" algn="l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80"/>
              <a:buFont typeface="Times New Roman"/>
              <a:buChar char="●"/>
            </a:pPr>
            <a:r>
              <a:rPr b="0" i="0" lang="en-I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3" lvl="0" marL="430213" marR="0" rtl="0" algn="l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80"/>
              <a:buFont typeface="Times New Roman"/>
              <a:buChar char="●"/>
            </a:pPr>
            <a:r>
              <a:rPr b="0" i="0" lang="en-I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/ Functionality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3" lvl="0" marL="430213" marR="0" rtl="0" algn="l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80"/>
              <a:buFont typeface="Times New Roman"/>
              <a:buChar char="●"/>
            </a:pPr>
            <a:r>
              <a:rPr b="0" i="0" lang="en-I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3" lvl="0" marL="430213" marR="0" rtl="0" algn="l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80"/>
              <a:buFont typeface="Times New Roman"/>
              <a:buChar char="●"/>
            </a:pPr>
            <a:r>
              <a:rPr b="0" i="0" lang="en-I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42900" lvl="0" marL="45085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daily life some time we spend money on useless things and don't realise it. To solve this problem we made the Comprehensive Budget and Investment Management system.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450850" marR="0" rtl="0" algn="just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0850" marR="0" rtl="0" algn="just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user of our system updates his daily expenditure and knows where user is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spending their money. From that information the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deduce his/her expenditure.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450850" marR="0" rtl="0" algn="just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b="0" i="0" lang="en-IN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the financial planning processes by providing a comprehensive view of budgets, expenditures, and revenue projections.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b="0" i="0" lang="en-IN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optimize resource allocation by identifying underutilized resources, reallocating funds, and ensuring resources are aligned with strategic goals.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b="0" i="0" lang="en-IN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 financial goals with the user's overall objectives, promoting consistency and coherence in financial decision-making.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AutoNum type="arabicPeriod"/>
            </a:pPr>
            <a:r>
              <a:rPr b="0" i="0" lang="en-IN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 Planning and Management: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b="0" i="0" lang="en-IN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and management of budgets for various departments, projects, and initiatives.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2.   </a:t>
            </a:r>
            <a:r>
              <a:rPr b="0" i="0" lang="en-IN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b="0" i="0" lang="en-IN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analysis to assess the potential impact of different financial decisions.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0" i="0" lang="en-IN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Control and Reduction: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b="0" i="0" lang="en-IN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Monitoring and control of costs to prevent overspending and identify cost-saving opportunities.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503238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Feature /Functionality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03238" y="17684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1225">
            <a:noAutofit/>
          </a:bodyPr>
          <a:lstStyle/>
          <a:p>
            <a:pPr indent="-3746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Goals: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create Monthly goal to work toward their savings and keep               track of progress.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Visualization: 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pictorial representation of expenditure.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Categorization of Funds: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Funds can be categorized based on users preferences.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 Budget : 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Budget can be exported by printing it as a PDF file.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325150" y="1788300"/>
            <a:ext cx="2093100" cy="24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Outcome of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746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b="1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Budget Management:</a:t>
            </a: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CBIMS should streamline the budgeting process, resulting in more efficient budget creation, approval, and monitoring.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b="1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Optimized Resource Allocation:</a:t>
            </a: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Improved resource allocation, ensuring that financial resources are allocated to projects, departments, or initiatives in a way that aligns with strategic goals.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b="1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Cost Control:</a:t>
            </a: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Enhanced cost control measures, reducing overspending and identifying cost-saving opportunities.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Technology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Swing used to create GUI.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used for database.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used for backend to communicate with database.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114663" y="215913"/>
            <a:ext cx="6997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7. BLOCK DIAGRAM: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671513" y="2381250"/>
            <a:ext cx="699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50" y="919125"/>
            <a:ext cx="8586726" cy="648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