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17" roundtripDataSignature="AMtx7mh09CCovX9Zj1eKhncLLgQ4hH/a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5900" y="812800"/>
            <a:ext cx="7126288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06488" y="812800"/>
            <a:ext cx="5346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1106488" y="812800"/>
            <a:ext cx="5346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1106488" y="812800"/>
            <a:ext cx="5346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106488" y="812800"/>
            <a:ext cx="5346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106488" y="812800"/>
            <a:ext cx="5346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06488" y="812800"/>
            <a:ext cx="5346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1106488" y="812800"/>
            <a:ext cx="5346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06488" y="812800"/>
            <a:ext cx="5346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06488" y="812800"/>
            <a:ext cx="5346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06488" y="812800"/>
            <a:ext cx="5346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9:notes"/>
          <p:cNvSpPr/>
          <p:nvPr>
            <p:ph idx="2" type="sldImg"/>
          </p:nvPr>
        </p:nvSpPr>
        <p:spPr>
          <a:xfrm>
            <a:off x="1106488" y="812800"/>
            <a:ext cx="5346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96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672042" y="671971"/>
            <a:ext cx="6997914" cy="3751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85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672042" y="4927788"/>
            <a:ext cx="6997914" cy="1731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8"/>
              <a:buFont typeface="Arial"/>
              <a:buNone/>
            </a:pPr>
            <a:r>
              <a:rPr b="0" i="0" lang="en-IN" sz="8818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8"/>
              <a:buFont typeface="Arial"/>
              <a:buNone/>
            </a:pPr>
            <a:r>
              <a:rPr b="0" i="0" lang="en-IN" sz="8818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85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1213857" y="4003828"/>
            <a:ext cx="5974958" cy="4199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Font typeface="Trebuchet MS"/>
              <a:buNone/>
              <a:defRPr sz="1764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2" type="body"/>
          </p:nvPr>
        </p:nvSpPr>
        <p:spPr>
          <a:xfrm>
            <a:off x="672040" y="4927788"/>
            <a:ext cx="6997915" cy="1731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23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672040" y="2129659"/>
            <a:ext cx="6997915" cy="2861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85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" type="body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8"/>
              <a:buFont typeface="Arial"/>
              <a:buNone/>
            </a:pPr>
            <a:r>
              <a:rPr b="0" i="0" lang="en-IN" sz="8818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5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8"/>
              <a:buFont typeface="Arial"/>
              <a:buNone/>
            </a:pPr>
            <a:r>
              <a:rPr b="0" i="0" lang="en-IN" sz="8818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5"/>
          <p:cNvSpPr txBox="1"/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85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1" type="body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2" type="body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25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678930" y="671971"/>
            <a:ext cx="6991025" cy="3331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85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1" type="body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2" type="body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6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 rot="5400000">
            <a:off x="2031207" y="1021557"/>
            <a:ext cx="4278313" cy="69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 rot="5400000">
            <a:off x="4234732" y="3026812"/>
            <a:ext cx="5788752" cy="1079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 rot="5400000">
            <a:off x="641243" y="702770"/>
            <a:ext cx="5788752" cy="5727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14"/>
          <p:cNvGrpSpPr/>
          <p:nvPr/>
        </p:nvGrpSpPr>
        <p:grpSpPr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34" name="Google Shape;34;p14"/>
            <p:cNvCxnSpPr/>
            <p:nvPr/>
          </p:nvCxnSpPr>
          <p:spPr>
            <a:xfrm flipH="1" rot="10800000">
              <a:off x="5130870" y="4174961"/>
              <a:ext cx="4021900" cy="268286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14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" name="Google Shape;36;p14"/>
            <p:cNvSpPr/>
            <p:nvPr/>
          </p:nvSpPr>
          <p:spPr>
            <a:xfrm>
              <a:off x="6891981" y="172"/>
              <a:ext cx="2269429" cy="6866295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4"/>
            <p:cNvSpPr/>
            <p:nvPr/>
          </p:nvSpPr>
          <p:spPr>
            <a:xfrm>
              <a:off x="7204459" y="-8468"/>
              <a:ext cx="1948310" cy="6866295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4"/>
            <p:cNvSpPr/>
            <p:nvPr/>
          </p:nvSpPr>
          <p:spPr>
            <a:xfrm>
              <a:off x="6638542" y="3920066"/>
              <a:ext cx="2512788" cy="2937760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4"/>
            <p:cNvSpPr/>
            <p:nvPr/>
          </p:nvSpPr>
          <p:spPr>
            <a:xfrm>
              <a:off x="7010060" y="-8468"/>
              <a:ext cx="2142710" cy="6866295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40" name="Google Shape;40;p14"/>
            <p:cNvSpPr/>
            <p:nvPr/>
          </p:nvSpPr>
          <p:spPr>
            <a:xfrm>
              <a:off x="8295974" y="-8468"/>
              <a:ext cx="856795" cy="6866295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8094375" y="-8468"/>
              <a:ext cx="1067034" cy="6866295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8068455" y="4893559"/>
              <a:ext cx="1094395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4"/>
            <p:cNvSpPr/>
            <p:nvPr/>
          </p:nvSpPr>
          <p:spPr>
            <a:xfrm>
              <a:off x="-8466" y="-8468"/>
              <a:ext cx="863996" cy="5698391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313"/>
              </a:schemeClr>
            </a:solidFill>
            <a:ln>
              <a:noFill/>
            </a:ln>
          </p:spPr>
        </p:sp>
      </p:grpSp>
      <p:sp>
        <p:nvSpPr>
          <p:cNvPr id="44" name="Google Shape;44;p14"/>
          <p:cNvSpPr txBox="1"/>
          <p:nvPr>
            <p:ph type="ctrTitle"/>
          </p:nvPr>
        </p:nvSpPr>
        <p:spPr>
          <a:xfrm>
            <a:off x="1246403" y="2650553"/>
            <a:ext cx="6423553" cy="18147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952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" type="subTitle"/>
          </p:nvPr>
        </p:nvSpPr>
        <p:spPr>
          <a:xfrm>
            <a:off x="1246403" y="4465295"/>
            <a:ext cx="6423553" cy="1209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2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672040" y="2977208"/>
            <a:ext cx="6997915" cy="2013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409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" type="body"/>
          </p:nvPr>
        </p:nvSpPr>
        <p:spPr>
          <a:xfrm>
            <a:off x="672040" y="4990673"/>
            <a:ext cx="6997915" cy="94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None/>
              <a:defRPr sz="2205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672042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" type="body"/>
          </p:nvPr>
        </p:nvSpPr>
        <p:spPr>
          <a:xfrm>
            <a:off x="672042" y="2381649"/>
            <a:ext cx="3404426" cy="4277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374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indent="-318198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indent="-306958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indent="-295783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indent="-295782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indent="-295782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indent="-295782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indent="-295783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indent="-295783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/>
        </p:txBody>
      </p:sp>
      <p:sp>
        <p:nvSpPr>
          <p:cNvPr id="58" name="Google Shape;58;p16"/>
          <p:cNvSpPr txBox="1"/>
          <p:nvPr>
            <p:ph idx="2" type="body"/>
          </p:nvPr>
        </p:nvSpPr>
        <p:spPr>
          <a:xfrm>
            <a:off x="4265529" y="2381651"/>
            <a:ext cx="3404427" cy="4277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374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indent="-318198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indent="-306958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indent="-295783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indent="-295782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indent="-295782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indent="-295782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indent="-295783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indent="-295783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672041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7"/>
              <a:buNone/>
              <a:defRPr b="0" sz="2646"/>
            </a:lvl1pPr>
            <a:lvl2pPr indent="-2286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None/>
              <a:defRPr b="1" sz="2205"/>
            </a:lvl2pPr>
            <a:lvl3pPr indent="-2286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b="1" sz="1984"/>
            </a:lvl3pPr>
            <a:lvl4pPr indent="-2286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b="1" sz="1764"/>
            </a:lvl4pPr>
            <a:lvl5pPr indent="-2286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b="1" sz="1764"/>
            </a:lvl5pPr>
            <a:lvl6pPr indent="-228600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6pPr>
            <a:lvl7pPr indent="-228600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7pPr>
            <a:lvl8pPr indent="-22860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8pPr>
            <a:lvl9pPr indent="-22860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672041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3" type="body"/>
          </p:nvPr>
        </p:nvSpPr>
        <p:spPr>
          <a:xfrm>
            <a:off x="4262702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7"/>
              <a:buNone/>
              <a:defRPr b="0" sz="2646"/>
            </a:lvl1pPr>
            <a:lvl2pPr indent="-2286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None/>
              <a:defRPr b="1" sz="2205"/>
            </a:lvl2pPr>
            <a:lvl3pPr indent="-2286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7"/>
              <a:buNone/>
              <a:defRPr b="1" sz="1984"/>
            </a:lvl3pPr>
            <a:lvl4pPr indent="-2286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b="1" sz="1764"/>
            </a:lvl4pPr>
            <a:lvl5pPr indent="-2286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1"/>
              <a:buNone/>
              <a:defRPr b="1" sz="1764"/>
            </a:lvl5pPr>
            <a:lvl6pPr indent="-228600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6pPr>
            <a:lvl7pPr indent="-228600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7pPr>
            <a:lvl8pPr indent="-22860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8pPr>
            <a:lvl9pPr indent="-22860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9pPr>
          </a:lstStyle>
          <a:p/>
        </p:txBody>
      </p:sp>
      <p:sp>
        <p:nvSpPr>
          <p:cNvPr id="67" name="Google Shape;67;p17"/>
          <p:cNvSpPr txBox="1"/>
          <p:nvPr>
            <p:ph idx="4" type="body"/>
          </p:nvPr>
        </p:nvSpPr>
        <p:spPr>
          <a:xfrm>
            <a:off x="4262702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672041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672041" y="1651933"/>
            <a:ext cx="3075982" cy="14092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3937083" y="567610"/>
            <a:ext cx="3732871" cy="609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2" type="body"/>
          </p:nvPr>
        </p:nvSpPr>
        <p:spPr>
          <a:xfrm>
            <a:off x="672041" y="3061205"/>
            <a:ext cx="3075982" cy="2848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4"/>
              <a:buNone/>
              <a:defRPr sz="1543"/>
            </a:lvl1pPr>
            <a:lvl2pPr indent="-2286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926"/>
              <a:buNone/>
              <a:defRPr sz="1157"/>
            </a:lvl2pPr>
            <a:lvl3pPr indent="-2286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3pPr>
            <a:lvl4pPr indent="-2286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4pPr>
            <a:lvl5pPr indent="-2286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5pPr>
            <a:lvl6pPr indent="-228600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6pPr>
            <a:lvl7pPr indent="-228600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7pPr>
            <a:lvl8pPr indent="-22860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8pPr>
            <a:lvl9pPr indent="-22860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9pPr>
          </a:lstStyle>
          <a:p/>
        </p:txBody>
      </p:sp>
      <p:sp>
        <p:nvSpPr>
          <p:cNvPr id="84" name="Google Shape;84;p20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672041" y="5291772"/>
            <a:ext cx="6997914" cy="624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64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/>
          <p:nvPr>
            <p:ph idx="2" type="pic"/>
          </p:nvPr>
        </p:nvSpPr>
        <p:spPr>
          <a:xfrm>
            <a:off x="672041" y="671971"/>
            <a:ext cx="6997914" cy="4239192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672041" y="5916496"/>
            <a:ext cx="6997914" cy="74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1pPr>
            <a:lvl2pPr indent="-2286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2pPr>
            <a:lvl3pPr indent="-228600" lvl="2" marL="1371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882"/>
              <a:buNone/>
              <a:defRPr sz="1102"/>
            </a:lvl3pPr>
            <a:lvl4pPr indent="-228600" lvl="3" marL="18288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4pPr>
            <a:lvl5pPr indent="-228600" lvl="4" marL="22860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5pPr>
            <a:lvl6pPr indent="-228600" lvl="5" marL="27432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6pPr>
            <a:lvl7pPr indent="-228600" lvl="6" marL="32004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7pPr>
            <a:lvl8pPr indent="-228600" lvl="7" marL="36576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8pPr>
            <a:lvl9pPr indent="-228600" lvl="8" marL="411480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9pPr>
          </a:lstStyle>
          <a:p/>
        </p:txBody>
      </p:sp>
      <p:sp>
        <p:nvSpPr>
          <p:cNvPr id="91" name="Google Shape;91;p21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11" name="Google Shape;11;p12"/>
            <p:cNvSpPr/>
            <p:nvPr/>
          </p:nvSpPr>
          <p:spPr>
            <a:xfrm>
              <a:off x="-8467" y="4013672"/>
              <a:ext cx="457918" cy="2852795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" name="Google Shape;12;p12"/>
            <p:cNvCxnSpPr/>
            <p:nvPr/>
          </p:nvCxnSpPr>
          <p:spPr>
            <a:xfrm flipH="1" rot="10800000">
              <a:off x="5130869" y="4174961"/>
              <a:ext cx="4021900" cy="268286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2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" name="Google Shape;14;p12"/>
            <p:cNvSpPr/>
            <p:nvPr/>
          </p:nvSpPr>
          <p:spPr>
            <a:xfrm>
              <a:off x="6891980" y="172"/>
              <a:ext cx="2269429" cy="6866295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7204459" y="-8468"/>
              <a:ext cx="1948310" cy="6866295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6638542" y="3920066"/>
              <a:ext cx="2512789" cy="2937760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7010060" y="-8468"/>
              <a:ext cx="2142710" cy="6866295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18" name="Google Shape;18;p12"/>
            <p:cNvSpPr/>
            <p:nvPr/>
          </p:nvSpPr>
          <p:spPr>
            <a:xfrm>
              <a:off x="8295974" y="-8468"/>
              <a:ext cx="856795" cy="6866295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8094375" y="-8468"/>
              <a:ext cx="1067034" cy="6866295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8068455" y="4893559"/>
              <a:ext cx="1094395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2"/>
          <p:cNvSpPr txBox="1"/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12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b="0" i="0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496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b="0" i="0" sz="17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b="0" i="0" sz="15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4639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b="0" i="0" sz="13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4639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b="0" i="0" sz="13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5782" lvl="5" marL="2743200" marR="0" rtl="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5782" lvl="6" marL="3200400" marR="0" rtl="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5783" lvl="7" marL="3657600" marR="0" rtl="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5783" lvl="8" marL="4114800" marR="0" rtl="0" algn="l">
              <a:lnSpc>
                <a:spcPct val="100000"/>
              </a:lnSpc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i="0" lang="en-I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Guidelines for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22263" lvl="0" marL="43021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Slides should not be too heavy with content.  Better to create point wise.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263" lvl="0" marL="430213" marR="0" rtl="0" algn="l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require more than one slide for any point, right click on that point slide then select duplicate slide and modify the duplicated slide.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263" lvl="0" marL="430213" marR="0" rtl="0" algn="l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Diagrams must be aligned at centre and clearly visible with caption.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263" lvl="0" marL="430213" marR="0" rtl="0" algn="l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mentioned fonts, font size, title content, etc should not change and strictly as per the given format and guidelines.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263" lvl="0" marL="430213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263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/>
          <p:nvPr/>
        </p:nvSpPr>
        <p:spPr>
          <a:xfrm>
            <a:off x="503243" y="141800"/>
            <a:ext cx="3735300" cy="12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Block Diagram </a:t>
            </a:r>
            <a:endParaRPr b="1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107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300" y="1174575"/>
            <a:ext cx="8278875" cy="628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/>
          <p:nvPr/>
        </p:nvSpPr>
        <p:spPr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You...!!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/>
          <p:nvPr/>
        </p:nvSpPr>
        <p:spPr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Skillup : A hub for certifications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IN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Chitresh Poojary - 22107010</a:t>
            </a:r>
            <a:endParaRPr b="1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IN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Ishan Rane - 22107052</a:t>
            </a:r>
            <a:endParaRPr b="1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IN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Manish Khadtar - 22107039</a:t>
            </a:r>
            <a:endParaRPr b="1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IN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Vinayak Kshirsagar - 22107046</a:t>
            </a:r>
            <a:endParaRPr b="1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 Richa Singh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2"/>
          <p:cNvCxnSpPr/>
          <p:nvPr/>
        </p:nvCxnSpPr>
        <p:spPr>
          <a:xfrm>
            <a:off x="0" y="1743075"/>
            <a:ext cx="10080625" cy="0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4509"/>
              </a:srgbClr>
            </a:outerShdw>
          </a:effectLst>
        </p:spPr>
      </p:cxnSp>
      <p:pic>
        <p:nvPicPr>
          <p:cNvPr id="157" name="Google Shape;1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625" cy="195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/>
          <p:nvPr/>
        </p:nvSpPr>
        <p:spPr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i="0" lang="en-I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22263" lvl="0" marL="430213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263" lvl="0" marL="430213" marR="0" rtl="0" algn="l">
              <a:lnSpc>
                <a:spcPct val="2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263" lvl="0" marL="430213" marR="0" rtl="0" algn="l">
              <a:lnSpc>
                <a:spcPct val="2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262" lvl="0" marL="430212" marR="0" rtl="0" algn="l">
              <a:lnSpc>
                <a:spcPct val="2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263" lvl="0" marL="430213" marR="0" rtl="0" algn="l">
              <a:lnSpc>
                <a:spcPct val="2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Outcomes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263" lvl="0" marL="430213" marR="0" rtl="0" algn="l">
              <a:lnSpc>
                <a:spcPct val="2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263" lvl="0" marL="430213" marR="0" rtl="0" algn="l">
              <a:lnSpc>
                <a:spcPct val="2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503250" y="1396851"/>
            <a:ext cx="9071100" cy="53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085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Identified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935037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Delayed and error-filled submissions : Students often make delays and errors while submitting certificates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935037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Complicated Review Process : Professors find it hard to manage and track certificate approvals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085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Proposed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935037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Submission system : Students will use a single platform to upload certificates, reducing delays and errors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935037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and Tracking : Professors will have a dedicated interface to easily manage and track certificate approvals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457200" lvl="0" marL="566737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provide better student-mentor communication through mentor information.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66737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verify internships and cohort certificates through the faculty.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66737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improve the user experience for professors by allowing them to filter and view certificates based on their status.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566737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9537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Scope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66737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AutoNum type="arabicPeriod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applied in academic institutions for managing internship certificates.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66737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AutoNum type="arabicPeriod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useful to students for easy certificate submission and tracking.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useful to professors for efficient certificate review and       approval.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566737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9537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Feature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327450" y="1260025"/>
            <a:ext cx="9071100" cy="58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10953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66737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AutoNum type="arabicPeriod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Certificate Upload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2" marL="1050924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can easily upload their internship certificates through the platform. The system ensures proper file handling.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66737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AutoNum type="arabicPeriod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Approval Dashboard 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2" marL="1050924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Professors have access to a dashboard where they can approve submissions of certificates. This helps in managing and tracking submissions efficiently.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66737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rebuchet MS"/>
              <a:buAutoNum type="arabicPeriod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Notice Portal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2" marL="1050923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have access to a notice portal where students can they can check the deadlines for their internships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9537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4.     Mentor Mentee Portal 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9537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Accessible Mentor Information for students</a:t>
            </a:r>
            <a:endParaRPr>
              <a:solidFill>
                <a:schemeClr val="dk1"/>
              </a:solidFill>
            </a:endParaRPr>
          </a:p>
          <a:p>
            <a:pPr indent="0" lvl="0" marL="109537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Outcome of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503250" y="1768475"/>
            <a:ext cx="9071100" cy="54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457200" lvl="0" marL="566737" marR="0" rtl="0" algn="l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can log in to their accounts and upload internship certificates.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66737" marR="0" rtl="0" algn="l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Professors can review and approve certificates through the dashboard.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66737" marR="0" rtl="0" algn="l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can track the status of their certificate submissions.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Technology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66737" marR="0" rtl="0" algn="l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Frontend : Java Swing (GUI)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66737" marR="0" rtl="0" algn="l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Backend : Java 22 version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66737" marR="0" rtl="0" algn="l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 Database : MySQL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