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69" r:id="rId4"/>
    <p:sldId id="275" r:id="rId5"/>
    <p:sldId id="276" r:id="rId6"/>
    <p:sldId id="277" r:id="rId7"/>
    <p:sldId id="278" r:id="rId8"/>
    <p:sldId id="279" r:id="rId9"/>
    <p:sldId id="268" r:id="rId10"/>
    <p:sldId id="273" r:id="rId11"/>
    <p:sldId id="272" r:id="rId12"/>
    <p:sldId id="271" r:id="rId13"/>
    <p:sldId id="280" r:id="rId14"/>
    <p:sldId id="281" r:id="rId15"/>
    <p:sldId id="282" r:id="rId16"/>
    <p:sldId id="284" r:id="rId17"/>
    <p:sldId id="270" r:id="rId18"/>
    <p:sldId id="274" r:id="rId19"/>
    <p:sldId id="283" r:id="rId20"/>
    <p:sldId id="265" r:id="rId21"/>
    <p:sldId id="285" r:id="rId22"/>
    <p:sldId id="266"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hitrika003/mentor_connect.gi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dirty="0">
                <a:solidFill>
                  <a:schemeClr val="tx1"/>
                </a:solidFill>
                <a:latin typeface="Cambria" panose="02040503050406030204" pitchFamily="18" charset="0"/>
                <a:ea typeface="Cambria" panose="02040503050406030204" pitchFamily="18" charset="0"/>
              </a:rPr>
              <a:t>MENTOR CONNECT</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370114" y="2100770"/>
            <a:ext cx="4390855"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CBD-G12</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519906277"/>
              </p:ext>
            </p:extLst>
          </p:nvPr>
        </p:nvGraphicFramePr>
        <p:xfrm>
          <a:off x="0" y="2513340"/>
          <a:ext cx="6742323" cy="3989650"/>
        </p:xfrm>
        <a:graphic>
          <a:graphicData uri="http://schemas.openxmlformats.org/drawingml/2006/table">
            <a:tbl>
              <a:tblPr firstRow="1" bandRow="1">
                <a:noFill/>
                <a:tableStyleId>{57690726-49DA-4552-BDEB-330DD8EA8BD9}</a:tableStyleId>
              </a:tblPr>
              <a:tblGrid>
                <a:gridCol w="2594314">
                  <a:extLst>
                    <a:ext uri="{9D8B030D-6E8A-4147-A177-3AD203B41FA5}">
                      <a16:colId xmlns:a16="http://schemas.microsoft.com/office/drawing/2014/main" val="20000"/>
                    </a:ext>
                  </a:extLst>
                </a:gridCol>
                <a:gridCol w="4148009">
                  <a:extLst>
                    <a:ext uri="{9D8B030D-6E8A-4147-A177-3AD203B41FA5}">
                      <a16:colId xmlns:a16="http://schemas.microsoft.com/office/drawing/2014/main" val="20001"/>
                    </a:ext>
                  </a:extLst>
                </a:gridCol>
              </a:tblGrid>
              <a:tr h="1879021">
                <a:tc>
                  <a:txBody>
                    <a:bodyPr/>
                    <a:lstStyle/>
                    <a:p>
                      <a:pPr marL="0" marR="0" lvl="1" indent="0" algn="ctr" rtl="0">
                        <a:spcBef>
                          <a:spcPts val="0"/>
                        </a:spcBef>
                        <a:spcAft>
                          <a:spcPts val="0"/>
                        </a:spcAft>
                        <a:buNone/>
                      </a:pPr>
                      <a:endParaRPr lang="en-GB" sz="1800" b="1" u="sng" strike="noStrike" cap="none" dirty="0">
                        <a:solidFill>
                          <a:srgbClr val="17365D"/>
                        </a:solidFill>
                      </a:endParaRPr>
                    </a:p>
                    <a:p>
                      <a:pPr marL="0" marR="0" lvl="1" indent="0" algn="ctr" rtl="0">
                        <a:spcBef>
                          <a:spcPts val="0"/>
                        </a:spcBef>
                        <a:spcAft>
                          <a:spcPts val="0"/>
                        </a:spcAft>
                        <a:buNone/>
                      </a:pPr>
                      <a:r>
                        <a:rPr lang="en-GB" sz="1800" b="1" u="sng" strike="noStrike" cap="none" dirty="0">
                          <a:solidFill>
                            <a:srgbClr val="17365D"/>
                          </a:solidFill>
                        </a:rPr>
                        <a:t>Roll</a:t>
                      </a:r>
                      <a:r>
                        <a:rPr lang="en-GB" sz="1800" b="1" u="none" strike="noStrike" cap="none" dirty="0">
                          <a:solidFill>
                            <a:srgbClr val="17365D"/>
                          </a:solidFill>
                        </a:rPr>
                        <a:t> </a:t>
                      </a:r>
                      <a:r>
                        <a:rPr lang="en-GB" sz="1800" b="1" u="sng" strike="noStrike" cap="none" dirty="0">
                          <a:solidFill>
                            <a:srgbClr val="17365D"/>
                          </a:solidFill>
                        </a:rPr>
                        <a:t>Number</a:t>
                      </a:r>
                      <a:r>
                        <a:rPr lang="en-GB" sz="1800" b="1" u="none" strike="noStrike" cap="none" dirty="0">
                          <a:solidFill>
                            <a:srgbClr val="17365D"/>
                          </a:solidFill>
                        </a:rPr>
                        <a:t> 20211CBD0007</a:t>
                      </a:r>
                    </a:p>
                    <a:p>
                      <a:pPr marL="0" marR="0" lvl="1" indent="0" algn="ctr" rtl="0">
                        <a:spcBef>
                          <a:spcPts val="0"/>
                        </a:spcBef>
                        <a:spcAft>
                          <a:spcPts val="0"/>
                        </a:spcAft>
                        <a:buNone/>
                      </a:pPr>
                      <a:r>
                        <a:rPr lang="en-GB" sz="1800" b="1" u="none" strike="noStrike" cap="none" dirty="0">
                          <a:solidFill>
                            <a:srgbClr val="17365D"/>
                          </a:solidFill>
                        </a:rPr>
                        <a:t>20211CBD0014</a:t>
                      </a:r>
                    </a:p>
                    <a:p>
                      <a:pPr marL="0" marR="0" lvl="1" indent="0" algn="ctr" rtl="0">
                        <a:spcBef>
                          <a:spcPts val="0"/>
                        </a:spcBef>
                        <a:spcAft>
                          <a:spcPts val="0"/>
                        </a:spcAft>
                        <a:buNone/>
                      </a:pPr>
                      <a:r>
                        <a:rPr lang="en-GB" sz="1800" b="1" u="none" strike="noStrike" cap="none" dirty="0">
                          <a:solidFill>
                            <a:srgbClr val="17365D"/>
                          </a:solidFill>
                        </a:rPr>
                        <a:t>20211CBD0053</a:t>
                      </a:r>
                    </a:p>
                    <a:p>
                      <a:pPr marL="0" marR="0" lvl="1" indent="0" algn="ctr" rtl="0">
                        <a:spcBef>
                          <a:spcPts val="0"/>
                        </a:spcBef>
                        <a:spcAft>
                          <a:spcPts val="0"/>
                        </a:spcAft>
                        <a:buNone/>
                      </a:pPr>
                      <a:r>
                        <a:rPr lang="en-GB" sz="1800" b="1" u="none" strike="noStrike" cap="none" dirty="0">
                          <a:solidFill>
                            <a:srgbClr val="17365D"/>
                          </a:solidFill>
                        </a:rPr>
                        <a:t>20211CBD0054</a:t>
                      </a:r>
                    </a:p>
                    <a:p>
                      <a:pPr marL="0" marR="0" lvl="1"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sng" strike="noStrike" cap="none" dirty="0">
                          <a:solidFill>
                            <a:srgbClr val="17365D"/>
                          </a:solidFill>
                        </a:rPr>
                        <a:t>Student Name</a:t>
                      </a:r>
                    </a:p>
                    <a:p>
                      <a:pPr marL="0" marR="0" lvl="0" indent="0" algn="ctr" rtl="0">
                        <a:spcBef>
                          <a:spcPts val="0"/>
                        </a:spcBef>
                        <a:spcAft>
                          <a:spcPts val="0"/>
                        </a:spcAft>
                        <a:buNone/>
                      </a:pPr>
                      <a:r>
                        <a:rPr lang="en-GB" sz="1800" b="1" u="none" strike="noStrike" cap="none" dirty="0">
                          <a:solidFill>
                            <a:srgbClr val="17365D"/>
                          </a:solidFill>
                        </a:rPr>
                        <a:t>CHITRIKA. M</a:t>
                      </a:r>
                    </a:p>
                    <a:p>
                      <a:pPr marL="0" marR="0" lvl="0" indent="0" algn="ctr" rtl="0">
                        <a:spcBef>
                          <a:spcPts val="0"/>
                        </a:spcBef>
                        <a:spcAft>
                          <a:spcPts val="0"/>
                        </a:spcAft>
                        <a:buNone/>
                      </a:pPr>
                      <a:r>
                        <a:rPr lang="en-GB" sz="1800" b="1" u="none" strike="noStrike" cap="none" dirty="0">
                          <a:solidFill>
                            <a:srgbClr val="17365D"/>
                          </a:solidFill>
                        </a:rPr>
                        <a:t>A</a:t>
                      </a:r>
                      <a:r>
                        <a:rPr lang="en-IN" sz="1800" b="1" u="none" strike="noStrike" cap="none" dirty="0">
                          <a:solidFill>
                            <a:srgbClr val="17365D"/>
                          </a:solidFill>
                        </a:rPr>
                        <a:t>NUPAMA</a:t>
                      </a:r>
                    </a:p>
                    <a:p>
                      <a:pPr marL="0" marR="0" lvl="0" indent="0" algn="ctr" rtl="0">
                        <a:spcBef>
                          <a:spcPts val="0"/>
                        </a:spcBef>
                        <a:spcAft>
                          <a:spcPts val="0"/>
                        </a:spcAft>
                        <a:buNone/>
                      </a:pPr>
                      <a:r>
                        <a:rPr lang="en-GB" sz="1800" b="1" u="none" strike="noStrike" cap="none" dirty="0">
                          <a:solidFill>
                            <a:srgbClr val="17365D"/>
                          </a:solidFill>
                        </a:rPr>
                        <a:t>ATHMAKURU DEEPTHI</a:t>
                      </a:r>
                    </a:p>
                    <a:p>
                      <a:pPr marL="0" marR="0" lvl="0" indent="0" algn="ctr" rtl="0">
                        <a:spcBef>
                          <a:spcPts val="0"/>
                        </a:spcBef>
                        <a:spcAft>
                          <a:spcPts val="0"/>
                        </a:spcAft>
                        <a:buNone/>
                      </a:pPr>
                      <a:r>
                        <a:rPr lang="en-GB" sz="1800" b="1" u="none" strike="noStrike" cap="none" dirty="0">
                          <a:solidFill>
                            <a:srgbClr val="17365D"/>
                          </a:solidFill>
                        </a:rPr>
                        <a:t>KALLA SEETHA THANOOJA </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95592">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95592">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95592">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95592">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95592">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607629" y="2032000"/>
            <a:ext cx="5514300" cy="25019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0"/>
              </a:spcBef>
              <a:spcAft>
                <a:spcPts val="0"/>
              </a:spcAft>
              <a:buClr>
                <a:srgbClr val="17365D"/>
              </a:buClr>
              <a:buSzPts val="2000"/>
              <a:buFont typeface="Arial"/>
              <a:buNone/>
            </a:pP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SRINIVAS T 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Review-2</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 y="4533900"/>
            <a:ext cx="12283806"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 tech(Big Data)</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Pravinthraja</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a:t>
            </a:r>
            <a:r>
              <a:rPr lang="en-US" sz="2800" i="0" u="none" strike="noStrike" cap="none" dirty="0">
                <a:solidFill>
                  <a:schemeClr val="accent1"/>
                </a:solidFill>
                <a:latin typeface="Cambria" panose="02040503050406030204" pitchFamily="18" charset="0"/>
                <a:ea typeface="Cambria" panose="02040503050406030204" pitchFamily="18" charset="0"/>
                <a:cs typeface="Verdana"/>
                <a:sym typeface="Verdana"/>
              </a:rPr>
              <a:t>: </a:t>
            </a:r>
            <a:r>
              <a:rPr lang="en-US" sz="2800" dirty="0">
                <a:solidFill>
                  <a:schemeClr val="accent1"/>
                </a:solidFill>
                <a:latin typeface="Cambria" panose="02040503050406030204" pitchFamily="18" charset="0"/>
                <a:ea typeface="Cambria" panose="02040503050406030204" pitchFamily="18" charset="0"/>
                <a:cs typeface="Verdana"/>
                <a:sym typeface="Verdana"/>
              </a:rPr>
              <a:t> </a:t>
            </a:r>
            <a:r>
              <a:rPr lang="en-US" sz="28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suma</a:t>
            </a:r>
            <a:r>
              <a:rPr lang="en-US" sz="2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NG</a:t>
            </a:r>
            <a:endParaRPr lang="en-US" sz="2800"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090670"/>
            <a:ext cx="10668000" cy="500533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Front –End:</a:t>
            </a:r>
            <a:r>
              <a:rPr lang="en-IN" dirty="0">
                <a:latin typeface="Times New Roman" panose="02020603050405020304" pitchFamily="18" charset="0"/>
                <a:cs typeface="Times New Roman" panose="02020603050405020304" pitchFamily="18" charset="0"/>
              </a:rPr>
              <a:t>React.js</a:t>
            </a:r>
          </a:p>
          <a:p>
            <a:pPr marL="342900" lvl="0" indent="-190500" algn="just" rtl="0">
              <a:spcBef>
                <a:spcPts val="0"/>
              </a:spcBef>
              <a:spcAft>
                <a:spcPts val="0"/>
              </a:spcAft>
              <a:buClr>
                <a:schemeClr val="dk1"/>
              </a:buClr>
              <a:buSzPct val="100000"/>
              <a:buNone/>
            </a:pPr>
            <a:endParaRPr lang="en-IN" dirty="0">
              <a:latin typeface="Times New Roman" panose="02020603050405020304" pitchFamily="18" charset="0"/>
              <a:cs typeface="Times New Roman" panose="02020603050405020304" pitchFamily="18" charset="0"/>
            </a:endParaRP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Back-End: Node.js</a:t>
            </a: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Database: MongoDB</a:t>
            </a: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File Storage: Google Cloud Storage/AWS S3</a:t>
            </a: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Version Control : Git(GitHub)</a:t>
            </a:r>
          </a:p>
        </p:txBody>
      </p:sp>
      <p:sp>
        <p:nvSpPr>
          <p:cNvPr id="4" name="TextBox 3">
            <a:extLst>
              <a:ext uri="{FF2B5EF4-FFF2-40B4-BE49-F238E27FC236}">
                <a16:creationId xmlns:a16="http://schemas.microsoft.com/office/drawing/2014/main" id="{FE2C9899-6C38-26BA-149A-EE5447C6482B}"/>
              </a:ext>
            </a:extLst>
          </p:cNvPr>
          <p:cNvSpPr txBox="1"/>
          <p:nvPr/>
        </p:nvSpPr>
        <p:spPr>
          <a:xfrm>
            <a:off x="110169" y="1542361"/>
            <a:ext cx="12081831" cy="307777"/>
          </a:xfrm>
          <a:prstGeom prst="rect">
            <a:avLst/>
          </a:prstGeom>
          <a:noFill/>
        </p:spPr>
        <p:txBody>
          <a:bodyPr wrap="square" rtlCol="0">
            <a:spAutoFit/>
          </a:bodyPr>
          <a:lstStyle/>
          <a:p>
            <a:r>
              <a:rPr lang="en-IN" dirty="0"/>
              <a:t>                                           </a:t>
            </a:r>
          </a:p>
        </p:txBody>
      </p:sp>
    </p:spTree>
    <p:extLst>
      <p:ext uri="{BB962C8B-B14F-4D97-AF65-F5344CB8AC3E}">
        <p14:creationId xmlns:p14="http://schemas.microsoft.com/office/powerpoint/2010/main" val="1030816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451692" y="1143000"/>
            <a:ext cx="11865166"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Times New Roman" panose="02020603050405020304" pitchFamily="18" charset="0"/>
                <a:ea typeface="Cambria" panose="02040503050406030204" pitchFamily="18" charset="0"/>
                <a:cs typeface="Times New Roman" panose="02020603050405020304" pitchFamily="18" charset="0"/>
              </a:rPr>
              <a:t>Software and Hardware Requirements: </a:t>
            </a:r>
          </a:p>
          <a:p>
            <a:pPr marL="342900" lvl="0" indent="-190500" algn="just" rtl="0">
              <a:lnSpc>
                <a:spcPct val="200000"/>
              </a:lnSpc>
              <a:spcBef>
                <a:spcPts val="0"/>
              </a:spcBef>
              <a:spcAft>
                <a:spcPts val="0"/>
              </a:spcAft>
              <a:buClr>
                <a:schemeClr val="dk1"/>
              </a:buClr>
              <a:buSzPct val="100000"/>
              <a:buNone/>
            </a:pP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b="1" dirty="0">
                <a:latin typeface="Times New Roman" panose="02020603050405020304" pitchFamily="18" charset="0"/>
                <a:ea typeface="Cambria" panose="02040503050406030204" pitchFamily="18" charset="0"/>
                <a:cs typeface="Times New Roman" panose="02020603050405020304" pitchFamily="18" charset="0"/>
              </a:rPr>
              <a:t>System:</a:t>
            </a:r>
            <a:r>
              <a:rPr lang="en-US" dirty="0">
                <a:latin typeface="Times New Roman" panose="02020603050405020304" pitchFamily="18" charset="0"/>
                <a:ea typeface="Cambria" panose="02040503050406030204" pitchFamily="18" charset="0"/>
                <a:cs typeface="Times New Roman" panose="02020603050405020304" pitchFamily="18" charset="0"/>
              </a:rPr>
              <a:t> operating system</a:t>
            </a:r>
          </a:p>
          <a:p>
            <a:pPr marL="342900" lvl="0" indent="-190500" algn="just" rtl="0">
              <a:lnSpc>
                <a:spcPct val="200000"/>
              </a:lnSpc>
              <a:spcBef>
                <a:spcPts val="0"/>
              </a:spcBef>
              <a:spcAft>
                <a:spcPts val="0"/>
              </a:spcAft>
              <a:buClr>
                <a:schemeClr val="dk1"/>
              </a:buClr>
              <a:buSzPct val="100000"/>
              <a:buNone/>
            </a:pP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b="1" dirty="0">
                <a:latin typeface="Times New Roman" panose="02020603050405020304" pitchFamily="18" charset="0"/>
                <a:ea typeface="Cambria" panose="02040503050406030204" pitchFamily="18" charset="0"/>
                <a:cs typeface="Times New Roman" panose="02020603050405020304" pitchFamily="18" charset="0"/>
              </a:rPr>
              <a:t>Integrated Development Environment: </a:t>
            </a:r>
            <a:r>
              <a:rPr lang="en-US" dirty="0">
                <a:latin typeface="Times New Roman" panose="02020603050405020304" pitchFamily="18" charset="0"/>
                <a:ea typeface="Cambria" panose="02040503050406030204" pitchFamily="18" charset="0"/>
                <a:cs typeface="Times New Roman" panose="02020603050405020304" pitchFamily="18" charset="0"/>
              </a:rPr>
              <a:t>Visual Studio code</a:t>
            </a:r>
          </a:p>
          <a:p>
            <a:pPr marL="342900" lvl="0" indent="-190500" algn="just">
              <a:lnSpc>
                <a:spcPct val="200000"/>
              </a:lnSpc>
              <a:spcBef>
                <a:spcPts val="0"/>
              </a:spcBef>
              <a:buSzPct val="100000"/>
              <a:buNone/>
            </a:pP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b="1" dirty="0">
                <a:latin typeface="Times New Roman" panose="02020603050405020304" pitchFamily="18" charset="0"/>
                <a:ea typeface="Cambria" panose="02040503050406030204" pitchFamily="18" charset="0"/>
                <a:cs typeface="Times New Roman" panose="02020603050405020304" pitchFamily="18" charset="0"/>
              </a:rPr>
              <a:t>Front-End Operating Development: </a:t>
            </a:r>
            <a:r>
              <a:rPr lang="en-US" dirty="0">
                <a:latin typeface="Times New Roman" panose="02020603050405020304" pitchFamily="18" charset="0"/>
                <a:ea typeface="Cambria" panose="02040503050406030204" pitchFamily="18" charset="0"/>
                <a:cs typeface="Times New Roman" panose="02020603050405020304" pitchFamily="18" charset="0"/>
              </a:rPr>
              <a:t>Node.js, </a:t>
            </a:r>
            <a:r>
              <a:rPr lang="en-US" dirty="0" err="1">
                <a:latin typeface="Times New Roman" panose="02020603050405020304" pitchFamily="18" charset="0"/>
                <a:ea typeface="Cambria" panose="02040503050406030204" pitchFamily="18" charset="0"/>
                <a:cs typeface="Times New Roman" panose="02020603050405020304" pitchFamily="18" charset="0"/>
              </a:rPr>
              <a:t>npm</a:t>
            </a:r>
            <a:r>
              <a:rPr lang="en-US" dirty="0">
                <a:latin typeface="Times New Roman" panose="02020603050405020304" pitchFamily="18" charset="0"/>
                <a:ea typeface="Cambria" panose="02040503050406030204" pitchFamily="18" charset="0"/>
                <a:cs typeface="Times New Roman" panose="02020603050405020304" pitchFamily="18" charset="0"/>
              </a:rPr>
              <a:t>, Browser</a:t>
            </a:r>
          </a:p>
          <a:p>
            <a:pPr marL="342900" lvl="0" indent="-190500" algn="just">
              <a:lnSpc>
                <a:spcPct val="200000"/>
              </a:lnSpc>
              <a:spcBef>
                <a:spcPts val="0"/>
              </a:spcBef>
              <a:buSzPct val="100000"/>
              <a:buNone/>
            </a:pP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b="1" dirty="0">
                <a:latin typeface="Times New Roman" panose="02020603050405020304" pitchFamily="18" charset="0"/>
                <a:ea typeface="Cambria" panose="02040503050406030204" pitchFamily="18" charset="0"/>
                <a:cs typeface="Times New Roman" panose="02020603050405020304" pitchFamily="18" charset="0"/>
              </a:rPr>
              <a:t>Version Control : </a:t>
            </a:r>
            <a:r>
              <a:rPr lang="en-US" dirty="0">
                <a:latin typeface="Times New Roman" panose="02020603050405020304" pitchFamily="18" charset="0"/>
                <a:ea typeface="Cambria" panose="02040503050406030204" pitchFamily="18" charset="0"/>
                <a:cs typeface="Times New Roman" panose="02020603050405020304" pitchFamily="18" charset="0"/>
              </a:rPr>
              <a:t>GitHub </a:t>
            </a:r>
          </a:p>
          <a:p>
            <a:pPr marL="342900" lvl="0" indent="-190500" algn="just">
              <a:lnSpc>
                <a:spcPct val="200000"/>
              </a:lnSpc>
              <a:spcBef>
                <a:spcPts val="0"/>
              </a:spcBef>
              <a:buSzPct val="100000"/>
              <a:buNone/>
            </a:pP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b="1" dirty="0">
                <a:latin typeface="Times New Roman" panose="02020603050405020304" pitchFamily="18" charset="0"/>
                <a:ea typeface="Cambria" panose="02040503050406030204" pitchFamily="18" charset="0"/>
                <a:cs typeface="Times New Roman" panose="02020603050405020304" pitchFamily="18" charset="0"/>
              </a:rPr>
              <a:t>Hardware : </a:t>
            </a:r>
            <a:r>
              <a:rPr lang="en-US" dirty="0">
                <a:latin typeface="Times New Roman" panose="02020603050405020304" pitchFamily="18" charset="0"/>
                <a:ea typeface="Cambria" panose="02040503050406030204" pitchFamily="18" charset="0"/>
                <a:cs typeface="Times New Roman" panose="02020603050405020304" pitchFamily="18" charset="0"/>
              </a:rPr>
              <a:t>Processor(i5 or AMD Ryzen5 or above) ,RAM(8GB or above) </a:t>
            </a:r>
          </a:p>
          <a:p>
            <a:pPr marL="342900" lvl="0" indent="-190500" algn="just">
              <a:lnSpc>
                <a:spcPct val="200000"/>
              </a:lnSpc>
              <a:spcBef>
                <a:spcPts val="0"/>
              </a:spcBef>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2" name="Text Placeholder 1">
            <a:extLst>
              <a:ext uri="{FF2B5EF4-FFF2-40B4-BE49-F238E27FC236}">
                <a16:creationId xmlns:a16="http://schemas.microsoft.com/office/drawing/2014/main" id="{CB6D53C1-038B-293F-3146-1A578B5B220F}"/>
              </a:ext>
            </a:extLst>
          </p:cNvPr>
          <p:cNvSpPr>
            <a:spLocks noGrp="1" noChangeArrowheads="1"/>
          </p:cNvSpPr>
          <p:nvPr>
            <p:ph type="body" idx="1"/>
          </p:nvPr>
        </p:nvSpPr>
        <p:spPr bwMode="auto">
          <a:xfrm>
            <a:off x="216567" y="991267"/>
            <a:ext cx="1159844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ClrTx/>
              <a:buSzTx/>
              <a:buNone/>
            </a:pPr>
            <a:r>
              <a:rPr lang="en-US" dirty="0"/>
              <a:t>Difficulty in scheduling meetings between mentors and mentees. Inefficient communication due to lack of proper tools for interaction. Lack of structured guidance on career growth, skill enhancement, and industry trends.</a:t>
            </a:r>
          </a:p>
          <a:p>
            <a:pPr marL="0" lvl="0" indent="0" eaLnBrk="0" fontAlgn="base" hangingPunct="0">
              <a:spcBef>
                <a:spcPct val="0"/>
              </a:spcBef>
              <a:spcAft>
                <a:spcPct val="0"/>
              </a:spcAft>
              <a:buClrTx/>
              <a:buSzTx/>
              <a:buNone/>
            </a:pPr>
            <a:r>
              <a:rPr lang="en-US" b="1" dirty="0"/>
              <a:t>Scheduling Issues:</a:t>
            </a:r>
            <a:r>
              <a:rPr lang="en-US" dirty="0"/>
              <a:t> Difficulty in finding and booking suitable time slots with mentors.</a:t>
            </a:r>
          </a:p>
          <a:p>
            <a:pPr marL="0" lvl="0" indent="0" eaLnBrk="0" fontAlgn="base" hangingPunct="0">
              <a:spcBef>
                <a:spcPct val="0"/>
              </a:spcBef>
              <a:spcAft>
                <a:spcPct val="0"/>
              </a:spcAft>
              <a:buClrTx/>
              <a:buSzTx/>
              <a:buNone/>
            </a:pPr>
            <a:r>
              <a:rPr lang="en-US" dirty="0"/>
              <a:t> </a:t>
            </a:r>
            <a:r>
              <a:rPr lang="en-US" b="1" dirty="0"/>
              <a:t>Limited Interaction Modes:</a:t>
            </a:r>
            <a:r>
              <a:rPr lang="en-US" dirty="0"/>
              <a:t> No integrated platform that offers seamless video, chat, and resource-sharing functionalities.</a:t>
            </a:r>
            <a:br>
              <a:rPr lang="en-US" dirty="0"/>
            </a:br>
            <a:r>
              <a:rPr lang="en-US" b="1" dirty="0"/>
              <a:t>Security Concerns:</a:t>
            </a:r>
            <a:r>
              <a:rPr lang="en-US" dirty="0"/>
              <a:t> Ensuring that interactions remain private and professional.</a:t>
            </a:r>
          </a:p>
          <a:p>
            <a:pPr marL="0" lvl="0" indent="0" eaLnBrk="0" fontAlgn="base" hangingPunct="0">
              <a:spcBef>
                <a:spcPct val="0"/>
              </a:spcBef>
              <a:spcAft>
                <a:spcPct val="0"/>
              </a:spcAft>
              <a:buClrTx/>
              <a:buSzTx/>
              <a:buNone/>
            </a:pPr>
            <a:r>
              <a:rPr lang="en-US" dirty="0"/>
              <a:t> </a:t>
            </a:r>
            <a:r>
              <a:rPr lang="en-US" b="1" dirty="0"/>
              <a:t>Scalability:</a:t>
            </a:r>
            <a:r>
              <a:rPr lang="en-US" dirty="0"/>
              <a:t> The platform must handle a growing number of users efficiently.</a:t>
            </a:r>
          </a:p>
          <a:p>
            <a:pPr marL="0" lvl="0" indent="0" eaLnBrk="0" fontAlgn="base" hangingPunct="0">
              <a:spcBef>
                <a:spcPct val="0"/>
              </a:spcBef>
              <a:spcAft>
                <a:spcPct val="0"/>
              </a:spcAft>
              <a:buClrTx/>
              <a:buSzTx/>
              <a:buNone/>
            </a:pPr>
            <a:r>
              <a:rPr lang="en-US" dirty="0"/>
              <a:t> </a:t>
            </a:r>
            <a:r>
              <a:rPr lang="en-US" b="1" dirty="0"/>
              <a:t>Personalization:</a:t>
            </a:r>
            <a:r>
              <a:rPr lang="en-US" dirty="0"/>
              <a:t> Mentees need mentors who align with their career goals and interests.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a:extLst>
              <a:ext uri="{FF2B5EF4-FFF2-40B4-BE49-F238E27FC236}">
                <a16:creationId xmlns:a16="http://schemas.microsoft.com/office/drawing/2014/main" id="{C10FF0AD-5C72-EFB1-B487-17163B7295B5}"/>
              </a:ext>
            </a:extLst>
          </p:cNvPr>
          <p:cNvSpPr>
            <a:spLocks noChangeAspect="1" noChangeArrowheads="1"/>
          </p:cNvSpPr>
          <p:nvPr/>
        </p:nvSpPr>
        <p:spPr bwMode="auto">
          <a:xfrm>
            <a:off x="5943600" y="3276600"/>
            <a:ext cx="2350736" cy="23507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 name="Picture 1">
            <a:extLst>
              <a:ext uri="{FF2B5EF4-FFF2-40B4-BE49-F238E27FC236}">
                <a16:creationId xmlns:a16="http://schemas.microsoft.com/office/drawing/2014/main" id="{9B8D3BB7-1C74-8034-9976-F05D00DD07CB}"/>
              </a:ext>
            </a:extLst>
          </p:cNvPr>
          <p:cNvPicPr>
            <a:picLocks noChangeAspect="1"/>
          </p:cNvPicPr>
          <p:nvPr/>
        </p:nvPicPr>
        <p:blipFill>
          <a:blip r:embed="rId2"/>
          <a:stretch>
            <a:fillRect/>
          </a:stretch>
        </p:blipFill>
        <p:spPr>
          <a:xfrm>
            <a:off x="936171" y="942068"/>
            <a:ext cx="10058399" cy="4973864"/>
          </a:xfrm>
          <a:prstGeom prst="rect">
            <a:avLst/>
          </a:prstGeom>
        </p:spPr>
      </p:pic>
      <p:sp>
        <p:nvSpPr>
          <p:cNvPr id="4" name="TextBox 3">
            <a:extLst>
              <a:ext uri="{FF2B5EF4-FFF2-40B4-BE49-F238E27FC236}">
                <a16:creationId xmlns:a16="http://schemas.microsoft.com/office/drawing/2014/main" id="{DC7269AC-8FD5-F2BB-73D5-1DF9C8C25BE4}"/>
              </a:ext>
            </a:extLst>
          </p:cNvPr>
          <p:cNvSpPr txBox="1"/>
          <p:nvPr/>
        </p:nvSpPr>
        <p:spPr>
          <a:xfrm>
            <a:off x="936171" y="345695"/>
            <a:ext cx="6096000" cy="369332"/>
          </a:xfrm>
          <a:prstGeom prst="rect">
            <a:avLst/>
          </a:prstGeom>
          <a:noFill/>
        </p:spPr>
        <p:txBody>
          <a:bodyPr wrap="square">
            <a:spAutoFit/>
          </a:bodyPr>
          <a:lstStyle/>
          <a:p>
            <a:r>
              <a:rPr lang="en-IN" sz="1800" b="1" dirty="0">
                <a:effectLst/>
                <a:latin typeface="Times New Roman" panose="02020603050405020304" pitchFamily="18" charset="0"/>
                <a:ea typeface="Times New Roman" panose="02020603050405020304" pitchFamily="18" charset="0"/>
              </a:rPr>
              <a:t>ARCHITECTURE DIAGRAM</a:t>
            </a:r>
            <a:endParaRPr lang="en-IN" sz="1800" dirty="0"/>
          </a:p>
        </p:txBody>
      </p:sp>
    </p:spTree>
    <p:extLst>
      <p:ext uri="{BB962C8B-B14F-4D97-AF65-F5344CB8AC3E}">
        <p14:creationId xmlns:p14="http://schemas.microsoft.com/office/powerpoint/2010/main" val="3886187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56448E-6BFE-626F-EE60-2992DFB7E518}"/>
              </a:ext>
            </a:extLst>
          </p:cNvPr>
          <p:cNvSpPr txBox="1"/>
          <p:nvPr/>
        </p:nvSpPr>
        <p:spPr>
          <a:xfrm>
            <a:off x="727113" y="1156771"/>
            <a:ext cx="10950767" cy="4653646"/>
          </a:xfrm>
          <a:prstGeom prst="rect">
            <a:avLst/>
          </a:prstGeom>
          <a:noFill/>
        </p:spPr>
        <p:txBody>
          <a:bodyPr wrap="square" rtlCol="0">
            <a:spAutoFit/>
          </a:bodyPr>
          <a:lstStyle/>
          <a:p>
            <a:pPr algn="just">
              <a:lnSpc>
                <a:spcPct val="150000"/>
              </a:lnSpc>
              <a:buNone/>
            </a:pPr>
            <a:r>
              <a:rPr lang="en-IN" sz="2000" dirty="0">
                <a:effectLst/>
                <a:latin typeface="Times New Roman" panose="02020603050405020304" pitchFamily="18" charset="0"/>
                <a:ea typeface="Times New Roman" panose="02020603050405020304" pitchFamily="18" charset="0"/>
              </a:rPr>
              <a:t>1. User Management Module</a:t>
            </a:r>
          </a:p>
          <a:p>
            <a:pPr algn="just">
              <a:lnSpc>
                <a:spcPct val="150000"/>
              </a:lnSpc>
              <a:buNone/>
            </a:pPr>
            <a:r>
              <a:rPr lang="en-IN" sz="2000" dirty="0">
                <a:effectLst/>
                <a:latin typeface="Times New Roman" panose="02020603050405020304" pitchFamily="18" charset="0"/>
                <a:ea typeface="Times New Roman" panose="02020603050405020304" pitchFamily="18" charset="0"/>
              </a:rPr>
              <a:t>Secure user authentication &amp; role-based access (OAuth, JWT). Profile creation with mentee/mentor details (bio, expertise, availability). Mentor-mentee pairing </a:t>
            </a:r>
          </a:p>
          <a:p>
            <a:pPr algn="just">
              <a:lnSpc>
                <a:spcPct val="150000"/>
              </a:lnSpc>
              <a:buNone/>
            </a:pPr>
            <a:r>
              <a:rPr lang="en-IN" sz="2000" dirty="0">
                <a:effectLst/>
                <a:latin typeface="Times New Roman" panose="02020603050405020304" pitchFamily="18" charset="0"/>
                <a:ea typeface="Times New Roman" panose="02020603050405020304" pitchFamily="18" charset="0"/>
              </a:rPr>
              <a:t> </a:t>
            </a:r>
          </a:p>
          <a:p>
            <a:pPr algn="just">
              <a:lnSpc>
                <a:spcPct val="150000"/>
              </a:lnSpc>
              <a:buNone/>
            </a:pPr>
            <a:r>
              <a:rPr lang="en-IN" sz="2000" dirty="0">
                <a:effectLst/>
                <a:latin typeface="Times New Roman" panose="02020603050405020304" pitchFamily="18" charset="0"/>
                <a:ea typeface="Times New Roman" panose="02020603050405020304" pitchFamily="18" charset="0"/>
              </a:rPr>
              <a:t>2. Video Conferencing &amp; Chat Module</a:t>
            </a:r>
          </a:p>
          <a:p>
            <a:pPr algn="just">
              <a:lnSpc>
                <a:spcPct val="150000"/>
              </a:lnSpc>
              <a:buNone/>
            </a:pPr>
            <a:r>
              <a:rPr lang="en-IN" sz="2000" dirty="0">
                <a:effectLst/>
                <a:latin typeface="Times New Roman" panose="02020603050405020304" pitchFamily="18" charset="0"/>
                <a:ea typeface="Times New Roman" panose="02020603050405020304" pitchFamily="18" charset="0"/>
              </a:rPr>
              <a:t>Live video calls (WebRTC, Zoom API, or </a:t>
            </a:r>
            <a:r>
              <a:rPr lang="en-IN" sz="2000" dirty="0" err="1">
                <a:effectLst/>
                <a:latin typeface="Times New Roman" panose="02020603050405020304" pitchFamily="18" charset="0"/>
                <a:ea typeface="Times New Roman" panose="02020603050405020304" pitchFamily="18" charset="0"/>
              </a:rPr>
              <a:t>Jitsi</a:t>
            </a:r>
            <a:r>
              <a:rPr lang="en-IN" sz="2000" dirty="0">
                <a:effectLst/>
                <a:latin typeface="Times New Roman" panose="02020603050405020304" pitchFamily="18" charset="0"/>
                <a:ea typeface="Times New Roman" panose="02020603050405020304" pitchFamily="18" charset="0"/>
              </a:rPr>
              <a:t>). Real-time chat messaging (Firebase/Twilio).</a:t>
            </a:r>
          </a:p>
          <a:p>
            <a:pPr algn="just">
              <a:lnSpc>
                <a:spcPct val="150000"/>
              </a:lnSpc>
              <a:buNone/>
            </a:pPr>
            <a:r>
              <a:rPr lang="en-IN" sz="2000" dirty="0">
                <a:effectLst/>
                <a:latin typeface="Times New Roman" panose="02020603050405020304" pitchFamily="18" charset="0"/>
                <a:ea typeface="Times New Roman" panose="02020603050405020304" pitchFamily="18" charset="0"/>
              </a:rPr>
              <a:t>File sharing for study materials, notes, or assignments.</a:t>
            </a:r>
          </a:p>
          <a:p>
            <a:pPr algn="just">
              <a:lnSpc>
                <a:spcPct val="150000"/>
              </a:lnSpc>
              <a:buNone/>
            </a:pPr>
            <a:r>
              <a:rPr lang="en-IN" sz="2000" dirty="0">
                <a:effectLst/>
                <a:latin typeface="Times New Roman" panose="02020603050405020304" pitchFamily="18" charset="0"/>
                <a:ea typeface="Times New Roman" panose="02020603050405020304" pitchFamily="18" charset="0"/>
              </a:rPr>
              <a:t>3. Attendance Tracking &amp; Monitoring Module</a:t>
            </a:r>
          </a:p>
          <a:p>
            <a:pPr algn="just">
              <a:lnSpc>
                <a:spcPct val="150000"/>
              </a:lnSpc>
              <a:buNone/>
            </a:pPr>
            <a:r>
              <a:rPr lang="en-IN" sz="2000" dirty="0">
                <a:effectLst/>
                <a:latin typeface="Times New Roman" panose="02020603050405020304" pitchFamily="18" charset="0"/>
                <a:ea typeface="Times New Roman" panose="02020603050405020304" pitchFamily="18" charset="0"/>
              </a:rPr>
              <a:t>Mentees log attendance via the platform. If attendance falls below 75%, an alert is sent to the mentor. Attendance history stored in the database for tracking &amp; reports.</a:t>
            </a:r>
          </a:p>
        </p:txBody>
      </p:sp>
      <p:sp>
        <p:nvSpPr>
          <p:cNvPr id="3" name="TextBox 2">
            <a:extLst>
              <a:ext uri="{FF2B5EF4-FFF2-40B4-BE49-F238E27FC236}">
                <a16:creationId xmlns:a16="http://schemas.microsoft.com/office/drawing/2014/main" id="{E169F295-5766-9BBB-CA53-691EC816ADCD}"/>
              </a:ext>
            </a:extLst>
          </p:cNvPr>
          <p:cNvSpPr txBox="1"/>
          <p:nvPr/>
        </p:nvSpPr>
        <p:spPr>
          <a:xfrm>
            <a:off x="727113" y="446530"/>
            <a:ext cx="898242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val="3454214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876AE1-A013-AA6B-74DF-90CE4D8ECD27}"/>
              </a:ext>
            </a:extLst>
          </p:cNvPr>
          <p:cNvSpPr txBox="1"/>
          <p:nvPr/>
        </p:nvSpPr>
        <p:spPr>
          <a:xfrm>
            <a:off x="528810" y="1350818"/>
            <a:ext cx="11578728" cy="4462760"/>
          </a:xfrm>
          <a:prstGeom prst="rect">
            <a:avLst/>
          </a:prstGeom>
          <a:noFill/>
        </p:spPr>
        <p:txBody>
          <a:bodyPr wrap="square" rtlCol="0">
            <a:spAutoFit/>
          </a:bodyPr>
          <a:lstStyle/>
          <a:p>
            <a:pPr algn="just">
              <a:lnSpc>
                <a:spcPct val="150000"/>
              </a:lnSpc>
              <a:buNone/>
            </a:pPr>
            <a:r>
              <a:rPr lang="en-IN" sz="2000" dirty="0">
                <a:effectLst/>
                <a:latin typeface="Times New Roman" panose="02020603050405020304" pitchFamily="18" charset="0"/>
                <a:ea typeface="Times New Roman" panose="02020603050405020304" pitchFamily="18" charset="0"/>
              </a:rPr>
              <a:t>4. Automated Scheduling &amp; Appointment Module</a:t>
            </a:r>
          </a:p>
          <a:p>
            <a:pPr algn="just">
              <a:lnSpc>
                <a:spcPct val="150000"/>
              </a:lnSpc>
              <a:buNone/>
            </a:pPr>
            <a:r>
              <a:rPr lang="en-IN" sz="2000" dirty="0">
                <a:effectLst/>
                <a:latin typeface="Times New Roman" panose="02020603050405020304" pitchFamily="18" charset="0"/>
                <a:ea typeface="Times New Roman" panose="02020603050405020304" pitchFamily="18" charset="0"/>
              </a:rPr>
              <a:t>Calendar integration (Google Calendar API) for scheduling. Automated meeting booking based on mentor availability. Reminder notifications for upcoming sessions.</a:t>
            </a:r>
          </a:p>
          <a:p>
            <a:pPr algn="just">
              <a:lnSpc>
                <a:spcPct val="150000"/>
              </a:lnSpc>
              <a:buNone/>
            </a:pPr>
            <a:r>
              <a:rPr lang="en-IN" sz="2000" dirty="0">
                <a:effectLst/>
                <a:latin typeface="Times New Roman" panose="02020603050405020304" pitchFamily="18" charset="0"/>
                <a:ea typeface="Times New Roman" panose="02020603050405020304" pitchFamily="18" charset="0"/>
              </a:rPr>
              <a:t>5. Dashboard &amp; Analytics Module</a:t>
            </a:r>
          </a:p>
          <a:p>
            <a:pPr algn="just">
              <a:lnSpc>
                <a:spcPct val="150000"/>
              </a:lnSpc>
              <a:buNone/>
            </a:pPr>
            <a:r>
              <a:rPr lang="en-IN" sz="2000" dirty="0">
                <a:effectLst/>
                <a:latin typeface="Times New Roman" panose="02020603050405020304" pitchFamily="18" charset="0"/>
                <a:ea typeface="Times New Roman" panose="02020603050405020304" pitchFamily="18" charset="0"/>
              </a:rPr>
              <a:t>Mentors view mentee progress, attendance, and session reports. Admins monitor </a:t>
            </a:r>
            <a:r>
              <a:rPr lang="en-IN" sz="2000" b="1" dirty="0">
                <a:effectLst/>
                <a:latin typeface="Times New Roman" panose="02020603050405020304" pitchFamily="18" charset="0"/>
                <a:ea typeface="Times New Roman" panose="02020603050405020304" pitchFamily="18" charset="0"/>
              </a:rPr>
              <a:t>overall </a:t>
            </a:r>
            <a:r>
              <a:rPr lang="en-IN" sz="2000" dirty="0">
                <a:effectLst/>
                <a:latin typeface="Times New Roman" panose="02020603050405020304" pitchFamily="18" charset="0"/>
                <a:ea typeface="Times New Roman" panose="02020603050405020304" pitchFamily="18" charset="0"/>
              </a:rPr>
              <a:t>platform engagement &amp; statistics.</a:t>
            </a:r>
          </a:p>
          <a:p>
            <a:pPr algn="just">
              <a:lnSpc>
                <a:spcPct val="150000"/>
              </a:lnSpc>
              <a:buNone/>
            </a:pPr>
            <a:r>
              <a:rPr lang="en-IN" sz="2000" dirty="0">
                <a:effectLst/>
                <a:latin typeface="Times New Roman" panose="02020603050405020304" pitchFamily="18" charset="0"/>
                <a:ea typeface="Times New Roman" panose="02020603050405020304" pitchFamily="18" charset="0"/>
              </a:rPr>
              <a:t>6. Notification &amp; Alerts Module</a:t>
            </a:r>
          </a:p>
          <a:p>
            <a:pPr algn="just">
              <a:lnSpc>
                <a:spcPct val="150000"/>
              </a:lnSpc>
            </a:pPr>
            <a:r>
              <a:rPr lang="en-IN" sz="2000" dirty="0">
                <a:effectLst/>
                <a:latin typeface="Times New Roman" panose="02020603050405020304" pitchFamily="18" charset="0"/>
                <a:ea typeface="Times New Roman" panose="02020603050405020304" pitchFamily="18" charset="0"/>
              </a:rPr>
              <a:t>Email/SMS notifications for session reminders and attendance alerts. Instant chat notifications for new messages.</a:t>
            </a:r>
          </a:p>
          <a:p>
            <a:endParaRPr lang="en-IN" dirty="0"/>
          </a:p>
        </p:txBody>
      </p:sp>
    </p:spTree>
    <p:extLst>
      <p:ext uri="{BB962C8B-B14F-4D97-AF65-F5344CB8AC3E}">
        <p14:creationId xmlns:p14="http://schemas.microsoft.com/office/powerpoint/2010/main" val="648135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B14006-CFC4-408B-BA5F-CD92DA212C35}"/>
              </a:ext>
            </a:extLst>
          </p:cNvPr>
          <p:cNvSpPr txBox="1"/>
          <p:nvPr/>
        </p:nvSpPr>
        <p:spPr>
          <a:xfrm>
            <a:off x="870333" y="1222872"/>
            <a:ext cx="10818563" cy="2862322"/>
          </a:xfrm>
          <a:prstGeom prst="rect">
            <a:avLst/>
          </a:prstGeom>
          <a:noFill/>
        </p:spPr>
        <p:txBody>
          <a:bodyPr wrap="square" rtlCol="0">
            <a:spAutoFit/>
          </a:bodyPr>
          <a:lstStyle/>
          <a:p>
            <a:endParaRPr lang="en-IN" sz="20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Logout Algorithm</a:t>
            </a:r>
          </a:p>
          <a:p>
            <a:r>
              <a:rPr lang="en-IN" sz="2800" dirty="0">
                <a:latin typeface="Times New Roman" panose="02020603050405020304" pitchFamily="18" charset="0"/>
                <a:cs typeface="Times New Roman" panose="02020603050405020304" pitchFamily="18" charset="0"/>
              </a:rPr>
              <a:t>Authentication Algorithm</a:t>
            </a:r>
          </a:p>
          <a:p>
            <a:r>
              <a:rPr lang="en-IN" sz="2800" dirty="0">
                <a:latin typeface="Times New Roman" panose="02020603050405020304" pitchFamily="18" charset="0"/>
                <a:cs typeface="Times New Roman" panose="02020603050405020304" pitchFamily="18" charset="0"/>
              </a:rPr>
              <a:t>Password Algorithm</a:t>
            </a:r>
          </a:p>
          <a:p>
            <a:r>
              <a:rPr lang="en-IN" sz="2800" dirty="0">
                <a:latin typeface="Times New Roman" panose="02020603050405020304" pitchFamily="18" charset="0"/>
                <a:cs typeface="Times New Roman" panose="02020603050405020304" pitchFamily="18" charset="0"/>
              </a:rPr>
              <a:t>Sorting Algorithm</a:t>
            </a:r>
          </a:p>
          <a:p>
            <a:r>
              <a:rPr lang="en-IN" sz="2800" dirty="0">
                <a:latin typeface="Times New Roman" panose="02020603050405020304" pitchFamily="18" charset="0"/>
                <a:cs typeface="Times New Roman" panose="02020603050405020304" pitchFamily="18" charset="0"/>
              </a:rPr>
              <a:t>Search Algorithm</a:t>
            </a:r>
          </a:p>
          <a:p>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3EB5EBD-A8B7-8868-D417-EE31D17FD0C0}"/>
              </a:ext>
            </a:extLst>
          </p:cNvPr>
          <p:cNvSpPr txBox="1"/>
          <p:nvPr/>
        </p:nvSpPr>
        <p:spPr>
          <a:xfrm>
            <a:off x="829937" y="396608"/>
            <a:ext cx="5266063"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Algorithm</a:t>
            </a:r>
          </a:p>
        </p:txBody>
      </p:sp>
    </p:spTree>
    <p:extLst>
      <p:ext uri="{BB962C8B-B14F-4D97-AF65-F5344CB8AC3E}">
        <p14:creationId xmlns:p14="http://schemas.microsoft.com/office/powerpoint/2010/main" val="1015591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2" name="Text Placeholder 1">
            <a:extLst>
              <a:ext uri="{FF2B5EF4-FFF2-40B4-BE49-F238E27FC236}">
                <a16:creationId xmlns:a16="http://schemas.microsoft.com/office/drawing/2014/main" id="{855CA171-EE84-DC9D-8474-D2056C51C803}"/>
              </a:ext>
            </a:extLst>
          </p:cNvPr>
          <p:cNvSpPr>
            <a:spLocks noGrp="1" noChangeArrowheads="1"/>
          </p:cNvSpPr>
          <p:nvPr>
            <p:ph type="body" idx="1"/>
          </p:nvPr>
        </p:nvSpPr>
        <p:spPr bwMode="auto">
          <a:xfrm>
            <a:off x="812800" y="1726675"/>
            <a:ext cx="1099728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ClrTx/>
              <a:buSzTx/>
            </a:pPr>
            <a:r>
              <a:rPr kumimoji="0" lang="en-US" altLang="en-US" b="1" i="0" u="none" strike="noStrike" cap="none" normalizeH="0" baseline="0" dirty="0">
                <a:ln>
                  <a:noFill/>
                </a:ln>
                <a:solidFill>
                  <a:schemeClr val="tx1"/>
                </a:solidFill>
                <a:effectLst/>
                <a:latin typeface="Arial" panose="020B0604020202020204" pitchFamily="34" charset="0"/>
              </a:rPr>
              <a:t>Weeks 1-2</a:t>
            </a:r>
            <a:r>
              <a:rPr kumimoji="0" lang="en-US" altLang="en-US" b="0" i="0" u="none" strike="noStrike" cap="none" normalizeH="0" baseline="0" dirty="0">
                <a:ln>
                  <a:noFill/>
                </a:ln>
                <a:solidFill>
                  <a:schemeClr val="tx1"/>
                </a:solidFill>
                <a:effectLst/>
                <a:latin typeface="Arial" panose="020B0604020202020204" pitchFamily="34" charset="0"/>
              </a:rPr>
              <a:t>: Planning</a:t>
            </a:r>
          </a:p>
          <a:p>
            <a:pPr marL="342900" indent="-342900" eaLnBrk="0" fontAlgn="base" hangingPunct="0">
              <a:spcBef>
                <a:spcPct val="0"/>
              </a:spcBef>
              <a:spcAft>
                <a:spcPct val="0"/>
              </a:spcAft>
              <a:buClrTx/>
              <a:buSzTx/>
            </a:pPr>
            <a:r>
              <a:rPr kumimoji="0" lang="en-US" altLang="en-US" b="1" i="0" u="none" strike="noStrike" cap="none" normalizeH="0" baseline="0" dirty="0">
                <a:ln>
                  <a:noFill/>
                </a:ln>
                <a:solidFill>
                  <a:schemeClr val="tx1"/>
                </a:solidFill>
                <a:effectLst/>
                <a:latin typeface="Arial" panose="020B0604020202020204" pitchFamily="34" charset="0"/>
              </a:rPr>
              <a:t>Weeks 3-6</a:t>
            </a:r>
            <a:r>
              <a:rPr kumimoji="0" lang="en-US" altLang="en-US" b="0" i="0" u="none" strike="noStrike" cap="none" normalizeH="0" baseline="0" dirty="0">
                <a:ln>
                  <a:noFill/>
                </a:ln>
                <a:solidFill>
                  <a:schemeClr val="tx1"/>
                </a:solidFill>
                <a:effectLst/>
                <a:latin typeface="Arial" panose="020B0604020202020204" pitchFamily="34" charset="0"/>
              </a:rPr>
              <a:t>: Initial development, including front-end setup, back-end setup, and product form design.</a:t>
            </a:r>
          </a:p>
          <a:p>
            <a:pPr marL="342900" indent="-342900" eaLnBrk="0" fontAlgn="base" hangingPunct="0">
              <a:spcBef>
                <a:spcPct val="0"/>
              </a:spcBef>
              <a:spcAft>
                <a:spcPct val="0"/>
              </a:spcAft>
              <a:buClrTx/>
              <a:buSzTx/>
            </a:pPr>
            <a:r>
              <a:rPr kumimoji="0" lang="en-US" altLang="en-US" b="1" i="0" u="none" strike="noStrike" cap="none" normalizeH="0" baseline="0" dirty="0">
                <a:ln>
                  <a:noFill/>
                </a:ln>
                <a:solidFill>
                  <a:schemeClr val="tx1"/>
                </a:solidFill>
                <a:effectLst/>
                <a:latin typeface="Arial" panose="020B0604020202020204" pitchFamily="34" charset="0"/>
              </a:rPr>
              <a:t>Weeks 7-10</a:t>
            </a:r>
            <a:r>
              <a:rPr kumimoji="0" lang="en-US" altLang="en-US" b="0" i="0" u="none" strike="noStrike" cap="none" normalizeH="0" baseline="0" dirty="0">
                <a:ln>
                  <a:noFill/>
                </a:ln>
                <a:solidFill>
                  <a:schemeClr val="tx1"/>
                </a:solidFill>
                <a:effectLst/>
                <a:latin typeface="Arial" panose="020B0604020202020204" pitchFamily="34" charset="0"/>
              </a:rPr>
              <a:t>: Implement dashboard, complete back-end API for managing products and events, integrate payments, and complete database interaction.</a:t>
            </a:r>
          </a:p>
          <a:p>
            <a:pPr marL="342900" indent="-342900" eaLnBrk="0" fontAlgn="base" hangingPunct="0">
              <a:spcBef>
                <a:spcPct val="0"/>
              </a:spcBef>
              <a:spcAft>
                <a:spcPct val="0"/>
              </a:spcAft>
              <a:buClrTx/>
              <a:buSzTx/>
            </a:pPr>
            <a:r>
              <a:rPr kumimoji="0" lang="en-US" altLang="en-US" b="1" i="0" u="none" strike="noStrike" cap="none" normalizeH="0" baseline="0" dirty="0">
                <a:ln>
                  <a:noFill/>
                </a:ln>
                <a:solidFill>
                  <a:schemeClr val="tx1"/>
                </a:solidFill>
                <a:effectLst/>
                <a:latin typeface="Arial" panose="020B0604020202020204" pitchFamily="34" charset="0"/>
              </a:rPr>
              <a:t>Weeks 11-13</a:t>
            </a:r>
            <a:r>
              <a:rPr kumimoji="0" lang="en-US" altLang="en-US" b="0" i="0" u="none" strike="noStrike" cap="none" normalizeH="0" baseline="0" dirty="0">
                <a:ln>
                  <a:noFill/>
                </a:ln>
                <a:solidFill>
                  <a:schemeClr val="tx1"/>
                </a:solidFill>
                <a:effectLst/>
                <a:latin typeface="Arial" panose="020B0604020202020204" pitchFamily="34" charset="0"/>
              </a:rPr>
              <a:t>: Complete testing for both front-end and back-end and prepare for deployment.</a:t>
            </a:r>
          </a:p>
          <a:p>
            <a:pPr marL="342900" indent="-342900" eaLnBrk="0" fontAlgn="base" hangingPunct="0">
              <a:spcBef>
                <a:spcPct val="0"/>
              </a:spcBef>
              <a:spcAft>
                <a:spcPct val="0"/>
              </a:spcAft>
              <a:buClrTx/>
              <a:buSzTx/>
            </a:pPr>
            <a:r>
              <a:rPr kumimoji="0" lang="en-US" altLang="en-US" b="1" i="0" u="none" strike="noStrike" cap="none" normalizeH="0" baseline="0" dirty="0">
                <a:ln>
                  <a:noFill/>
                </a:ln>
                <a:solidFill>
                  <a:schemeClr val="tx1"/>
                </a:solidFill>
                <a:effectLst/>
                <a:latin typeface="Arial" panose="020B0604020202020204" pitchFamily="34" charset="0"/>
              </a:rPr>
              <a:t>Week 14</a:t>
            </a:r>
            <a:r>
              <a:rPr kumimoji="0" lang="en-US" altLang="en-US" b="0" i="0" u="none" strike="noStrike" cap="none" normalizeH="0" baseline="0" dirty="0">
                <a:ln>
                  <a:noFill/>
                </a:ln>
                <a:solidFill>
                  <a:schemeClr val="tx1"/>
                </a:solidFill>
                <a:effectLst/>
                <a:latin typeface="Arial" panose="020B0604020202020204" pitchFamily="34" charset="0"/>
              </a:rPr>
              <a:t>: Deployment of the application to a cloud provider (AWS, Heroku, etc.).</a:t>
            </a:r>
          </a:p>
          <a:p>
            <a:pPr marL="342900" indent="-342900" eaLnBrk="0" fontAlgn="base" hangingPunct="0">
              <a:spcBef>
                <a:spcPct val="0"/>
              </a:spcBef>
              <a:spcAft>
                <a:spcPct val="0"/>
              </a:spcAft>
              <a:buClrTx/>
              <a:buSzTx/>
            </a:pPr>
            <a:r>
              <a:rPr kumimoji="0" lang="en-US" altLang="en-US" b="1" i="0" u="none" strike="noStrike" cap="none" normalizeH="0" baseline="0" dirty="0">
                <a:ln>
                  <a:noFill/>
                </a:ln>
                <a:solidFill>
                  <a:schemeClr val="tx1"/>
                </a:solidFill>
                <a:effectLst/>
                <a:latin typeface="Arial" panose="020B0604020202020204" pitchFamily="34" charset="0"/>
              </a:rPr>
              <a:t>Weeks 15-16</a:t>
            </a:r>
            <a:r>
              <a:rPr kumimoji="0" lang="en-US" altLang="en-US" b="0" i="0" u="none" strike="noStrike" cap="none" normalizeH="0" baseline="0" dirty="0">
                <a:ln>
                  <a:noFill/>
                </a:ln>
                <a:solidFill>
                  <a:schemeClr val="tx1"/>
                </a:solidFill>
                <a:effectLst/>
                <a:latin typeface="Arial" panose="020B0604020202020204" pitchFamily="34" charset="0"/>
              </a:rPr>
              <a:t>: Post-deployment monitoring, debugging, and ongoing support. </a:t>
            </a:r>
          </a:p>
        </p:txBody>
      </p:sp>
    </p:spTree>
    <p:extLst>
      <p:ext uri="{BB962C8B-B14F-4D97-AF65-F5344CB8AC3E}">
        <p14:creationId xmlns:p14="http://schemas.microsoft.com/office/powerpoint/2010/main" val="479890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03B240-7BEA-DA3C-234D-17584EF4BED7}"/>
              </a:ext>
            </a:extLst>
          </p:cNvPr>
          <p:cNvSpPr txBox="1"/>
          <p:nvPr/>
        </p:nvSpPr>
        <p:spPr>
          <a:xfrm>
            <a:off x="980501" y="1233889"/>
            <a:ext cx="10102468" cy="307777"/>
          </a:xfrm>
          <a:prstGeom prst="rect">
            <a:avLst/>
          </a:prstGeom>
          <a:noFill/>
        </p:spPr>
        <p:txBody>
          <a:bodyPr wrap="square" rtlCol="0">
            <a:spAutoFit/>
          </a:bodyPr>
          <a:lstStyle/>
          <a:p>
            <a:endParaRPr lang="en-IN" dirty="0">
              <a:highlight>
                <a:srgbClr val="FFFF00"/>
              </a:highlight>
            </a:endParaRPr>
          </a:p>
        </p:txBody>
      </p:sp>
      <p:pic>
        <p:nvPicPr>
          <p:cNvPr id="3" name="table">
            <a:extLst>
              <a:ext uri="{FF2B5EF4-FFF2-40B4-BE49-F238E27FC236}">
                <a16:creationId xmlns:a16="http://schemas.microsoft.com/office/drawing/2014/main" id="{1F65CBB8-020F-7647-7EB1-1F80752DD258}"/>
              </a:ext>
            </a:extLst>
          </p:cNvPr>
          <p:cNvPicPr>
            <a:picLocks noChangeAspect="1"/>
          </p:cNvPicPr>
          <p:nvPr/>
        </p:nvPicPr>
        <p:blipFill>
          <a:blip r:embed="rId2"/>
          <a:stretch>
            <a:fillRect/>
          </a:stretch>
        </p:blipFill>
        <p:spPr>
          <a:xfrm>
            <a:off x="1920607" y="922552"/>
            <a:ext cx="8886939" cy="5268927"/>
          </a:xfrm>
          <a:prstGeom prst="rect">
            <a:avLst/>
          </a:prstGeom>
        </p:spPr>
      </p:pic>
      <p:sp>
        <p:nvSpPr>
          <p:cNvPr id="4" name="Rectangle 3">
            <a:extLst>
              <a:ext uri="{FF2B5EF4-FFF2-40B4-BE49-F238E27FC236}">
                <a16:creationId xmlns:a16="http://schemas.microsoft.com/office/drawing/2014/main" id="{93D70869-3485-7AC0-A98E-5672FB1F2B0C}"/>
              </a:ext>
            </a:extLst>
          </p:cNvPr>
          <p:cNvSpPr/>
          <p:nvPr/>
        </p:nvSpPr>
        <p:spPr>
          <a:xfrm>
            <a:off x="3633537" y="1344058"/>
            <a:ext cx="517358" cy="50894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2FC8D184-A35F-86BD-C294-7634B9CD60DF}"/>
              </a:ext>
            </a:extLst>
          </p:cNvPr>
          <p:cNvSpPr/>
          <p:nvPr/>
        </p:nvSpPr>
        <p:spPr>
          <a:xfrm>
            <a:off x="4150895" y="1842315"/>
            <a:ext cx="2671010" cy="696348"/>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9E16314-C840-BD74-1DCC-B629B53F180C}"/>
              </a:ext>
            </a:extLst>
          </p:cNvPr>
          <p:cNvSpPr/>
          <p:nvPr/>
        </p:nvSpPr>
        <p:spPr>
          <a:xfrm>
            <a:off x="5006780" y="2560019"/>
            <a:ext cx="2825778" cy="9969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1BCEC49-92AB-5192-22A0-310430EFCECE}"/>
              </a:ext>
            </a:extLst>
          </p:cNvPr>
          <p:cNvSpPr/>
          <p:nvPr/>
        </p:nvSpPr>
        <p:spPr>
          <a:xfrm>
            <a:off x="5006780" y="3557015"/>
            <a:ext cx="5713357" cy="9144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146E34C-43BD-EFB5-082C-8E322C8D6A9A}"/>
              </a:ext>
            </a:extLst>
          </p:cNvPr>
          <p:cNvSpPr/>
          <p:nvPr/>
        </p:nvSpPr>
        <p:spPr>
          <a:xfrm>
            <a:off x="5915623" y="4471415"/>
            <a:ext cx="4804514" cy="1023716"/>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206F4227-5F6F-0C5B-C167-158262C3B3BD}"/>
              </a:ext>
            </a:extLst>
          </p:cNvPr>
          <p:cNvSpPr/>
          <p:nvPr/>
        </p:nvSpPr>
        <p:spPr>
          <a:xfrm>
            <a:off x="5006780" y="5495131"/>
            <a:ext cx="5800766" cy="696348"/>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53810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4EB4BB-8650-F654-33A3-F1DC75CD1B8B}"/>
              </a:ext>
            </a:extLst>
          </p:cNvPr>
          <p:cNvPicPr>
            <a:picLocks noChangeAspect="1"/>
          </p:cNvPicPr>
          <p:nvPr/>
        </p:nvPicPr>
        <p:blipFill>
          <a:blip r:embed="rId2"/>
          <a:stretch>
            <a:fillRect/>
          </a:stretch>
        </p:blipFill>
        <p:spPr>
          <a:xfrm>
            <a:off x="-1" y="-198304"/>
            <a:ext cx="12283807" cy="6566053"/>
          </a:xfrm>
          <a:prstGeom prst="rect">
            <a:avLst/>
          </a:prstGeom>
        </p:spPr>
      </p:pic>
    </p:spTree>
    <p:extLst>
      <p:ext uri="{BB962C8B-B14F-4D97-AF65-F5344CB8AC3E}">
        <p14:creationId xmlns:p14="http://schemas.microsoft.com/office/powerpoint/2010/main" val="430733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156411" y="1143001"/>
            <a:ext cx="11324389" cy="4953000"/>
          </a:xfrm>
          <a:prstGeom prst="rect">
            <a:avLst/>
          </a:prstGeom>
          <a:noFill/>
          <a:ln>
            <a:noFill/>
          </a:ln>
        </p:spPr>
        <p:txBody>
          <a:bodyPr spcFirstLastPara="1" wrap="square" lIns="91425" tIns="45700" rIns="91425" bIns="45700" anchor="t" anchorCtr="0">
            <a:noAutofit/>
          </a:bodyPr>
          <a:lstStyle/>
          <a:p>
            <a:pPr marL="228600">
              <a:lnSpc>
                <a:spcPct val="150000"/>
              </a:lnSpc>
            </a:pPr>
            <a:r>
              <a:rPr lang="en-US" sz="2000" dirty="0">
                <a:effectLst/>
                <a:latin typeface="Times New Roman" panose="02020603050405020304" pitchFamily="18" charset="0"/>
                <a:ea typeface="Times New Roman" panose="02020603050405020304" pitchFamily="18" charset="0"/>
              </a:rPr>
              <a:t>1.) </a:t>
            </a:r>
            <a:r>
              <a:rPr lang="en-US" sz="2000" dirty="0" err="1">
                <a:effectLst/>
                <a:latin typeface="Times New Roman" panose="02020603050405020304" pitchFamily="18" charset="0"/>
                <a:ea typeface="Times New Roman" panose="02020603050405020304" pitchFamily="18" charset="0"/>
              </a:rPr>
              <a:t>Chiranmai</a:t>
            </a:r>
            <a:r>
              <a:rPr lang="en-US" sz="2000" dirty="0">
                <a:effectLst/>
                <a:latin typeface="Times New Roman" panose="02020603050405020304" pitchFamily="18" charset="0"/>
                <a:ea typeface="Times New Roman" panose="02020603050405020304" pitchFamily="18" charset="0"/>
              </a:rPr>
              <a:t>, S. M. Rajesh, G. Meghana, S. Rose and N. </a:t>
            </a:r>
            <a:r>
              <a:rPr lang="en-US" sz="2000" dirty="0" err="1">
                <a:effectLst/>
                <a:latin typeface="Times New Roman" panose="02020603050405020304" pitchFamily="18" charset="0"/>
                <a:ea typeface="Times New Roman" panose="02020603050405020304" pitchFamily="18" charset="0"/>
              </a:rPr>
              <a:t>Jayapandian</a:t>
            </a:r>
            <a:r>
              <a:rPr lang="en-US" sz="2000" dirty="0">
                <a:effectLst/>
                <a:latin typeface="Times New Roman" panose="02020603050405020304" pitchFamily="18" charset="0"/>
                <a:ea typeface="Times New Roman" panose="02020603050405020304" pitchFamily="18" charset="0"/>
              </a:rPr>
              <a:t>, "Post Covid Scenario Effective E-Mentoring System in Higher Education," 2023 International Conference on Innovative Data Communication Technologies and Application (ICIDCA), Uttarakhand, India, 2023 </a:t>
            </a:r>
            <a:endParaRPr lang="en-IN" sz="2000" dirty="0">
              <a:effectLst/>
              <a:latin typeface="Times New Roman" panose="02020603050405020304" pitchFamily="18" charset="0"/>
              <a:ea typeface="Times New Roman" panose="02020603050405020304" pitchFamily="18" charset="0"/>
            </a:endParaRPr>
          </a:p>
          <a:p>
            <a:pPr marL="228600">
              <a:lnSpc>
                <a:spcPct val="150000"/>
              </a:lnSpc>
            </a:pPr>
            <a:r>
              <a:rPr lang="en-US" sz="2000" dirty="0">
                <a:effectLst/>
                <a:latin typeface="Times New Roman" panose="02020603050405020304" pitchFamily="18" charset="0"/>
                <a:ea typeface="Times New Roman" panose="02020603050405020304" pitchFamily="18" charset="0"/>
              </a:rPr>
              <a:t>2.) K. E. Holbert, L. L. Grable, A. Overbay and B. </a:t>
            </a:r>
            <a:r>
              <a:rPr lang="en-US" sz="2000" dirty="0" err="1">
                <a:effectLst/>
                <a:latin typeface="Times New Roman" panose="02020603050405020304" pitchFamily="18" charset="0"/>
                <a:ea typeface="Times New Roman" panose="02020603050405020304" pitchFamily="18" charset="0"/>
              </a:rPr>
              <a:t>Nzekwe</a:t>
            </a:r>
            <a:r>
              <a:rPr lang="en-US" sz="2000" dirty="0">
                <a:effectLst/>
                <a:latin typeface="Times New Roman" panose="02020603050405020304" pitchFamily="18" charset="0"/>
                <a:ea typeface="Times New Roman" panose="02020603050405020304" pitchFamily="18" charset="0"/>
              </a:rPr>
              <a:t>, "FREEDM ERC precollege programs: Motivating careers in the electric power industry," 2023 IEEE Power &amp; Energy Society General Meeting, Vancouver, BC, Canada, 2024 </a:t>
            </a:r>
            <a:endParaRPr lang="en-IN" sz="2000" dirty="0">
              <a:effectLst/>
              <a:latin typeface="Times New Roman" panose="02020603050405020304" pitchFamily="18" charset="0"/>
              <a:ea typeface="Times New Roman" panose="02020603050405020304" pitchFamily="18" charset="0"/>
            </a:endParaRPr>
          </a:p>
          <a:p>
            <a:pPr marL="228600">
              <a:lnSpc>
                <a:spcPct val="150000"/>
              </a:lnSpc>
            </a:pPr>
            <a:r>
              <a:rPr lang="en-US" sz="2000" dirty="0">
                <a:effectLst/>
                <a:latin typeface="Times New Roman" panose="02020603050405020304" pitchFamily="18" charset="0"/>
                <a:ea typeface="Times New Roman" panose="02020603050405020304" pitchFamily="18" charset="0"/>
              </a:rPr>
              <a:t>3.) K. </a:t>
            </a:r>
            <a:r>
              <a:rPr lang="en-US" sz="2000" dirty="0" err="1">
                <a:effectLst/>
                <a:latin typeface="Times New Roman" panose="02020603050405020304" pitchFamily="18" charset="0"/>
                <a:ea typeface="Times New Roman" panose="02020603050405020304" pitchFamily="18" charset="0"/>
              </a:rPr>
              <a:t>Trenshaw</a:t>
            </a:r>
            <a:r>
              <a:rPr lang="en-US" sz="2000" dirty="0">
                <a:effectLst/>
                <a:latin typeface="Times New Roman" panose="02020603050405020304" pitchFamily="18" charset="0"/>
                <a:ea typeface="Times New Roman" panose="02020603050405020304" pitchFamily="18" charset="0"/>
              </a:rPr>
              <a:t>, D. Rushton, E. E. </a:t>
            </a:r>
            <a:r>
              <a:rPr lang="en-US" sz="2000" dirty="0" err="1">
                <a:effectLst/>
                <a:latin typeface="Times New Roman" panose="02020603050405020304" pitchFamily="18" charset="0"/>
                <a:ea typeface="Times New Roman" panose="02020603050405020304" pitchFamily="18" charset="0"/>
              </a:rPr>
              <a:t>Miskioğlu</a:t>
            </a:r>
            <a:r>
              <a:rPr lang="en-US" sz="2000" dirty="0">
                <a:effectLst/>
                <a:latin typeface="Times New Roman" panose="02020603050405020304" pitchFamily="18" charset="0"/>
                <a:ea typeface="Times New Roman" panose="02020603050405020304" pitchFamily="18" charset="0"/>
              </a:rPr>
              <a:t> and P. Asare, "Work-in-Progress: Emergent Themes from "High Impact" Role Model and Mentor Narratives," 2020 IEEE Frontiers in Education Conference (FIE), Uppsala, Sweden, 2022 </a:t>
            </a:r>
            <a:endParaRPr lang="en-IN" sz="2000" dirty="0">
              <a:effectLst/>
              <a:latin typeface="Times New Roman" panose="02020603050405020304" pitchFamily="18" charset="0"/>
              <a:ea typeface="Times New Roman" panose="02020603050405020304" pitchFamily="18" charset="0"/>
            </a:endParaRPr>
          </a:p>
          <a:p>
            <a:pPr marL="228600">
              <a:lnSpc>
                <a:spcPct val="150000"/>
              </a:lnSpc>
            </a:pPr>
            <a:r>
              <a:rPr lang="en-US" sz="2000" dirty="0">
                <a:effectLst/>
                <a:latin typeface="Times New Roman" panose="02020603050405020304" pitchFamily="18" charset="0"/>
                <a:ea typeface="Times New Roman" panose="02020603050405020304" pitchFamily="18" charset="0"/>
              </a:rPr>
              <a:t>4.) H. Vasquez, A. A. Fuentes and J. Mouhamad, "Mentoring in Lower-Level Engineering Courses," 2022 IEEE Frontiers in Education Conference (FIE), Covington, KY, USA, 2022, pp.. </a:t>
            </a:r>
            <a:endParaRPr lang="en-IN" sz="2000" dirty="0">
              <a:effectLst/>
              <a:latin typeface="Times New Roman" panose="02020603050405020304" pitchFamily="18" charset="0"/>
              <a:ea typeface="Times New Roman" panose="02020603050405020304" pitchFamily="18" charset="0"/>
            </a:endParaRPr>
          </a:p>
          <a:p>
            <a:pPr marL="228600">
              <a:lnSpc>
                <a:spcPct val="150000"/>
              </a:lnSpc>
            </a:pPr>
            <a:r>
              <a:rPr lang="en-US" sz="2000" dirty="0" err="1">
                <a:effectLst/>
                <a:latin typeface="Times New Roman" panose="02020603050405020304" pitchFamily="18" charset="0"/>
                <a:ea typeface="Times New Roman" panose="02020603050405020304" pitchFamily="18" charset="0"/>
              </a:rPr>
              <a:t>davji</a:t>
            </a:r>
            <a:r>
              <a:rPr lang="en-US" sz="2000" dirty="0">
                <a:effectLst/>
                <a:latin typeface="Times New Roman" panose="02020603050405020304" pitchFamily="18" charset="0"/>
                <a:ea typeface="Times New Roman" panose="02020603050405020304" pitchFamily="18" charset="0"/>
              </a:rPr>
              <a:t>, N. M., Shah, A. P., &amp; </a:t>
            </a:r>
            <a:r>
              <a:rPr lang="en-US" sz="2000" dirty="0" err="1">
                <a:effectLst/>
                <a:latin typeface="Times New Roman" panose="02020603050405020304" pitchFamily="18" charset="0"/>
                <a:ea typeface="Times New Roman" panose="02020603050405020304" pitchFamily="18" charset="0"/>
              </a:rPr>
              <a:t>Davla</a:t>
            </a:r>
            <a:r>
              <a:rPr lang="en-US" sz="2000" dirty="0">
                <a:effectLst/>
                <a:latin typeface="Times New Roman" panose="02020603050405020304" pitchFamily="18" charset="0"/>
                <a:ea typeface="Times New Roman" panose="02020603050405020304" pitchFamily="18" charset="0"/>
              </a:rPr>
              <a:t>, S. (2022). Building and sustaining mentor interactions as a mentee. The FEBS Journal, 289(6), 1374-1384. </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10.) Online Mentoring: Programs and Practices" by Susan S. de Janusz and Shelley D. </a:t>
            </a:r>
            <a:r>
              <a:rPr lang="en-US" sz="2000" dirty="0" err="1">
                <a:effectLst/>
                <a:latin typeface="Times New Roman" panose="02020603050405020304" pitchFamily="18" charset="0"/>
                <a:ea typeface="Times New Roman" panose="02020603050405020304" pitchFamily="18" charset="0"/>
              </a:rPr>
              <a:t>Godshalk</a:t>
            </a:r>
            <a:r>
              <a:rPr lang="en-US" sz="2000" dirty="0">
                <a:effectLst/>
                <a:latin typeface="Times New Roman" panose="02020603050405020304" pitchFamily="18" charset="0"/>
                <a:ea typeface="Times New Roman" panose="02020603050405020304" pitchFamily="18" charset="0"/>
              </a:rPr>
              <a:t> </a:t>
            </a: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4B7785-F6BD-21F5-B422-632838A1678D}"/>
              </a:ext>
            </a:extLst>
          </p:cNvPr>
          <p:cNvSpPr txBox="1"/>
          <p:nvPr/>
        </p:nvSpPr>
        <p:spPr>
          <a:xfrm>
            <a:off x="848299" y="1211855"/>
            <a:ext cx="10708395" cy="4612738"/>
          </a:xfrm>
          <a:prstGeom prst="rect">
            <a:avLst/>
          </a:prstGeom>
          <a:noFill/>
        </p:spPr>
        <p:txBody>
          <a:bodyPr wrap="square" rtlCol="0">
            <a:spAutoFit/>
          </a:bodyPr>
          <a:lstStyle/>
          <a:p>
            <a:pPr marL="228600">
              <a:lnSpc>
                <a:spcPct val="150000"/>
              </a:lnSpc>
            </a:pPr>
            <a:r>
              <a:rPr lang="en-US" sz="1800" dirty="0">
                <a:effectLst/>
                <a:latin typeface="Times New Roman" panose="02020603050405020304" pitchFamily="18" charset="0"/>
                <a:ea typeface="Times New Roman" panose="02020603050405020304" pitchFamily="18" charset="0"/>
              </a:rPr>
              <a:t>5.) J. </a:t>
            </a:r>
            <a:r>
              <a:rPr lang="en-US" sz="1800" dirty="0" err="1">
                <a:effectLst/>
                <a:latin typeface="Times New Roman" panose="02020603050405020304" pitchFamily="18" charset="0"/>
                <a:ea typeface="Times New Roman" panose="02020603050405020304" pitchFamily="18" charset="0"/>
              </a:rPr>
              <a:t>Gadad</a:t>
            </a:r>
            <a:r>
              <a:rPr lang="en-US" sz="1800" dirty="0">
                <a:effectLst/>
                <a:latin typeface="Times New Roman" panose="02020603050405020304" pitchFamily="18" charset="0"/>
                <a:ea typeface="Times New Roman" panose="02020603050405020304" pitchFamily="18" charset="0"/>
              </a:rPr>
              <a:t>, V. </a:t>
            </a:r>
            <a:r>
              <a:rPr lang="en-US" sz="1800" dirty="0" err="1">
                <a:effectLst/>
                <a:latin typeface="Times New Roman" panose="02020603050405020304" pitchFamily="18" charset="0"/>
                <a:ea typeface="Times New Roman" panose="02020603050405020304" pitchFamily="18" charset="0"/>
              </a:rPr>
              <a:t>Talageri</a:t>
            </a:r>
            <a:r>
              <a:rPr lang="en-US" sz="1800" dirty="0">
                <a:effectLst/>
                <a:latin typeface="Times New Roman" panose="02020603050405020304" pitchFamily="18" charset="0"/>
                <a:ea typeface="Times New Roman" panose="02020603050405020304" pitchFamily="18" charset="0"/>
              </a:rPr>
              <a:t>, P. </a:t>
            </a:r>
            <a:r>
              <a:rPr lang="en-US" sz="1800" dirty="0" err="1">
                <a:effectLst/>
                <a:latin typeface="Times New Roman" panose="02020603050405020304" pitchFamily="18" charset="0"/>
                <a:ea typeface="Times New Roman" panose="02020603050405020304" pitchFamily="18" charset="0"/>
              </a:rPr>
              <a:t>Baligar</a:t>
            </a:r>
            <a:r>
              <a:rPr lang="en-US" sz="1800" dirty="0">
                <a:effectLst/>
                <a:latin typeface="Times New Roman" panose="02020603050405020304" pitchFamily="18" charset="0"/>
                <a:ea typeface="Times New Roman" panose="02020603050405020304" pitchFamily="18" charset="0"/>
              </a:rPr>
              <a:t> and G. Joshi, "Peer-Mentoring in Design Projects in Project-Based Learning (PBL) at First-Year Engineering Course," 2021 IEEE Frontiers in Education Conference (FIE), Lincoln.</a:t>
            </a:r>
            <a:endParaRPr lang="en-IN" sz="1800" dirty="0">
              <a:effectLst/>
              <a:latin typeface="Times New Roman" panose="02020603050405020304" pitchFamily="18" charset="0"/>
              <a:ea typeface="Times New Roman" panose="02020603050405020304" pitchFamily="18" charset="0"/>
            </a:endParaRPr>
          </a:p>
          <a:p>
            <a:pPr marL="228600">
              <a:lnSpc>
                <a:spcPct val="150000"/>
              </a:lnSpc>
            </a:pPr>
            <a:r>
              <a:rPr lang="en-US" sz="1800" dirty="0">
                <a:effectLst/>
                <a:latin typeface="Times New Roman" panose="02020603050405020304" pitchFamily="18" charset="0"/>
                <a:ea typeface="Times New Roman" panose="02020603050405020304" pitchFamily="18" charset="0"/>
              </a:rPr>
              <a:t>6.) C. Andrade, P. Alves, J. E. Fernandes and F. Coutinho, "A web platform to support mentoring programs in higher education," 2020 15th Iberian Conference on Information Systems and Technologies (CISTI), Seville, Spain, 2020.</a:t>
            </a:r>
            <a:endParaRPr lang="en-IN" sz="1800" dirty="0">
              <a:effectLst/>
              <a:latin typeface="Times New Roman" panose="02020603050405020304" pitchFamily="18" charset="0"/>
              <a:ea typeface="Times New Roman" panose="02020603050405020304" pitchFamily="18" charset="0"/>
            </a:endParaRPr>
          </a:p>
          <a:p>
            <a:pPr marL="228600">
              <a:lnSpc>
                <a:spcPct val="150000"/>
              </a:lnSpc>
            </a:pPr>
            <a:r>
              <a:rPr lang="en-US" sz="1800" dirty="0">
                <a:effectLst/>
                <a:latin typeface="Times New Roman" panose="02020603050405020304" pitchFamily="18" charset="0"/>
                <a:ea typeface="Times New Roman" panose="02020603050405020304" pitchFamily="18" charset="0"/>
              </a:rPr>
              <a:t> 7.) Author(s): Hafiz </a:t>
            </a:r>
            <a:r>
              <a:rPr lang="en-US" sz="1800" dirty="0" err="1">
                <a:effectLst/>
                <a:latin typeface="Times New Roman" panose="02020603050405020304" pitchFamily="18" charset="0"/>
                <a:ea typeface="Times New Roman" panose="02020603050405020304" pitchFamily="18" charset="0"/>
              </a:rPr>
              <a:t>Iqbal,Subject</a:t>
            </a:r>
            <a:r>
              <a:rPr lang="en-US" sz="1800" dirty="0">
                <a:effectLst/>
                <a:latin typeface="Times New Roman" panose="02020603050405020304" pitchFamily="18" charset="0"/>
                <a:ea typeface="Times New Roman" panose="02020603050405020304" pitchFamily="18" charset="0"/>
              </a:rPr>
              <a:t>(s): Education, Published by: </a:t>
            </a:r>
            <a:r>
              <a:rPr lang="en-US" sz="1800" dirty="0" err="1">
                <a:effectLst/>
                <a:latin typeface="Times New Roman" panose="02020603050405020304" pitchFamily="18" charset="0"/>
                <a:ea typeface="Times New Roman" panose="02020603050405020304" pitchFamily="18" charset="0"/>
              </a:rPr>
              <a:t>Szkoła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Główna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Handlowa</a:t>
            </a:r>
            <a:r>
              <a:rPr lang="en-US" sz="1800" dirty="0">
                <a:effectLst/>
                <a:latin typeface="Times New Roman" panose="02020603050405020304" pitchFamily="18" charset="0"/>
                <a:ea typeface="Times New Roman" panose="02020603050405020304" pitchFamily="18" charset="0"/>
              </a:rPr>
              <a:t> w </a:t>
            </a:r>
            <a:r>
              <a:rPr lang="en-US" sz="1800" dirty="0" err="1">
                <a:effectLst/>
                <a:latin typeface="Times New Roman" panose="02020603050405020304" pitchFamily="18" charset="0"/>
                <a:ea typeface="Times New Roman" panose="02020603050405020304" pitchFamily="18" charset="0"/>
              </a:rPr>
              <a:t>Warszawie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Fundacja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Promocji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Akredytacji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Kierunków</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Ekonomicznych</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28600">
              <a:lnSpc>
                <a:spcPct val="150000"/>
              </a:lnSpc>
            </a:pPr>
            <a:r>
              <a:rPr lang="en-US" sz="1800" dirty="0">
                <a:effectLst/>
                <a:latin typeface="Times New Roman" panose="02020603050405020304" pitchFamily="18" charset="0"/>
                <a:ea typeface="Times New Roman" panose="02020603050405020304" pitchFamily="18" charset="0"/>
              </a:rPr>
              <a:t>8.) </a:t>
            </a:r>
            <a:r>
              <a:rPr lang="en-US" sz="1800" dirty="0" err="1">
                <a:effectLst/>
                <a:latin typeface="Times New Roman" panose="02020603050405020304" pitchFamily="18" charset="0"/>
                <a:ea typeface="Times New Roman" panose="02020603050405020304" pitchFamily="18" charset="0"/>
              </a:rPr>
              <a:t>Alhadlaq</a:t>
            </a:r>
            <a:r>
              <a:rPr lang="en-US" sz="1800" dirty="0">
                <a:effectLst/>
                <a:latin typeface="Times New Roman" panose="02020603050405020304" pitchFamily="18" charset="0"/>
                <a:ea typeface="Times New Roman" panose="02020603050405020304" pitchFamily="18" charset="0"/>
              </a:rPr>
              <a:t>, A., </a:t>
            </a:r>
            <a:r>
              <a:rPr lang="en-US" sz="1800" dirty="0" err="1">
                <a:effectLst/>
                <a:latin typeface="Times New Roman" panose="02020603050405020304" pitchFamily="18" charset="0"/>
                <a:ea typeface="Times New Roman" panose="02020603050405020304" pitchFamily="18" charset="0"/>
              </a:rPr>
              <a:t>Kharrufa</a:t>
            </a:r>
            <a:r>
              <a:rPr lang="en-US" sz="1800" dirty="0">
                <a:effectLst/>
                <a:latin typeface="Times New Roman" panose="02020603050405020304" pitchFamily="18" charset="0"/>
                <a:ea typeface="Times New Roman" panose="02020603050405020304" pitchFamily="18" charset="0"/>
              </a:rPr>
              <a:t>, A., &amp; Olivier, P. (2022). Exploring e-mentoring: co-designing &amp; un-platforming. </a:t>
            </a:r>
            <a:r>
              <a:rPr lang="en-US" sz="1800" dirty="0" err="1">
                <a:effectLst/>
                <a:latin typeface="Times New Roman" panose="02020603050405020304" pitchFamily="18" charset="0"/>
                <a:ea typeface="Times New Roman" panose="02020603050405020304" pitchFamily="18" charset="0"/>
              </a:rPr>
              <a:t>Behaviour</a:t>
            </a:r>
            <a:r>
              <a:rPr lang="en-US" sz="1800" dirty="0">
                <a:effectLst/>
                <a:latin typeface="Times New Roman" panose="02020603050405020304" pitchFamily="18" charset="0"/>
                <a:ea typeface="Times New Roman" panose="02020603050405020304" pitchFamily="18" charset="0"/>
              </a:rPr>
              <a:t> &amp; Information Technology.</a:t>
            </a:r>
            <a:endParaRPr lang="en-IN" sz="1800" dirty="0">
              <a:effectLst/>
              <a:latin typeface="Times New Roman" panose="02020603050405020304" pitchFamily="18" charset="0"/>
              <a:ea typeface="Times New Roman" panose="02020603050405020304" pitchFamily="18" charset="0"/>
            </a:endParaRPr>
          </a:p>
          <a:p>
            <a:pPr marL="228600">
              <a:lnSpc>
                <a:spcPct val="150000"/>
              </a:lnSpc>
            </a:pPr>
            <a:r>
              <a:rPr lang="en-US" sz="1800" dirty="0">
                <a:effectLst/>
                <a:latin typeface="Times New Roman" panose="02020603050405020304" pitchFamily="18" charset="0"/>
                <a:ea typeface="Times New Roman" panose="02020603050405020304" pitchFamily="18" charset="0"/>
              </a:rPr>
              <a:t>9.) </a:t>
            </a:r>
            <a:r>
              <a:rPr lang="en-US" sz="1800" dirty="0" err="1">
                <a:effectLst/>
                <a:latin typeface="Times New Roman" panose="02020603050405020304" pitchFamily="18" charset="0"/>
                <a:ea typeface="Times New Roman" panose="02020603050405020304" pitchFamily="18" charset="0"/>
              </a:rPr>
              <a:t>Sarabipour</a:t>
            </a:r>
            <a:r>
              <a:rPr lang="en-US" sz="1800" dirty="0">
                <a:effectLst/>
                <a:latin typeface="Times New Roman" panose="02020603050405020304" pitchFamily="18" charset="0"/>
                <a:ea typeface="Times New Roman" panose="02020603050405020304" pitchFamily="18" charset="0"/>
              </a:rPr>
              <a:t>, S., Hainer, S. J., Arslan, F. N., Furlong, E., </a:t>
            </a:r>
            <a:r>
              <a:rPr lang="en-US" sz="1800" dirty="0" err="1">
                <a:effectLst/>
                <a:latin typeface="Times New Roman" panose="02020603050405020304" pitchFamily="18" charset="0"/>
                <a:ea typeface="Times New Roman" panose="02020603050405020304" pitchFamily="18" charset="0"/>
              </a:rPr>
              <a:t>Bielczyk</a:t>
            </a:r>
            <a:r>
              <a:rPr lang="en-US" sz="1800" dirty="0">
                <a:effectLst/>
                <a:latin typeface="Times New Roman" panose="02020603050405020304" pitchFamily="18" charset="0"/>
                <a:ea typeface="Times New Roman" panose="02020603050405020304" pitchFamily="18" charset="0"/>
              </a:rPr>
              <a:t>, N</a:t>
            </a:r>
            <a:endParaRPr lang="en-IN" sz="1800" dirty="0"/>
          </a:p>
        </p:txBody>
      </p:sp>
    </p:spTree>
    <p:extLst>
      <p:ext uri="{BB962C8B-B14F-4D97-AF65-F5344CB8AC3E}">
        <p14:creationId xmlns:p14="http://schemas.microsoft.com/office/powerpoint/2010/main" val="2578125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156411" y="1034715"/>
            <a:ext cx="12348411" cy="4969043"/>
          </a:xfrm>
          <a:prstGeom prst="rect">
            <a:avLst/>
          </a:prstGeom>
          <a:noFill/>
          <a:ln>
            <a:noFill/>
          </a:ln>
        </p:spPr>
        <p:txBody>
          <a:bodyPr spcFirstLastPara="1" wrap="square" lIns="91425" tIns="45700" rIns="91425" bIns="45700" anchor="t" anchorCtr="0">
            <a:noAutofit/>
          </a:bodyPr>
          <a:lstStyle/>
          <a:p>
            <a:pPr marL="342900" lvl="0" indent="-190500" algn="just">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Organization : MENTOR CONNECT</a:t>
            </a:r>
          </a:p>
          <a:p>
            <a:pPr marL="342900" lvl="0" indent="-190500" algn="just">
              <a:lnSpc>
                <a:spcPct val="200000"/>
              </a:lnSpc>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Category (Hardware / Software / Both) : Software </a:t>
            </a:r>
          </a:p>
          <a:p>
            <a:pPr marL="342900" lvl="0" indent="-190500" algn="just">
              <a:lnSpc>
                <a:spcPct val="200000"/>
              </a:lnSpc>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Problem Description:</a:t>
            </a:r>
            <a:r>
              <a:rPr lang="en-US" sz="2000" dirty="0">
                <a:latin typeface="Times New Roman" panose="02020603050405020304" pitchFamily="18" charset="0"/>
                <a:cs typeface="Times New Roman" panose="02020603050405020304" pitchFamily="18" charset="0"/>
              </a:rPr>
              <a:t> The best way Mentoring during the Career/Education is a vital aspect for success of a candidate and this can achieve amazingly positive changes in the life of a mentee. Today , India is known due to its demographic advantage and career directions are infinite. However newer directions are demanding candidates to be coached and mentored for progress. This application or platform can be developed by students understanding this knowledge development need and bring together mentor and mentees. </a:t>
            </a:r>
          </a:p>
          <a:p>
            <a:pPr marL="342900" lvl="0" indent="-190500" algn="just">
              <a:lnSpc>
                <a:spcPct val="200000"/>
              </a:lnSpc>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Difficulty Level: Complicated</a:t>
            </a:r>
            <a:endParaRPr sz="20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F19AAE8-3605-C170-0A67-045B83677D29}"/>
              </a:ext>
            </a:extLst>
          </p:cNvPr>
          <p:cNvGraphicFramePr>
            <a:graphicFrameLocks noGrp="1"/>
          </p:cNvGraphicFramePr>
          <p:nvPr>
            <p:extLst>
              <p:ext uri="{D42A27DB-BD31-4B8C-83A1-F6EECF244321}">
                <p14:modId xmlns:p14="http://schemas.microsoft.com/office/powerpoint/2010/main" val="1332642339"/>
              </p:ext>
            </p:extLst>
          </p:nvPr>
        </p:nvGraphicFramePr>
        <p:xfrm>
          <a:off x="-44067" y="1071133"/>
          <a:ext cx="12184339" cy="6111360"/>
        </p:xfrm>
        <a:graphic>
          <a:graphicData uri="http://schemas.openxmlformats.org/drawingml/2006/table">
            <a:tbl>
              <a:tblPr firstRow="1" firstCol="1" bandRow="1"/>
              <a:tblGrid>
                <a:gridCol w="532166">
                  <a:extLst>
                    <a:ext uri="{9D8B030D-6E8A-4147-A177-3AD203B41FA5}">
                      <a16:colId xmlns:a16="http://schemas.microsoft.com/office/drawing/2014/main" val="245379066"/>
                    </a:ext>
                  </a:extLst>
                </a:gridCol>
                <a:gridCol w="3481331">
                  <a:extLst>
                    <a:ext uri="{9D8B030D-6E8A-4147-A177-3AD203B41FA5}">
                      <a16:colId xmlns:a16="http://schemas.microsoft.com/office/drawing/2014/main" val="652118659"/>
                    </a:ext>
                  </a:extLst>
                </a:gridCol>
                <a:gridCol w="3147574">
                  <a:extLst>
                    <a:ext uri="{9D8B030D-6E8A-4147-A177-3AD203B41FA5}">
                      <a16:colId xmlns:a16="http://schemas.microsoft.com/office/drawing/2014/main" val="1217505641"/>
                    </a:ext>
                  </a:extLst>
                </a:gridCol>
                <a:gridCol w="2977950">
                  <a:extLst>
                    <a:ext uri="{9D8B030D-6E8A-4147-A177-3AD203B41FA5}">
                      <a16:colId xmlns:a16="http://schemas.microsoft.com/office/drawing/2014/main" val="4081876693"/>
                    </a:ext>
                  </a:extLst>
                </a:gridCol>
                <a:gridCol w="2045318">
                  <a:extLst>
                    <a:ext uri="{9D8B030D-6E8A-4147-A177-3AD203B41FA5}">
                      <a16:colId xmlns:a16="http://schemas.microsoft.com/office/drawing/2014/main" val="914434126"/>
                    </a:ext>
                  </a:extLst>
                </a:gridCol>
              </a:tblGrid>
              <a:tr h="500138">
                <a:tc>
                  <a:txBody>
                    <a:bodyPr/>
                    <a:lstStyle/>
                    <a:p>
                      <a:pPr algn="ctr">
                        <a:lnSpc>
                          <a:spcPct val="115000"/>
                        </a:lnSpc>
                        <a:buNone/>
                      </a:pPr>
                      <a:r>
                        <a:rPr lang="en-US" sz="18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Sl.no.</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136" marR="27136"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ctr">
                        <a:lnSpc>
                          <a:spcPct val="115000"/>
                        </a:lnSpc>
                        <a:buNone/>
                      </a:pPr>
                      <a:r>
                        <a:rPr lang="en-US" sz="18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Paper Title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buNone/>
                      </a:pPr>
                      <a:r>
                        <a:rPr lang="en-US" sz="18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136" marR="27136"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ctr">
                        <a:lnSpc>
                          <a:spcPct val="115000"/>
                        </a:lnSpc>
                        <a:buNone/>
                      </a:pPr>
                      <a:r>
                        <a:rPr lang="en-US" sz="18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Proposed Model</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buNone/>
                      </a:pPr>
                      <a:r>
                        <a:rPr lang="en-US" sz="18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136" marR="27136"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ctr">
                        <a:lnSpc>
                          <a:spcPct val="115000"/>
                        </a:lnSpc>
                        <a:buNone/>
                      </a:pPr>
                      <a:r>
                        <a:rPr lang="en-US" sz="18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Results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buNone/>
                      </a:pPr>
                      <a:r>
                        <a:rPr lang="en-US" sz="18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136" marR="27136"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ctr">
                        <a:lnSpc>
                          <a:spcPct val="115000"/>
                        </a:lnSpc>
                        <a:buNone/>
                      </a:pPr>
                      <a:r>
                        <a:rPr lang="en-US" sz="18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Drawbacks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buNone/>
                      </a:pPr>
                      <a:r>
                        <a:rPr lang="en-US" sz="18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136" marR="27136"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extLst>
                  <a:ext uri="{0D108BD9-81ED-4DB2-BD59-A6C34878D82A}">
                    <a16:rowId xmlns:a16="http://schemas.microsoft.com/office/drawing/2014/main" val="3936571851"/>
                  </a:ext>
                </a:extLst>
              </a:tr>
              <a:tr h="1910438">
                <a:tc>
                  <a:txBody>
                    <a:bodyPr/>
                    <a:lstStyle/>
                    <a:p>
                      <a:pPr algn="just">
                        <a:lnSpc>
                          <a:spcPct val="115000"/>
                        </a:lnSpc>
                        <a:buNone/>
                      </a:pPr>
                      <a:r>
                        <a:rPr lang="en-US" sz="1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136" marR="27136"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just">
                        <a:lnSpc>
                          <a:spcPct val="115000"/>
                        </a:lnSpc>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Post Covid Scenario Effective E-Mentoring System in Higher Education(2023)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136" marR="27136"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nSpc>
                          <a:spcPct val="115000"/>
                        </a:lnSpc>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Development of a web-based e-mentoring application to facilitate communication between university students and mentors, focusing on matching, interaction, and support in a post-pandemic educational environment.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136" marR="27136"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nSpc>
                          <a:spcPct val="115000"/>
                        </a:lnSpc>
                        <a:buNone/>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Enhanced mentor-mentee engagement, improved academic performance, and better adaptation to online learning modalities.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buNone/>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136" marR="27136"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just">
                        <a:lnSpc>
                          <a:spcPct val="115000"/>
                        </a:lnSpc>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Challenges may include ensuring data privacy, user adoption resistance, and maintaining effective communication in a virtual setting.</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136" marR="27136"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4163803948"/>
                  </a:ext>
                </a:extLst>
              </a:tr>
              <a:tr h="3007226">
                <a:tc>
                  <a:txBody>
                    <a:bodyPr/>
                    <a:lstStyle/>
                    <a:p>
                      <a:pPr algn="just">
                        <a:lnSpc>
                          <a:spcPct val="115000"/>
                        </a:lnSpc>
                        <a:buNone/>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136" marR="27136"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noFill/>
                  </a:tcPr>
                </a:tc>
                <a:tc>
                  <a:txBody>
                    <a:bodyPr/>
                    <a:lstStyle/>
                    <a:p>
                      <a:pPr>
                        <a:lnSpc>
                          <a:spcPct val="115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FREEDM ERC Precollege Programs: Motivating Careers in the Electric Power Industry" by Holbert et al. (2020)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136" marR="27136"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noFill/>
                  </a:tcPr>
                </a:tc>
                <a:tc>
                  <a:txBody>
                    <a:bodyPr/>
                    <a:lstStyle/>
                    <a:p>
                      <a:pPr>
                        <a:lnSpc>
                          <a:spcPct val="115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Implementation of precollege programs, including teacher workshops, student research experiences, and renewable energy camps, to engage middle and high school students in STEM, particularly in electric power engineering.</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136" marR="27136"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noFill/>
                  </a:tcPr>
                </a:tc>
                <a:tc>
                  <a:txBody>
                    <a:bodyPr/>
                    <a:lstStyle/>
                    <a:p>
                      <a:pPr>
                        <a:lnSpc>
                          <a:spcPct val="115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Increased interest and enrollment in STEM fields among precollege students, with a focus on diversifying the future workforce in the electric power industry.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136" marR="27136"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noFill/>
                  </a:tcPr>
                </a:tc>
                <a:tc>
                  <a:txBody>
                    <a:bodyPr/>
                    <a:lstStyle/>
                    <a:p>
                      <a:pPr>
                        <a:lnSpc>
                          <a:spcPct val="115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Potential challenges include sustaining long-term student interest, securing continuous funding, and effectively measuring program impact.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136" marR="27136"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4206170778"/>
                  </a:ext>
                </a:extLst>
              </a:tr>
            </a:tbl>
          </a:graphicData>
        </a:graphic>
      </p:graphicFrame>
      <p:sp>
        <p:nvSpPr>
          <p:cNvPr id="4" name="TextBox 3">
            <a:extLst>
              <a:ext uri="{FF2B5EF4-FFF2-40B4-BE49-F238E27FC236}">
                <a16:creationId xmlns:a16="http://schemas.microsoft.com/office/drawing/2014/main" id="{6CC8F201-C2FA-E067-FB8E-3A86D850A1E8}"/>
              </a:ext>
            </a:extLst>
          </p:cNvPr>
          <p:cNvSpPr txBox="1"/>
          <p:nvPr/>
        </p:nvSpPr>
        <p:spPr>
          <a:xfrm>
            <a:off x="227682" y="369065"/>
            <a:ext cx="11736636"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LITERATURE REVIEW</a:t>
            </a:r>
          </a:p>
        </p:txBody>
      </p:sp>
    </p:spTree>
    <p:extLst>
      <p:ext uri="{BB962C8B-B14F-4D97-AF65-F5344CB8AC3E}">
        <p14:creationId xmlns:p14="http://schemas.microsoft.com/office/powerpoint/2010/main" val="3488000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8550863-68B7-A489-B0AA-B2A13E6038C9}"/>
              </a:ext>
            </a:extLst>
          </p:cNvPr>
          <p:cNvGraphicFramePr>
            <a:graphicFrameLocks noGrp="1"/>
          </p:cNvGraphicFramePr>
          <p:nvPr>
            <p:extLst>
              <p:ext uri="{D42A27DB-BD31-4B8C-83A1-F6EECF244321}">
                <p14:modId xmlns:p14="http://schemas.microsoft.com/office/powerpoint/2010/main" val="2602915826"/>
              </p:ext>
            </p:extLst>
          </p:nvPr>
        </p:nvGraphicFramePr>
        <p:xfrm>
          <a:off x="88135" y="947451"/>
          <a:ext cx="12019402" cy="5442331"/>
        </p:xfrm>
        <a:graphic>
          <a:graphicData uri="http://schemas.openxmlformats.org/drawingml/2006/table">
            <a:tbl>
              <a:tblPr firstRow="1" firstCol="1" bandRow="1"/>
              <a:tblGrid>
                <a:gridCol w="1054151">
                  <a:extLst>
                    <a:ext uri="{9D8B030D-6E8A-4147-A177-3AD203B41FA5}">
                      <a16:colId xmlns:a16="http://schemas.microsoft.com/office/drawing/2014/main" val="4186279632"/>
                    </a:ext>
                  </a:extLst>
                </a:gridCol>
                <a:gridCol w="3083070">
                  <a:extLst>
                    <a:ext uri="{9D8B030D-6E8A-4147-A177-3AD203B41FA5}">
                      <a16:colId xmlns:a16="http://schemas.microsoft.com/office/drawing/2014/main" val="3869446112"/>
                    </a:ext>
                  </a:extLst>
                </a:gridCol>
                <a:gridCol w="2900316">
                  <a:extLst>
                    <a:ext uri="{9D8B030D-6E8A-4147-A177-3AD203B41FA5}">
                      <a16:colId xmlns:a16="http://schemas.microsoft.com/office/drawing/2014/main" val="2580891584"/>
                    </a:ext>
                  </a:extLst>
                </a:gridCol>
                <a:gridCol w="2746590">
                  <a:extLst>
                    <a:ext uri="{9D8B030D-6E8A-4147-A177-3AD203B41FA5}">
                      <a16:colId xmlns:a16="http://schemas.microsoft.com/office/drawing/2014/main" val="2196937613"/>
                    </a:ext>
                  </a:extLst>
                </a:gridCol>
                <a:gridCol w="2235275">
                  <a:extLst>
                    <a:ext uri="{9D8B030D-6E8A-4147-A177-3AD203B41FA5}">
                      <a16:colId xmlns:a16="http://schemas.microsoft.com/office/drawing/2014/main" val="298243521"/>
                    </a:ext>
                  </a:extLst>
                </a:gridCol>
              </a:tblGrid>
              <a:tr h="2822551">
                <a:tc>
                  <a:txBody>
                    <a:bodyPr/>
                    <a:lstStyle/>
                    <a:p>
                      <a:pPr algn="just">
                        <a:lnSpc>
                          <a:spcPct val="115000"/>
                        </a:lnSpc>
                        <a:buNone/>
                      </a:pPr>
                      <a:r>
                        <a:rPr lang="en-US" sz="16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088" marR="30088"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nSpc>
                          <a:spcPct val="115000"/>
                        </a:lnSpc>
                        <a:buNone/>
                      </a:pPr>
                      <a:r>
                        <a:rPr lang="en-US" sz="16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Mentoring in Lower-Level Engineering Courses" by Vasquez et al. (2024)</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088" marR="30088"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nSpc>
                          <a:spcPct val="115000"/>
                        </a:lnSpc>
                        <a:buNone/>
                      </a:pPr>
                      <a:r>
                        <a:rPr lang="en-US" sz="16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Integration of mentoring components into lower-level engineering courses to support student learning and retention, possibly through peer mentoring or faculty-student interactions.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088" marR="30088"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nSpc>
                          <a:spcPct val="115000"/>
                        </a:lnSpc>
                        <a:buNone/>
                      </a:pPr>
                      <a:r>
                        <a:rPr lang="en-US" sz="16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Improved student understanding of course material, increased retention rates in engineering programs, and enhanced sense of community among student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088" marR="30088"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nSpc>
                          <a:spcPct val="115000"/>
                        </a:lnSpc>
                        <a:buNone/>
                      </a:pPr>
                      <a:r>
                        <a:rPr lang="en-US" sz="16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Challenges may involve resource allocation for mentoring programs, ensuring mentor quality, and balancing mentoring activities with academic workloads.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088" marR="30088"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extLst>
                  <a:ext uri="{0D108BD9-81ED-4DB2-BD59-A6C34878D82A}">
                    <a16:rowId xmlns:a16="http://schemas.microsoft.com/office/drawing/2014/main" val="3413697299"/>
                  </a:ext>
                </a:extLst>
              </a:tr>
              <a:tr h="2619780">
                <a:tc>
                  <a:txBody>
                    <a:bodyPr/>
                    <a:lstStyle/>
                    <a:p>
                      <a:pPr algn="just">
                        <a:lnSpc>
                          <a:spcPct val="115000"/>
                        </a:lnSpc>
                        <a:buNone/>
                      </a:pPr>
                      <a:r>
                        <a:rPr lang="en-US" sz="16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088" marR="30088"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nSpc>
                          <a:spcPct val="115000"/>
                        </a:lnSpc>
                        <a:buNone/>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Work-in-Progress: Emergent Themes from 'High Impact' Role Model and Mentor Narratives" by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Trenshaw</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et al. (2023)</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088" marR="30088"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nSpc>
                          <a:spcPct val="115000"/>
                        </a:lnSpc>
                        <a:buNone/>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Qualitative analysis of narratives from impactful role models and mentors to identify themes that contribute to effective mentoring in engineering education.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buNone/>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088" marR="30088"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nSpc>
                          <a:spcPct val="115000"/>
                        </a:lnSpc>
                        <a:buNone/>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Identification of key characteristics and practices of successful mentors, providing insights for developing effective mentoring programs.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088" marR="30088"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nSpc>
                          <a:spcPct val="115000"/>
                        </a:lnSpc>
                        <a:buNone/>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Limitations may include subjective interpretations of narratives and the challenge of generalizing findings across diverse educational contexts.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buNone/>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088" marR="30088"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2645573821"/>
                  </a:ext>
                </a:extLst>
              </a:tr>
            </a:tbl>
          </a:graphicData>
        </a:graphic>
      </p:graphicFrame>
    </p:spTree>
    <p:extLst>
      <p:ext uri="{BB962C8B-B14F-4D97-AF65-F5344CB8AC3E}">
        <p14:creationId xmlns:p14="http://schemas.microsoft.com/office/powerpoint/2010/main" val="2702329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582C7CF-DA12-A208-7626-0FB990788B33}"/>
              </a:ext>
            </a:extLst>
          </p:cNvPr>
          <p:cNvGraphicFramePr>
            <a:graphicFrameLocks noGrp="1"/>
          </p:cNvGraphicFramePr>
          <p:nvPr>
            <p:extLst>
              <p:ext uri="{D42A27DB-BD31-4B8C-83A1-F6EECF244321}">
                <p14:modId xmlns:p14="http://schemas.microsoft.com/office/powerpoint/2010/main" val="982220495"/>
              </p:ext>
            </p:extLst>
          </p:nvPr>
        </p:nvGraphicFramePr>
        <p:xfrm>
          <a:off x="0" y="947451"/>
          <a:ext cx="12052453" cy="5354198"/>
        </p:xfrm>
        <a:graphic>
          <a:graphicData uri="http://schemas.openxmlformats.org/drawingml/2006/table">
            <a:tbl>
              <a:tblPr firstRow="1" firstCol="1" bandRow="1"/>
              <a:tblGrid>
                <a:gridCol w="495759">
                  <a:extLst>
                    <a:ext uri="{9D8B030D-6E8A-4147-A177-3AD203B41FA5}">
                      <a16:colId xmlns:a16="http://schemas.microsoft.com/office/drawing/2014/main" val="4257020842"/>
                    </a:ext>
                  </a:extLst>
                </a:gridCol>
                <a:gridCol w="3550099">
                  <a:extLst>
                    <a:ext uri="{9D8B030D-6E8A-4147-A177-3AD203B41FA5}">
                      <a16:colId xmlns:a16="http://schemas.microsoft.com/office/drawing/2014/main" val="396895064"/>
                    </a:ext>
                  </a:extLst>
                </a:gridCol>
                <a:gridCol w="2946093">
                  <a:extLst>
                    <a:ext uri="{9D8B030D-6E8A-4147-A177-3AD203B41FA5}">
                      <a16:colId xmlns:a16="http://schemas.microsoft.com/office/drawing/2014/main" val="2333275524"/>
                    </a:ext>
                  </a:extLst>
                </a:gridCol>
                <a:gridCol w="2789945">
                  <a:extLst>
                    <a:ext uri="{9D8B030D-6E8A-4147-A177-3AD203B41FA5}">
                      <a16:colId xmlns:a16="http://schemas.microsoft.com/office/drawing/2014/main" val="1519972558"/>
                    </a:ext>
                  </a:extLst>
                </a:gridCol>
                <a:gridCol w="2270557">
                  <a:extLst>
                    <a:ext uri="{9D8B030D-6E8A-4147-A177-3AD203B41FA5}">
                      <a16:colId xmlns:a16="http://schemas.microsoft.com/office/drawing/2014/main" val="3026665901"/>
                    </a:ext>
                  </a:extLst>
                </a:gridCol>
              </a:tblGrid>
              <a:tr h="2784873">
                <a:tc>
                  <a:txBody>
                    <a:bodyPr/>
                    <a:lstStyle/>
                    <a:p>
                      <a:pPr algn="just">
                        <a:lnSpc>
                          <a:spcPct val="115000"/>
                        </a:lnSpc>
                        <a:buNone/>
                      </a:pPr>
                      <a:r>
                        <a:rPr lang="en-US" sz="11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511" marR="32511"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nSpc>
                          <a:spcPct val="115000"/>
                        </a:lnSpc>
                        <a:buNone/>
                      </a:pPr>
                      <a:r>
                        <a:rPr lang="en-US" sz="14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Peer-Mentoring in Design Projects in Project-Based Learning (PBL) at First-Year Engineering Course" by </a:t>
                      </a:r>
                      <a:r>
                        <a:rPr lang="en-US" sz="1400" b="1" dirty="0" err="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Gadad</a:t>
                      </a:r>
                      <a:r>
                        <a:rPr lang="en-US" sz="14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et al. (2022)</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511" marR="32511"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nSpc>
                          <a:spcPct val="115000"/>
                        </a:lnSpc>
                        <a:buNone/>
                      </a:pPr>
                      <a:r>
                        <a:rPr lang="en-US" sz="14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Implementation of peer-mentoring structures within project-based learning environments for first-year engineering students, facilitating collaborative learning and skill development.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511" marR="32511"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nSpc>
                          <a:spcPct val="115000"/>
                        </a:lnSpc>
                        <a:buNone/>
                      </a:pPr>
                      <a:r>
                        <a:rPr lang="en-US" sz="14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Enhanced student engagement, improved problem-solving skills, and smoother transition into engineering education.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511" marR="32511"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nSpc>
                          <a:spcPct val="115000"/>
                        </a:lnSpc>
                        <a:buNone/>
                      </a:pPr>
                      <a:r>
                        <a:rPr lang="en-US" sz="14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Potential issues include varying mentor competencies, possible dependency on peers, and the need for effective oversight to ensure positive outcomes.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511" marR="32511"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extLst>
                  <a:ext uri="{0D108BD9-81ED-4DB2-BD59-A6C34878D82A}">
                    <a16:rowId xmlns:a16="http://schemas.microsoft.com/office/drawing/2014/main" val="1563561618"/>
                  </a:ext>
                </a:extLst>
              </a:tr>
              <a:tr h="2569325">
                <a:tc>
                  <a:txBody>
                    <a:bodyPr/>
                    <a:lstStyle/>
                    <a:p>
                      <a:pPr algn="just">
                        <a:lnSpc>
                          <a:spcPct val="115000"/>
                        </a:lnSpc>
                        <a:buNone/>
                      </a:pPr>
                      <a:r>
                        <a:rPr lang="en-US" sz="11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511" marR="32511"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nSpc>
                          <a:spcPct val="115000"/>
                        </a:lnSpc>
                        <a:buNone/>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Web Platform to Support Mentoring Programs in Higher Education" by Andrade et al. (2024)</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511" marR="32511"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nSpc>
                          <a:spcPct val="115000"/>
                        </a:lnSpc>
                        <a:buNone/>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Development of a web-based platform designed to facilitate and manage mentoring relationships in higher education, incorporating features like matching algorithms, communication tools, and progress tracking</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511" marR="32511"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nSpc>
                          <a:spcPct val="115000"/>
                        </a:lnSpc>
                        <a:buNone/>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Streamlined mentor-mentee matching process, improved accessibility to mentoring resources, and enhanced tracking of mentee progress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511" marR="32511"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nSpc>
                          <a:spcPct val="115000"/>
                        </a:lnSpc>
                        <a:buNone/>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Challenges may include ensuring user engagement, maintaining data security, and providing technical support for platform users.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511" marR="32511"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936831427"/>
                  </a:ext>
                </a:extLst>
              </a:tr>
            </a:tbl>
          </a:graphicData>
        </a:graphic>
      </p:graphicFrame>
    </p:spTree>
    <p:extLst>
      <p:ext uri="{BB962C8B-B14F-4D97-AF65-F5344CB8AC3E}">
        <p14:creationId xmlns:p14="http://schemas.microsoft.com/office/powerpoint/2010/main" val="3787102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14C3D33-BF17-7B28-8EC6-09FDC855CFFA}"/>
              </a:ext>
            </a:extLst>
          </p:cNvPr>
          <p:cNvGraphicFramePr>
            <a:graphicFrameLocks noGrp="1"/>
          </p:cNvGraphicFramePr>
          <p:nvPr>
            <p:extLst>
              <p:ext uri="{D42A27DB-BD31-4B8C-83A1-F6EECF244321}">
                <p14:modId xmlns:p14="http://schemas.microsoft.com/office/powerpoint/2010/main" val="3476149597"/>
              </p:ext>
            </p:extLst>
          </p:nvPr>
        </p:nvGraphicFramePr>
        <p:xfrm>
          <a:off x="0" y="980500"/>
          <a:ext cx="12191999" cy="5321147"/>
        </p:xfrm>
        <a:graphic>
          <a:graphicData uri="http://schemas.openxmlformats.org/drawingml/2006/table">
            <a:tbl>
              <a:tblPr firstRow="1" firstCol="1" bandRow="1"/>
              <a:tblGrid>
                <a:gridCol w="924704">
                  <a:extLst>
                    <a:ext uri="{9D8B030D-6E8A-4147-A177-3AD203B41FA5}">
                      <a16:colId xmlns:a16="http://schemas.microsoft.com/office/drawing/2014/main" val="2675022388"/>
                    </a:ext>
                  </a:extLst>
                </a:gridCol>
                <a:gridCol w="3167994">
                  <a:extLst>
                    <a:ext uri="{9D8B030D-6E8A-4147-A177-3AD203B41FA5}">
                      <a16:colId xmlns:a16="http://schemas.microsoft.com/office/drawing/2014/main" val="1742258759"/>
                    </a:ext>
                  </a:extLst>
                </a:gridCol>
                <a:gridCol w="2980207">
                  <a:extLst>
                    <a:ext uri="{9D8B030D-6E8A-4147-A177-3AD203B41FA5}">
                      <a16:colId xmlns:a16="http://schemas.microsoft.com/office/drawing/2014/main" val="1557970741"/>
                    </a:ext>
                  </a:extLst>
                </a:gridCol>
                <a:gridCol w="2822247">
                  <a:extLst>
                    <a:ext uri="{9D8B030D-6E8A-4147-A177-3AD203B41FA5}">
                      <a16:colId xmlns:a16="http://schemas.microsoft.com/office/drawing/2014/main" val="405967235"/>
                    </a:ext>
                  </a:extLst>
                </a:gridCol>
                <a:gridCol w="2296847">
                  <a:extLst>
                    <a:ext uri="{9D8B030D-6E8A-4147-A177-3AD203B41FA5}">
                      <a16:colId xmlns:a16="http://schemas.microsoft.com/office/drawing/2014/main" val="1882955136"/>
                    </a:ext>
                  </a:extLst>
                </a:gridCol>
              </a:tblGrid>
              <a:tr h="2883779">
                <a:tc>
                  <a:txBody>
                    <a:bodyPr/>
                    <a:lstStyle/>
                    <a:p>
                      <a:pPr algn="just">
                        <a:lnSpc>
                          <a:spcPct val="115000"/>
                        </a:lnSpc>
                        <a:buNone/>
                      </a:pPr>
                      <a:r>
                        <a:rPr lang="en-US" sz="12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874" marR="33874"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just">
                        <a:lnSpc>
                          <a:spcPct val="115000"/>
                        </a:lnSpc>
                        <a:buNone/>
                      </a:pPr>
                      <a:r>
                        <a:rPr lang="en-US" sz="12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Study by Hafiz Iqbal</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buNone/>
                      </a:pPr>
                      <a:r>
                        <a:rPr lang="en-IN" sz="12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(2024)</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buNone/>
                      </a:pPr>
                      <a:r>
                        <a:rPr lang="en-US" sz="12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874" marR="33874"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just">
                        <a:lnSpc>
                          <a:spcPct val="115000"/>
                        </a:lnSpc>
                        <a:buNone/>
                      </a:pPr>
                      <a:r>
                        <a:rPr lang="en-IN" sz="12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While specific details are unavailable, the study likely explores educational strategies or interventions, possibly focusing on mentoring or instructional methods.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buNone/>
                      </a:pPr>
                      <a:r>
                        <a:rPr lang="en-US" sz="12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874" marR="33874"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nSpc>
                          <a:spcPct val="115000"/>
                        </a:lnSpc>
                        <a:buNone/>
                      </a:pPr>
                      <a:r>
                        <a:rPr lang="en-US" sz="12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Insights into effective educational practices, potentially leading to improved teaching methodologies or student outcomes.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874" marR="33874"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nSpc>
                          <a:spcPct val="115000"/>
                        </a:lnSpc>
                        <a:buNone/>
                      </a:pPr>
                      <a:r>
                        <a:rPr lang="en-US" sz="12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Without specific information, potential limitations could involve contextual applicability and the need for empirical validation.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874" marR="33874"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extLst>
                  <a:ext uri="{0D108BD9-81ED-4DB2-BD59-A6C34878D82A}">
                    <a16:rowId xmlns:a16="http://schemas.microsoft.com/office/drawing/2014/main" val="1509987185"/>
                  </a:ext>
                </a:extLst>
              </a:tr>
              <a:tr h="2437368">
                <a:tc>
                  <a:txBody>
                    <a:bodyPr/>
                    <a:lstStyle/>
                    <a:p>
                      <a:pPr algn="just">
                        <a:lnSpc>
                          <a:spcPct val="115000"/>
                        </a:lnSpc>
                        <a:buNone/>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874" marR="33874"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nSpc>
                          <a:spcPct val="115000"/>
                        </a:lnSpc>
                        <a:buNone/>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Exploring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buNone/>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E-Mentoring: Co-Designing &amp; Un-Platforming" by Alhadlaq et al. (2019)</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874" marR="33874"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nSpc>
                          <a:spcPct val="115000"/>
                        </a:lnSpc>
                        <a:buNone/>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Investigation of e-mentoring practices through co-design sessions with stakeholders, aiming to develop flexible mentoring approaches beyond traditional platforms.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874" marR="33874"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nSpc>
                          <a:spcPct val="115000"/>
                        </a:lnSpc>
                        <a:buNone/>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Development of adaptable e-mentoring models that cater to diverse needs and contexts, fostering more personalized mentoring experiences.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874" marR="33874"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nSpc>
                          <a:spcPct val="115000"/>
                        </a:lnSpc>
                        <a:buNone/>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Challenges may include coordinating co-design efforts, ensuring scalability of un-platformed solutions, and addressing technological barriers.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874" marR="33874"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435428690"/>
                  </a:ext>
                </a:extLst>
              </a:tr>
            </a:tbl>
          </a:graphicData>
        </a:graphic>
      </p:graphicFrame>
    </p:spTree>
    <p:extLst>
      <p:ext uri="{BB962C8B-B14F-4D97-AF65-F5344CB8AC3E}">
        <p14:creationId xmlns:p14="http://schemas.microsoft.com/office/powerpoint/2010/main" val="3827645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3E9A892-EFCF-F90C-E2DC-AAE3B4DAAADB}"/>
              </a:ext>
            </a:extLst>
          </p:cNvPr>
          <p:cNvGraphicFramePr>
            <a:graphicFrameLocks noGrp="1"/>
          </p:cNvGraphicFramePr>
          <p:nvPr>
            <p:extLst>
              <p:ext uri="{D42A27DB-BD31-4B8C-83A1-F6EECF244321}">
                <p14:modId xmlns:p14="http://schemas.microsoft.com/office/powerpoint/2010/main" val="2707983719"/>
              </p:ext>
            </p:extLst>
          </p:nvPr>
        </p:nvGraphicFramePr>
        <p:xfrm>
          <a:off x="77118" y="980500"/>
          <a:ext cx="12114881" cy="5376232"/>
        </p:xfrm>
        <a:graphic>
          <a:graphicData uri="http://schemas.openxmlformats.org/drawingml/2006/table">
            <a:tbl>
              <a:tblPr firstRow="1" firstCol="1" bandRow="1"/>
              <a:tblGrid>
                <a:gridCol w="918857">
                  <a:extLst>
                    <a:ext uri="{9D8B030D-6E8A-4147-A177-3AD203B41FA5}">
                      <a16:colId xmlns:a16="http://schemas.microsoft.com/office/drawing/2014/main" val="1918800270"/>
                    </a:ext>
                  </a:extLst>
                </a:gridCol>
                <a:gridCol w="3147956">
                  <a:extLst>
                    <a:ext uri="{9D8B030D-6E8A-4147-A177-3AD203B41FA5}">
                      <a16:colId xmlns:a16="http://schemas.microsoft.com/office/drawing/2014/main" val="747991629"/>
                    </a:ext>
                  </a:extLst>
                </a:gridCol>
                <a:gridCol w="2961355">
                  <a:extLst>
                    <a:ext uri="{9D8B030D-6E8A-4147-A177-3AD203B41FA5}">
                      <a16:colId xmlns:a16="http://schemas.microsoft.com/office/drawing/2014/main" val="395430710"/>
                    </a:ext>
                  </a:extLst>
                </a:gridCol>
                <a:gridCol w="2804395">
                  <a:extLst>
                    <a:ext uri="{9D8B030D-6E8A-4147-A177-3AD203B41FA5}">
                      <a16:colId xmlns:a16="http://schemas.microsoft.com/office/drawing/2014/main" val="2199340353"/>
                    </a:ext>
                  </a:extLst>
                </a:gridCol>
                <a:gridCol w="2282318">
                  <a:extLst>
                    <a:ext uri="{9D8B030D-6E8A-4147-A177-3AD203B41FA5}">
                      <a16:colId xmlns:a16="http://schemas.microsoft.com/office/drawing/2014/main" val="1315986493"/>
                    </a:ext>
                  </a:extLst>
                </a:gridCol>
              </a:tblGrid>
              <a:tr h="2899622">
                <a:tc>
                  <a:txBody>
                    <a:bodyPr/>
                    <a:lstStyle/>
                    <a:p>
                      <a:pPr algn="just">
                        <a:lnSpc>
                          <a:spcPct val="115000"/>
                        </a:lnSpc>
                        <a:buNone/>
                      </a:pPr>
                      <a:r>
                        <a:rPr lang="en-US" sz="11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511" marR="32511"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nSpc>
                          <a:spcPct val="115000"/>
                        </a:lnSpc>
                        <a:buNone/>
                      </a:pPr>
                      <a:r>
                        <a:rPr lang="en-US" sz="14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Building and Sustaining Mentor Interactions as a Mentee" by </a:t>
                      </a:r>
                      <a:r>
                        <a:rPr lang="en-US" sz="1400" b="1" dirty="0" err="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Sarabipour</a:t>
                      </a:r>
                      <a:r>
                        <a:rPr lang="en-US" sz="14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et al. (2022)</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511" marR="32511"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nSpc>
                          <a:spcPct val="115000"/>
                        </a:lnSpc>
                        <a:buNone/>
                      </a:pPr>
                      <a:r>
                        <a:rPr lang="en-US" sz="14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Examination of strategies for mentees to effectively initiate and maintain mentoring relationships, possibly through surveys or interviews with successful mentees.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511" marR="32511"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nSpc>
                          <a:spcPct val="115000"/>
                        </a:lnSpc>
                        <a:buNone/>
                      </a:pPr>
                      <a:r>
                        <a:rPr lang="en-US" sz="14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Identification of best practices for mentees, leading to more fruitful and sustained mentoring interactions.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511" marR="32511"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nSpc>
                          <a:spcPct val="115000"/>
                        </a:lnSpc>
                        <a:buNone/>
                      </a:pPr>
                      <a:r>
                        <a:rPr lang="en-US" sz="14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Potential limitations include the variability of mentor availability and the mentee's ability to implement suggested strategies effectively.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511" marR="32511"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extLst>
                  <a:ext uri="{0D108BD9-81ED-4DB2-BD59-A6C34878D82A}">
                    <a16:rowId xmlns:a16="http://schemas.microsoft.com/office/drawing/2014/main" val="1884358966"/>
                  </a:ext>
                </a:extLst>
              </a:tr>
              <a:tr h="2476610">
                <a:tc>
                  <a:txBody>
                    <a:bodyPr/>
                    <a:lstStyle/>
                    <a:p>
                      <a:pPr algn="just">
                        <a:lnSpc>
                          <a:spcPct val="115000"/>
                        </a:lnSpc>
                        <a:buNone/>
                      </a:pPr>
                      <a:r>
                        <a:rPr lang="en-US" sz="11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511" marR="32511"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nSpc>
                          <a:spcPct val="115000"/>
                        </a:lnSpc>
                        <a:buNone/>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Online Mentoring: Programs and Practices" by Susan S. de Janusz and Shelley D. Godshalk(2023)</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511" marR="32511"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nSpc>
                          <a:spcPct val="115000"/>
                        </a:lnSpc>
                        <a:buNone/>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Comprehensive review of various online mentoring programs and practices, analyzing their structures, outcomes, and impacts on professional development.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511" marR="32511"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nSpc>
                          <a:spcPct val="115000"/>
                        </a:lnSpc>
                        <a:buNone/>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Compilation of effective online mentoring models and identification of key factors contributing to successful mentoring relationships in virtual environments.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buNone/>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511" marR="32511"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nSpc>
                          <a:spcPct val="115000"/>
                        </a:lnSpc>
                        <a:buNone/>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Challenges discussed may include technological limitations, maintaining engagement in online settings, and ensuring the quality of mentor-mentee interactions.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511" marR="32511" marT="0" marB="0">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519534005"/>
                  </a:ext>
                </a:extLst>
              </a:tr>
            </a:tbl>
          </a:graphicData>
        </a:graphic>
      </p:graphicFrame>
    </p:spTree>
    <p:extLst>
      <p:ext uri="{BB962C8B-B14F-4D97-AF65-F5344CB8AC3E}">
        <p14:creationId xmlns:p14="http://schemas.microsoft.com/office/powerpoint/2010/main" val="1675259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812800" y="1142999"/>
            <a:ext cx="10668000" cy="443337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2335576" y="1143000"/>
            <a:ext cx="9145224"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hlinkClick r:id="rId3"/>
              </a:rPr>
              <a:t>https://github.com/chitrika003/mentor_connect.git</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775</TotalTime>
  <Words>2019</Words>
  <Application>Microsoft Office PowerPoint</Application>
  <PresentationFormat>Widescreen</PresentationFormat>
  <Paragraphs>179</Paragraphs>
  <Slides>22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Cambria</vt:lpstr>
      <vt:lpstr>Times New Roman</vt:lpstr>
      <vt:lpstr>Verdana</vt:lpstr>
      <vt:lpstr>Wingdings</vt:lpstr>
      <vt:lpstr>Bioinformatics</vt:lpstr>
      <vt:lpstr>MENTOR CONNECT</vt:lpstr>
      <vt:lpstr>Content</vt:lpstr>
      <vt:lpstr>Problem Statement Number: </vt:lpstr>
      <vt:lpstr>PowerPoint Presentation</vt:lpstr>
      <vt:lpstr>PowerPoint Presentation</vt:lpstr>
      <vt:lpstr>PowerPoint Presentation</vt:lpstr>
      <vt:lpstr>PowerPoint Presentation</vt:lpstr>
      <vt:lpstr>PowerPoint Presentation</vt:lpstr>
      <vt:lpstr>Github Link</vt:lpstr>
      <vt:lpstr>Analysis of Problem Statement</vt:lpstr>
      <vt:lpstr>Analysis of Problem Statement (contd...)</vt:lpstr>
      <vt:lpstr>Analysis of Problem Statement (contd...)</vt:lpstr>
      <vt:lpstr>PowerPoint Presentation</vt:lpstr>
      <vt:lpstr>PowerPoint Presentation</vt:lpstr>
      <vt:lpstr>PowerPoint Presentation</vt:lpstr>
      <vt:lpstr>PowerPoint Presentation</vt:lpstr>
      <vt:lpstr>Timeline of the Project (Gantt Chart)</vt:lpstr>
      <vt:lpstr>PowerPoint Presentation</vt:lpstr>
      <vt:lpstr>PowerPoint Presentation</vt:lpstr>
      <vt:lpstr>References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CHITRIKA M</cp:lastModifiedBy>
  <cp:revision>56</cp:revision>
  <dcterms:modified xsi:type="dcterms:W3CDTF">2025-05-14T02:46:55Z</dcterms:modified>
</cp:coreProperties>
</file>