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67" r:id="rId6"/>
    <p:sldId id="259" r:id="rId7"/>
    <p:sldId id="260" r:id="rId8"/>
    <p:sldId id="261" r:id="rId9"/>
    <p:sldId id="271" r:id="rId10"/>
    <p:sldId id="272" r:id="rId11"/>
    <p:sldId id="262" r:id="rId12"/>
    <p:sldId id="273" r:id="rId13"/>
    <p:sldId id="268" r:id="rId14"/>
    <p:sldId id="263" r:id="rId15"/>
    <p:sldId id="274" r:id="rId16"/>
    <p:sldId id="275" r:id="rId17"/>
    <p:sldId id="264" r:id="rId18"/>
    <p:sldId id="269"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chitrika003/smartcommunication.gi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rofile/HubertEscaith/publication/356931583_Technolog%20Ecommerce_and_Handicrafts_When_traditional_creators_meet_21st_Century_businessmodels.pdf" TargetMode="External"/><Relationship Id="rId7" Type="http://schemas.openxmlformats.org/officeDocument/2006/relationships/hyperlink" Target="https://www.researchgate.net/profile/Purvi-Derashri/publication/369742097_India's_Technological_Roadmap_for_MSMEs_Governance" TargetMode="External"/><Relationship Id="rId2" Type="http://schemas.openxmlformats.org/officeDocument/2006/relationships/hyperlink" Target="https://d1wqtxts1xzle7.cloudfront.net/105081538/E_Commerce_Website_for_Artisans" TargetMode="External"/><Relationship Id="rId1" Type="http://schemas.openxmlformats.org/officeDocument/2006/relationships/slideLayout" Target="../slideLayouts/slideLayout2.xml"/><Relationship Id="rId6" Type="http://schemas.openxmlformats.org/officeDocument/2006/relationships/hyperlink" Target="https://voiceofresearch.org/Doc/Dec-2016/Dec-2016_7.pdf" TargetMode="External"/><Relationship Id="rId5" Type="http://schemas.openxmlformats.org/officeDocument/2006/relationships/hyperlink" Target="file:///C:\Users\CHITRIKA\OneDrive\Documents\Downloads\PaperpublishedKIIT-Dec-2019.pdf" TargetMode="External"/><Relationship Id="rId4" Type="http://schemas.openxmlformats.org/officeDocument/2006/relationships/hyperlink" Target="https://d1wqtxts1xzle7.cloudfront.net/105081538/E_Commerce_Website_for_Artisans-libre.pdf?1692280230=&amp;response-content-disposition=inline%3B+filename%3DE_Commerce_Website_for_Artisan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SMART COMMUNICATION – PSC193</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35288683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20211CBD0007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Chitrika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20211CBD0014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Anupama Haridas </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20211CBD0053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Athmakuru Deepthi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a:t>
            </a:r>
            <a:r>
              <a:rPr lang="en-GB" sz="1800" b="1" dirty="0">
                <a:effectLst/>
                <a:latin typeface="Times New Roman" panose="02020603050405020304" pitchFamily="18" charset="0"/>
                <a:ea typeface="Times New Roman" panose="02020603050405020304" pitchFamily="18" charset="0"/>
              </a:rPr>
              <a:t> SRINIVASAN T R</a:t>
            </a:r>
            <a:endParaRPr lang="en-IN" sz="1800" dirty="0">
              <a:effectLst/>
              <a:latin typeface="Times New Roman" panose="02020603050405020304" pitchFamily="18" charset="0"/>
              <a:ea typeface="Times New Roman" panose="02020603050405020304" pitchFamily="18" charset="0"/>
            </a:endParaRPr>
          </a:p>
          <a:p>
            <a:pPr algn="l"/>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Review-3</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AECB6C-F2F7-1F70-D5CA-32336D8D40FE}"/>
              </a:ext>
            </a:extLst>
          </p:cNvPr>
          <p:cNvPicPr>
            <a:picLocks noChangeAspect="1"/>
          </p:cNvPicPr>
          <p:nvPr/>
        </p:nvPicPr>
        <p:blipFill>
          <a:blip r:embed="rId2"/>
          <a:stretch>
            <a:fillRect/>
          </a:stretch>
        </p:blipFill>
        <p:spPr>
          <a:xfrm>
            <a:off x="843280" y="1076959"/>
            <a:ext cx="10769600" cy="5100321"/>
          </a:xfrm>
          <a:prstGeom prst="rect">
            <a:avLst/>
          </a:prstGeom>
        </p:spPr>
      </p:pic>
      <p:sp>
        <p:nvSpPr>
          <p:cNvPr id="3" name="TextBox 2">
            <a:extLst>
              <a:ext uri="{FF2B5EF4-FFF2-40B4-BE49-F238E27FC236}">
                <a16:creationId xmlns:a16="http://schemas.microsoft.com/office/drawing/2014/main" id="{9A812288-0ACE-E039-14C6-2684A267EAE7}"/>
              </a:ext>
            </a:extLst>
          </p:cNvPr>
          <p:cNvSpPr txBox="1"/>
          <p:nvPr/>
        </p:nvSpPr>
        <p:spPr>
          <a:xfrm>
            <a:off x="934720" y="467360"/>
            <a:ext cx="10149840" cy="369332"/>
          </a:xfrm>
          <a:prstGeom prst="rect">
            <a:avLst/>
          </a:prstGeom>
          <a:noFill/>
        </p:spPr>
        <p:txBody>
          <a:bodyPr wrap="square" rtlCol="0">
            <a:spAutoFit/>
          </a:bodyPr>
          <a:lstStyle/>
          <a:p>
            <a:r>
              <a:rPr lang="en-US" dirty="0"/>
              <a:t>Architecture Diagram</a:t>
            </a:r>
            <a:endParaRPr lang="en-IN" dirty="0"/>
          </a:p>
        </p:txBody>
      </p:sp>
    </p:spTree>
    <p:extLst>
      <p:ext uri="{BB962C8B-B14F-4D97-AF65-F5344CB8AC3E}">
        <p14:creationId xmlns:p14="http://schemas.microsoft.com/office/powerpoint/2010/main" val="276168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a:xfrm>
            <a:off x="274320" y="1143001"/>
            <a:ext cx="11206480" cy="1681479"/>
          </a:xfrm>
        </p:spPr>
        <p:txBody>
          <a:bodyPr>
            <a:no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Project Timeline Overview</a:t>
            </a:r>
          </a:p>
          <a:p>
            <a:pPr marL="0" indent="0">
              <a:lnSpc>
                <a:spcPct val="150000"/>
              </a:lnSpc>
              <a:buNone/>
            </a:pPr>
            <a:r>
              <a:rPr lang="en-US" dirty="0">
                <a:latin typeface="Times New Roman" panose="02020603050405020304" pitchFamily="18" charset="0"/>
                <a:cs typeface="Times New Roman" panose="02020603050405020304" pitchFamily="18" charset="0"/>
              </a:rPr>
              <a:t>Duration: 3 Months (12 Weeks)</a:t>
            </a:r>
          </a:p>
          <a:p>
            <a:pPr marL="0" indent="0">
              <a:lnSpc>
                <a:spcPct val="150000"/>
              </a:lnSpc>
              <a:buNone/>
            </a:pPr>
            <a:r>
              <a:rPr lang="en-US" dirty="0">
                <a:latin typeface="Times New Roman" panose="02020603050405020304" pitchFamily="18" charset="0"/>
                <a:cs typeface="Times New Roman" panose="02020603050405020304" pitchFamily="18" charset="0"/>
              </a:rPr>
              <a:t>Start Date: September 1, 2024</a:t>
            </a:r>
          </a:p>
          <a:p>
            <a:pPr marL="0" indent="0">
              <a:lnSpc>
                <a:spcPct val="150000"/>
              </a:lnSpc>
              <a:buNone/>
            </a:pPr>
            <a:r>
              <a:rPr lang="en-US" dirty="0">
                <a:latin typeface="Times New Roman" panose="02020603050405020304" pitchFamily="18" charset="0"/>
                <a:cs typeface="Times New Roman" panose="02020603050405020304" pitchFamily="18" charset="0"/>
              </a:rPr>
              <a:t>End Date: November 30, 2024</a:t>
            </a:r>
          </a:p>
          <a:p>
            <a:pPr marL="0" indent="0">
              <a:lnSpc>
                <a:spcPct val="150000"/>
              </a:lnSpc>
              <a:buNone/>
            </a:pPr>
            <a:endParaRPr lang="en-US" sz="1600" dirty="0"/>
          </a:p>
          <a:p>
            <a:pPr marL="0" indent="0">
              <a:lnSpc>
                <a:spcPct val="150000"/>
              </a:lnSpc>
              <a:buNone/>
            </a:pPr>
            <a:endParaRPr lang="en-US" sz="1600" dirty="0"/>
          </a:p>
          <a:p>
            <a:pPr marL="0" indent="0">
              <a:lnSpc>
                <a:spcPct val="150000"/>
              </a:lnSpc>
              <a:buNone/>
            </a:pPr>
            <a:r>
              <a:rPr lang="en-US" sz="1600" dirty="0"/>
              <a:t> </a:t>
            </a:r>
          </a:p>
          <a:p>
            <a:pPr marL="0" indent="0">
              <a:lnSpc>
                <a:spcPct val="150000"/>
              </a:lnSpc>
              <a:buNone/>
            </a:pPr>
            <a:endParaRPr lang="en-US" sz="1600" dirty="0"/>
          </a:p>
          <a:p>
            <a:pPr marL="0" indent="0">
              <a:lnSpc>
                <a:spcPct val="150000"/>
              </a:lnSpc>
              <a:buNone/>
            </a:pPr>
            <a:endParaRPr lang="en-GB" sz="1600" dirty="0"/>
          </a:p>
        </p:txBody>
      </p:sp>
      <p:pic>
        <p:nvPicPr>
          <p:cNvPr id="7" name="Picture 6">
            <a:extLst>
              <a:ext uri="{FF2B5EF4-FFF2-40B4-BE49-F238E27FC236}">
                <a16:creationId xmlns:a16="http://schemas.microsoft.com/office/drawing/2014/main" id="{97501D44-A048-D588-91D6-7F9721145F82}"/>
              </a:ext>
            </a:extLst>
          </p:cNvPr>
          <p:cNvPicPr>
            <a:picLocks noChangeAspect="1"/>
          </p:cNvPicPr>
          <p:nvPr/>
        </p:nvPicPr>
        <p:blipFill>
          <a:blip r:embed="rId2"/>
          <a:stretch>
            <a:fillRect/>
          </a:stretch>
        </p:blipFill>
        <p:spPr>
          <a:xfrm>
            <a:off x="528320" y="3674046"/>
            <a:ext cx="8636000" cy="290931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7B505-E759-43BF-E4BA-80E21866A934}"/>
              </a:ext>
            </a:extLst>
          </p:cNvPr>
          <p:cNvSpPr txBox="1"/>
          <p:nvPr/>
        </p:nvSpPr>
        <p:spPr>
          <a:xfrm>
            <a:off x="812800" y="1493520"/>
            <a:ext cx="9550400" cy="4893647"/>
          </a:xfrm>
          <a:prstGeom prst="rect">
            <a:avLst/>
          </a:prstGeom>
          <a:noFill/>
        </p:spPr>
        <p:txBody>
          <a:bodyPr wrap="square" rtlCol="0">
            <a:spAutoFit/>
          </a:bodyPr>
          <a:lstStyle/>
          <a:p>
            <a:pPr>
              <a:lnSpc>
                <a:spcPct val="150000"/>
              </a:lnSpc>
              <a:tabLst>
                <a:tab pos="619125" algn="l"/>
              </a:tabLst>
            </a:pPr>
            <a:r>
              <a:rPr lang="en-US" sz="2800" b="1" dirty="0">
                <a:effectLst/>
                <a:latin typeface="Times New Roman" panose="02020603050405020304" pitchFamily="18" charset="0"/>
                <a:ea typeface="Times New Roman" panose="02020603050405020304" pitchFamily="18" charset="0"/>
              </a:rPr>
              <a:t>Phase Completion Milestones</a:t>
            </a:r>
            <a:endParaRPr lang="en-IN" sz="2800" b="1"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2: Project Planning Complete</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3: Development Environment Ready</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7: Core Features Implemented</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9: System Integration Complete</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11: Testing Complete</a:t>
            </a:r>
            <a:endParaRPr lang="en-IN" sz="2800" dirty="0">
              <a:effectLst/>
              <a:latin typeface="Times New Roman" panose="02020603050405020304" pitchFamily="18" charset="0"/>
              <a:ea typeface="Times New Roman" panose="02020603050405020304" pitchFamily="18" charset="0"/>
            </a:endParaRPr>
          </a:p>
          <a:p>
            <a:pPr>
              <a:lnSpc>
                <a:spcPct val="150000"/>
              </a:lnSpc>
              <a:tabLst>
                <a:tab pos="619125" algn="l"/>
              </a:tabLst>
            </a:pPr>
            <a:r>
              <a:rPr lang="en-US" sz="2800" dirty="0">
                <a:effectLst/>
                <a:latin typeface="Times New Roman" panose="02020603050405020304" pitchFamily="18" charset="0"/>
                <a:ea typeface="Times New Roman" panose="02020603050405020304" pitchFamily="18" charset="0"/>
              </a:rPr>
              <a:t>    • Week 12: Project Deployment &amp; Handover</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6443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01B8-1CE3-07B8-EAF2-3FE58E3902BD}"/>
              </a:ext>
            </a:extLst>
          </p:cNvPr>
          <p:cNvSpPr>
            <a:spLocks noGrp="1"/>
          </p:cNvSpPr>
          <p:nvPr>
            <p:ph type="title"/>
          </p:nvPr>
        </p:nvSpPr>
        <p:spPr/>
        <p:txBody>
          <a:bodyPr/>
          <a:lstStyle/>
          <a:p>
            <a:r>
              <a:rPr lang="en-GB" sz="1800" b="1" dirty="0">
                <a:effectLst/>
                <a:latin typeface="Times New Roman" panose="02020603050405020304" pitchFamily="18" charset="0"/>
                <a:ea typeface="Times New Roman" panose="02020603050405020304" pitchFamily="18" charset="0"/>
              </a:rPr>
              <a:t>Timeline of Project </a:t>
            </a:r>
            <a:r>
              <a:rPr lang="en-US" sz="1800" b="1" dirty="0">
                <a:effectLst/>
                <a:latin typeface="Times New Roman" panose="02020603050405020304" pitchFamily="18" charset="0"/>
                <a:ea typeface="Times New Roman" panose="02020603050405020304" pitchFamily="18" charset="0"/>
              </a:rPr>
              <a:t>by Gantt Chart</a:t>
            </a:r>
            <a:br>
              <a:rPr lang="en-IN" sz="1800" dirty="0">
                <a:effectLst/>
                <a:latin typeface="Times New Roman" panose="02020603050405020304" pitchFamily="18" charset="0"/>
                <a:ea typeface="Times New Roman" panose="02020603050405020304" pitchFamily="18" charset="0"/>
              </a:rPr>
            </a:br>
            <a:endParaRPr lang="en-IN" dirty="0"/>
          </a:p>
        </p:txBody>
      </p:sp>
      <p:graphicFrame>
        <p:nvGraphicFramePr>
          <p:cNvPr id="12" name="Content Placeholder 11">
            <a:extLst>
              <a:ext uri="{FF2B5EF4-FFF2-40B4-BE49-F238E27FC236}">
                <a16:creationId xmlns:a16="http://schemas.microsoft.com/office/drawing/2014/main" id="{991F9022-D431-662B-C9B9-374186E4217D}"/>
              </a:ext>
            </a:extLst>
          </p:cNvPr>
          <p:cNvGraphicFramePr>
            <a:graphicFrameLocks noGrp="1"/>
          </p:cNvGraphicFramePr>
          <p:nvPr>
            <p:ph idx="1"/>
            <p:extLst>
              <p:ext uri="{D42A27DB-BD31-4B8C-83A1-F6EECF244321}">
                <p14:modId xmlns:p14="http://schemas.microsoft.com/office/powerpoint/2010/main" val="2494742875"/>
              </p:ext>
            </p:extLst>
          </p:nvPr>
        </p:nvGraphicFramePr>
        <p:xfrm>
          <a:off x="2941292" y="1143000"/>
          <a:ext cx="6411015" cy="5268927"/>
        </p:xfrm>
        <a:graphic>
          <a:graphicData uri="http://schemas.openxmlformats.org/drawingml/2006/table">
            <a:tbl>
              <a:tblPr firstRow="1" bandRow="1">
                <a:tableStyleId>{5C22544A-7EE6-4342-B048-85BDC9FD1C3A}</a:tableStyleId>
              </a:tblPr>
              <a:tblGrid>
                <a:gridCol w="1206881">
                  <a:extLst>
                    <a:ext uri="{9D8B030D-6E8A-4147-A177-3AD203B41FA5}">
                      <a16:colId xmlns:a16="http://schemas.microsoft.com/office/drawing/2014/main" val="720628040"/>
                    </a:ext>
                  </a:extLst>
                </a:gridCol>
                <a:gridCol w="375491">
                  <a:extLst>
                    <a:ext uri="{9D8B030D-6E8A-4147-A177-3AD203B41FA5}">
                      <a16:colId xmlns:a16="http://schemas.microsoft.com/office/drawing/2014/main" val="1658854076"/>
                    </a:ext>
                  </a:extLst>
                </a:gridCol>
                <a:gridCol w="662344">
                  <a:extLst>
                    <a:ext uri="{9D8B030D-6E8A-4147-A177-3AD203B41FA5}">
                      <a16:colId xmlns:a16="http://schemas.microsoft.com/office/drawing/2014/main" val="3350958819"/>
                    </a:ext>
                  </a:extLst>
                </a:gridCol>
                <a:gridCol w="662344">
                  <a:extLst>
                    <a:ext uri="{9D8B030D-6E8A-4147-A177-3AD203B41FA5}">
                      <a16:colId xmlns:a16="http://schemas.microsoft.com/office/drawing/2014/main" val="1831697689"/>
                    </a:ext>
                  </a:extLst>
                </a:gridCol>
                <a:gridCol w="662344">
                  <a:extLst>
                    <a:ext uri="{9D8B030D-6E8A-4147-A177-3AD203B41FA5}">
                      <a16:colId xmlns:a16="http://schemas.microsoft.com/office/drawing/2014/main" val="3361783137"/>
                    </a:ext>
                  </a:extLst>
                </a:gridCol>
                <a:gridCol w="672442">
                  <a:extLst>
                    <a:ext uri="{9D8B030D-6E8A-4147-A177-3AD203B41FA5}">
                      <a16:colId xmlns:a16="http://schemas.microsoft.com/office/drawing/2014/main" val="3906614688"/>
                    </a:ext>
                  </a:extLst>
                </a:gridCol>
                <a:gridCol w="2169169">
                  <a:extLst>
                    <a:ext uri="{9D8B030D-6E8A-4147-A177-3AD203B41FA5}">
                      <a16:colId xmlns:a16="http://schemas.microsoft.com/office/drawing/2014/main" val="3031283027"/>
                    </a:ext>
                  </a:extLst>
                </a:gridCol>
              </a:tblGrid>
              <a:tr h="338278">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2</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4</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6</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8</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10</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pPr>
                        <a:lnSpc>
                          <a:spcPct val="150000"/>
                        </a:lnSpc>
                      </a:pPr>
                      <a:r>
                        <a:rPr lang="en-IN" sz="1400">
                          <a:effectLst/>
                        </a:rPr>
                        <a:t>12</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408408943"/>
                  </a:ext>
                </a:extLst>
              </a:tr>
              <a:tr h="661410">
                <a:tc>
                  <a:txBody>
                    <a:bodyPr/>
                    <a:lstStyle/>
                    <a:p>
                      <a:pPr>
                        <a:lnSpc>
                          <a:spcPct val="150000"/>
                        </a:lnSpc>
                      </a:pPr>
                      <a:r>
                        <a:rPr lang="en-US" sz="1400">
                          <a:effectLst/>
                        </a:rPr>
                        <a:t>Data Collection</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897076291"/>
                  </a:ext>
                </a:extLst>
              </a:tr>
              <a:tr h="661410">
                <a:tc>
                  <a:txBody>
                    <a:bodyPr/>
                    <a:lstStyle/>
                    <a:p>
                      <a:pPr>
                        <a:lnSpc>
                          <a:spcPct val="150000"/>
                        </a:lnSpc>
                      </a:pPr>
                      <a:r>
                        <a:rPr lang="en-IN" sz="1400">
                          <a:effectLst/>
                        </a:rPr>
                        <a:t>Literature Survey</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1676947108"/>
                  </a:ext>
                </a:extLst>
              </a:tr>
              <a:tr h="984541">
                <a:tc>
                  <a:txBody>
                    <a:bodyPr/>
                    <a:lstStyle/>
                    <a:p>
                      <a:pPr>
                        <a:lnSpc>
                          <a:spcPct val="150000"/>
                        </a:lnSpc>
                      </a:pPr>
                      <a:r>
                        <a:rPr lang="en-IN" sz="1400">
                          <a:effectLst/>
                        </a:rPr>
                        <a:t>Development of Architecture</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dirty="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2963910891"/>
                  </a:ext>
                </a:extLst>
              </a:tr>
              <a:tr h="984541">
                <a:tc>
                  <a:txBody>
                    <a:bodyPr/>
                    <a:lstStyle/>
                    <a:p>
                      <a:pPr>
                        <a:lnSpc>
                          <a:spcPct val="150000"/>
                        </a:lnSpc>
                      </a:pPr>
                      <a:r>
                        <a:rPr lang="en-US" sz="1400">
                          <a:effectLst/>
                        </a:rPr>
                        <a:t>Deployment and Integration</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3841357295"/>
                  </a:ext>
                </a:extLst>
              </a:tr>
              <a:tr h="661410">
                <a:tc>
                  <a:txBody>
                    <a:bodyPr/>
                    <a:lstStyle/>
                    <a:p>
                      <a:pPr>
                        <a:lnSpc>
                          <a:spcPct val="150000"/>
                        </a:lnSpc>
                      </a:pPr>
                      <a:r>
                        <a:rPr lang="en-US" sz="1400">
                          <a:effectLst/>
                        </a:rPr>
                        <a:t>Continuous Improvement</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731183465"/>
                  </a:ext>
                </a:extLst>
              </a:tr>
              <a:tr h="661410">
                <a:tc>
                  <a:txBody>
                    <a:bodyPr/>
                    <a:lstStyle/>
                    <a:p>
                      <a:pPr>
                        <a:lnSpc>
                          <a:spcPct val="150000"/>
                        </a:lnSpc>
                      </a:pPr>
                      <a:r>
                        <a:rPr lang="en-IN" sz="1400">
                          <a:effectLst/>
                        </a:rPr>
                        <a:t>Report Writing</a:t>
                      </a:r>
                      <a:endParaRPr lang="en-IN"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a:effectLst/>
                        <a:latin typeface="Calibri" panose="020F0502020204030204" pitchFamily="34" charset="0"/>
                        <a:cs typeface="Times New Roman" panose="02020603050405020304" pitchFamily="18" charset="0"/>
                      </a:endParaRPr>
                    </a:p>
                  </a:txBody>
                  <a:tcPr marL="53855" marR="53855" marT="26928" marB="26928" anchor="ctr"/>
                </a:tc>
                <a:tc>
                  <a:txBody>
                    <a:bodyPr/>
                    <a:lstStyle/>
                    <a:p>
                      <a:endParaRPr lang="en-IN" sz="600" dirty="0">
                        <a:effectLst/>
                        <a:latin typeface="Calibri" panose="020F0502020204030204" pitchFamily="34" charset="0"/>
                        <a:cs typeface="Times New Roman" panose="02020603050405020304" pitchFamily="18" charset="0"/>
                      </a:endParaRPr>
                    </a:p>
                  </a:txBody>
                  <a:tcPr marL="53855" marR="53855" marT="26928" marB="26928" anchor="ctr"/>
                </a:tc>
                <a:extLst>
                  <a:ext uri="{0D108BD9-81ED-4DB2-BD59-A6C34878D82A}">
                    <a16:rowId xmlns:a16="http://schemas.microsoft.com/office/drawing/2014/main" val="1860147904"/>
                  </a:ext>
                </a:extLst>
              </a:tr>
            </a:tbl>
          </a:graphicData>
        </a:graphic>
      </p:graphicFrame>
      <p:sp>
        <p:nvSpPr>
          <p:cNvPr id="13" name="Rectangle 12">
            <a:extLst>
              <a:ext uri="{FF2B5EF4-FFF2-40B4-BE49-F238E27FC236}">
                <a16:creationId xmlns:a16="http://schemas.microsoft.com/office/drawing/2014/main" id="{A2E4DEA8-F565-B922-C677-DF19B76DBCFA}"/>
              </a:ext>
            </a:extLst>
          </p:cNvPr>
          <p:cNvSpPr/>
          <p:nvPr/>
        </p:nvSpPr>
        <p:spPr>
          <a:xfrm>
            <a:off x="4155440" y="1493520"/>
            <a:ext cx="1016000" cy="62992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AF080C7-51A3-4198-590E-D1B3AA81E94D}"/>
              </a:ext>
            </a:extLst>
          </p:cNvPr>
          <p:cNvSpPr/>
          <p:nvPr/>
        </p:nvSpPr>
        <p:spPr>
          <a:xfrm>
            <a:off x="4155440" y="2123440"/>
            <a:ext cx="2346960" cy="701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D6CE4C5-4ED8-F336-3868-9278FE073487}"/>
              </a:ext>
            </a:extLst>
          </p:cNvPr>
          <p:cNvSpPr/>
          <p:nvPr/>
        </p:nvSpPr>
        <p:spPr>
          <a:xfrm>
            <a:off x="4511040" y="2824480"/>
            <a:ext cx="1341120" cy="9804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8B19DDE-7BCD-E553-44A4-E37BE1ACB914}"/>
              </a:ext>
            </a:extLst>
          </p:cNvPr>
          <p:cNvSpPr/>
          <p:nvPr/>
        </p:nvSpPr>
        <p:spPr>
          <a:xfrm>
            <a:off x="5171440" y="3804920"/>
            <a:ext cx="1981200" cy="98044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4B2AA46C-DDB7-7FC2-DD49-502593B14E9B}"/>
              </a:ext>
            </a:extLst>
          </p:cNvPr>
          <p:cNvSpPr/>
          <p:nvPr/>
        </p:nvSpPr>
        <p:spPr>
          <a:xfrm>
            <a:off x="5852160" y="4785360"/>
            <a:ext cx="1300480" cy="92964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FB5C2E9E-7E6C-F1FB-7889-1754B8A32C56}"/>
              </a:ext>
            </a:extLst>
          </p:cNvPr>
          <p:cNvSpPr/>
          <p:nvPr/>
        </p:nvSpPr>
        <p:spPr>
          <a:xfrm>
            <a:off x="5852160" y="5740400"/>
            <a:ext cx="3500147" cy="67152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679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0" indent="0">
              <a:buNone/>
            </a:pPr>
            <a:r>
              <a:rPr lang="en-US" sz="3200" b="1" dirty="0"/>
              <a:t>Anticipated Impact of the Platform</a:t>
            </a:r>
          </a:p>
          <a:p>
            <a:pPr marL="0" indent="0">
              <a:buNone/>
            </a:pPr>
            <a:endParaRPr lang="en-US" sz="2000" b="1" dirty="0"/>
          </a:p>
          <a:p>
            <a:pPr marL="0" indent="0">
              <a:buNone/>
            </a:pPr>
            <a:endParaRPr lang="en-US" sz="2000" dirty="0"/>
          </a:p>
          <a:p>
            <a:pPr>
              <a:buFont typeface="Arial" panose="020B0604020202020204" pitchFamily="34" charset="0"/>
              <a:buChar char="•"/>
            </a:pPr>
            <a:r>
              <a:rPr lang="en-US" sz="2800" dirty="0"/>
              <a:t>Boost in artisan visibility on both local and international fronts.</a:t>
            </a:r>
          </a:p>
          <a:p>
            <a:pPr>
              <a:buFont typeface="Arial" panose="020B0604020202020204" pitchFamily="34" charset="0"/>
              <a:buChar char="•"/>
            </a:pPr>
            <a:r>
              <a:rPr lang="en-US" sz="2800" dirty="0"/>
              <a:t>New revenue streams via digital commerce.</a:t>
            </a:r>
          </a:p>
          <a:p>
            <a:pPr>
              <a:buFont typeface="Arial" panose="020B0604020202020204" pitchFamily="34" charset="0"/>
              <a:buChar char="•"/>
            </a:pPr>
            <a:r>
              <a:rPr lang="en-US" sz="2800" dirty="0"/>
              <a:t>Strengthened collaboration within artisan communities.</a:t>
            </a:r>
          </a:p>
          <a:p>
            <a:pPr>
              <a:buFont typeface="Arial" panose="020B0604020202020204" pitchFamily="34" charset="0"/>
              <a:buChar char="•"/>
            </a:pPr>
            <a:r>
              <a:rPr lang="en-US" sz="2800" dirty="0"/>
              <a:t>Assurance of product authenticity through transparent transactions.</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BBE46-E7C8-6096-5CFA-549CBAB996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480" y="1087120"/>
            <a:ext cx="9855200" cy="4927600"/>
          </a:xfrm>
          <a:prstGeom prst="rect">
            <a:avLst/>
          </a:prstGeom>
        </p:spPr>
      </p:pic>
      <p:sp>
        <p:nvSpPr>
          <p:cNvPr id="3" name="TextBox 2">
            <a:extLst>
              <a:ext uri="{FF2B5EF4-FFF2-40B4-BE49-F238E27FC236}">
                <a16:creationId xmlns:a16="http://schemas.microsoft.com/office/drawing/2014/main" id="{C415B421-9F94-9898-353D-9DFA12911F8E}"/>
              </a:ext>
            </a:extLst>
          </p:cNvPr>
          <p:cNvSpPr txBox="1"/>
          <p:nvPr/>
        </p:nvSpPr>
        <p:spPr>
          <a:xfrm>
            <a:off x="1046480" y="355600"/>
            <a:ext cx="7955280" cy="369332"/>
          </a:xfrm>
          <a:prstGeom prst="rect">
            <a:avLst/>
          </a:prstGeom>
          <a:noFill/>
        </p:spPr>
        <p:txBody>
          <a:bodyPr wrap="square" rtlCol="0">
            <a:spAutoFit/>
          </a:bodyPr>
          <a:lstStyle/>
          <a:p>
            <a:r>
              <a:rPr lang="en-US" b="1" dirty="0"/>
              <a:t>Home Page</a:t>
            </a:r>
            <a:endParaRPr lang="en-IN" b="1" dirty="0"/>
          </a:p>
        </p:txBody>
      </p:sp>
    </p:spTree>
    <p:extLst>
      <p:ext uri="{BB962C8B-B14F-4D97-AF65-F5344CB8AC3E}">
        <p14:creationId xmlns:p14="http://schemas.microsoft.com/office/powerpoint/2010/main" val="215193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CC3F51-AF66-28B2-49A3-0CE824D1B1B6}"/>
              </a:ext>
            </a:extLst>
          </p:cNvPr>
          <p:cNvSpPr txBox="1"/>
          <p:nvPr/>
        </p:nvSpPr>
        <p:spPr>
          <a:xfrm>
            <a:off x="934720" y="406400"/>
            <a:ext cx="8514080" cy="369332"/>
          </a:xfrm>
          <a:prstGeom prst="rect">
            <a:avLst/>
          </a:prstGeom>
          <a:noFill/>
        </p:spPr>
        <p:txBody>
          <a:bodyPr wrap="square" rtlCol="0">
            <a:spAutoFit/>
          </a:bodyPr>
          <a:lstStyle/>
          <a:p>
            <a:r>
              <a:rPr lang="en-US" dirty="0"/>
              <a:t>Source code:</a:t>
            </a:r>
            <a:endParaRPr lang="en-IN" dirty="0"/>
          </a:p>
        </p:txBody>
      </p:sp>
      <p:sp>
        <p:nvSpPr>
          <p:cNvPr id="3" name="TextBox 2">
            <a:extLst>
              <a:ext uri="{FF2B5EF4-FFF2-40B4-BE49-F238E27FC236}">
                <a16:creationId xmlns:a16="http://schemas.microsoft.com/office/drawing/2014/main" id="{113A8D79-8312-65E7-2B4B-8EDEF7EF9A14}"/>
              </a:ext>
            </a:extLst>
          </p:cNvPr>
          <p:cNvSpPr txBox="1"/>
          <p:nvPr/>
        </p:nvSpPr>
        <p:spPr>
          <a:xfrm>
            <a:off x="650240" y="1188720"/>
            <a:ext cx="10779760" cy="9094797"/>
          </a:xfrm>
          <a:prstGeom prst="rect">
            <a:avLst/>
          </a:prstGeom>
          <a:noFill/>
        </p:spPr>
        <p:txBody>
          <a:bodyPr wrap="square" rtlCol="0">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Checkout: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import React from "react";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import "./styles.css";</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export </a:t>
            </a:r>
            <a:r>
              <a:rPr lang="en-IN" sz="1800" b="1" dirty="0" err="1">
                <a:effectLst/>
                <a:latin typeface="Times New Roman" panose="02020603050405020304" pitchFamily="18" charset="0"/>
                <a:ea typeface="Times New Roman" panose="02020603050405020304" pitchFamily="18" charset="0"/>
              </a:rPr>
              <a:t>const</a:t>
            </a:r>
            <a:r>
              <a:rPr lang="en-IN" sz="1800" b="1" dirty="0">
                <a:effectLst/>
                <a:latin typeface="Times New Roman" panose="02020603050405020304" pitchFamily="18" charset="0"/>
                <a:ea typeface="Times New Roman" panose="02020603050405020304" pitchFamily="18" charset="0"/>
              </a:rPr>
              <a:t> Checkout =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showCart</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setShowCart</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cartItems</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updateQuantity</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removeFromCart</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calculateTotal</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handleCheckout</a:t>
            </a:r>
            <a:r>
              <a:rPr lang="en-IN" sz="1800" b="1"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=&gt;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return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showCart</a:t>
            </a:r>
            <a:r>
              <a:rPr lang="en-IN" sz="1800" b="1" dirty="0">
                <a:effectLst/>
                <a:latin typeface="Times New Roman" panose="02020603050405020304" pitchFamily="18" charset="0"/>
                <a:ea typeface="Times New Roman" panose="02020603050405020304" pitchFamily="18" charset="0"/>
              </a:rPr>
              <a:t> ?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&lt;div </a:t>
            </a:r>
            <a:r>
              <a:rPr lang="en-IN" sz="1800" b="1" dirty="0" err="1">
                <a:effectLst/>
                <a:latin typeface="Times New Roman" panose="02020603050405020304" pitchFamily="18" charset="0"/>
                <a:ea typeface="Times New Roman" panose="02020603050405020304" pitchFamily="18" charset="0"/>
              </a:rPr>
              <a:t>className</a:t>
            </a:r>
            <a:r>
              <a:rPr lang="en-IN" sz="1800" b="1" dirty="0">
                <a:effectLst/>
                <a:latin typeface="Times New Roman" panose="02020603050405020304" pitchFamily="18" charset="0"/>
                <a:ea typeface="Times New Roman" panose="02020603050405020304" pitchFamily="18" charset="0"/>
              </a:rPr>
              <a:t>="cart-menu"&gt;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&lt;div </a:t>
            </a:r>
            <a:r>
              <a:rPr lang="en-IN" sz="1800" b="1" dirty="0" err="1">
                <a:effectLst/>
                <a:latin typeface="Times New Roman" panose="02020603050405020304" pitchFamily="18" charset="0"/>
                <a:ea typeface="Times New Roman" panose="02020603050405020304" pitchFamily="18" charset="0"/>
              </a:rPr>
              <a:t>className</a:t>
            </a:r>
            <a:r>
              <a:rPr lang="en-IN" sz="1800" b="1" dirty="0">
                <a:effectLst/>
                <a:latin typeface="Times New Roman" panose="02020603050405020304" pitchFamily="18" charset="0"/>
                <a:ea typeface="Times New Roman" panose="02020603050405020304" pitchFamily="18" charset="0"/>
              </a:rPr>
              <a:t>="cart-container"&gt;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&lt;div </a:t>
            </a:r>
            <a:r>
              <a:rPr lang="en-IN" sz="1800" b="1" dirty="0" err="1">
                <a:effectLst/>
                <a:latin typeface="Times New Roman" panose="02020603050405020304" pitchFamily="18" charset="0"/>
                <a:ea typeface="Times New Roman" panose="02020603050405020304" pitchFamily="18" charset="0"/>
              </a:rPr>
              <a:t>className</a:t>
            </a:r>
            <a:r>
              <a:rPr lang="en-IN" sz="1800" b="1" dirty="0">
                <a:effectLst/>
                <a:latin typeface="Times New Roman" panose="02020603050405020304" pitchFamily="18" charset="0"/>
                <a:ea typeface="Times New Roman" panose="02020603050405020304" pitchFamily="18" charset="0"/>
              </a:rPr>
              <a:t>="cart-header"&gt;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&lt;h2&gt;Shopping Cart&lt;/h2&gt;</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b="1" dirty="0">
                <a:effectLst/>
                <a:latin typeface="Times New Roman" panose="02020603050405020304" pitchFamily="18" charset="0"/>
                <a:ea typeface="Times New Roman" panose="02020603050405020304" pitchFamily="18" charset="0"/>
              </a:rPr>
              <a:t>              &lt;button </a:t>
            </a:r>
            <a:r>
              <a:rPr lang="en-IN" sz="1800" b="1" dirty="0" err="1">
                <a:effectLst/>
                <a:latin typeface="Times New Roman" panose="02020603050405020304" pitchFamily="18" charset="0"/>
                <a:ea typeface="Times New Roman" panose="02020603050405020304" pitchFamily="18" charset="0"/>
              </a:rPr>
              <a:t>onClick</a:t>
            </a:r>
            <a:r>
              <a:rPr lang="en-IN" sz="1800" b="1" dirty="0">
                <a:effectLst/>
                <a:latin typeface="Times New Roman" panose="02020603050405020304" pitchFamily="18" charset="0"/>
                <a:ea typeface="Times New Roman" panose="02020603050405020304" pitchFamily="18" charset="0"/>
              </a:rPr>
              <a:t>={() =&gt; </a:t>
            </a:r>
            <a:r>
              <a:rPr lang="en-IN" sz="1800" b="1" dirty="0" err="1">
                <a:effectLst/>
                <a:latin typeface="Times New Roman" panose="02020603050405020304" pitchFamily="18" charset="0"/>
                <a:ea typeface="Times New Roman" panose="02020603050405020304" pitchFamily="18" charset="0"/>
              </a:rPr>
              <a:t>setShowCart</a:t>
            </a:r>
            <a:r>
              <a:rPr lang="en-IN" sz="1800" b="1" dirty="0">
                <a:effectLst/>
                <a:latin typeface="Times New Roman" panose="02020603050405020304" pitchFamily="18" charset="0"/>
                <a:ea typeface="Times New Roman" panose="02020603050405020304" pitchFamily="18" charset="0"/>
              </a:rPr>
              <a:t>(false)} </a:t>
            </a:r>
            <a:r>
              <a:rPr lang="en-IN" sz="1800" b="1" dirty="0" err="1">
                <a:effectLst/>
                <a:latin typeface="Times New Roman" panose="02020603050405020304" pitchFamily="18" charset="0"/>
                <a:ea typeface="Times New Roman" panose="02020603050405020304" pitchFamily="18" charset="0"/>
              </a:rPr>
              <a:t>className</a:t>
            </a:r>
            <a:r>
              <a:rPr lang="en-IN" sz="1800" b="1" dirty="0">
                <a:effectLst/>
                <a:latin typeface="Times New Roman" panose="02020603050405020304" pitchFamily="18" charset="0"/>
                <a:ea typeface="Times New Roman" panose="02020603050405020304" pitchFamily="18" charset="0"/>
              </a:rPr>
              <a:t>="cancel-button"&gt;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9748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sz="2800" b="1" dirty="0"/>
              <a:t>Smart Communication for a Stronger Artisan Economy</a:t>
            </a:r>
          </a:p>
          <a:p>
            <a:pPr marL="0" indent="0">
              <a:buNone/>
            </a:pPr>
            <a:endParaRPr lang="en-US" sz="2800" dirty="0"/>
          </a:p>
          <a:p>
            <a:pPr>
              <a:buFont typeface="Arial" panose="020B0604020202020204" pitchFamily="34" charset="0"/>
              <a:buChar char="•"/>
            </a:pPr>
            <a:r>
              <a:rPr lang="en-US" dirty="0"/>
              <a:t>This platform acts as a bridge between artisans and the global marketplace.</a:t>
            </a:r>
          </a:p>
          <a:p>
            <a:pPr>
              <a:buFont typeface="Arial" panose="020B0604020202020204" pitchFamily="34" charset="0"/>
              <a:buChar char="•"/>
            </a:pPr>
            <a:r>
              <a:rPr lang="en-US" dirty="0"/>
              <a:t>With modern technology, rural craftsmanship can find its rightful place on the world stage.</a:t>
            </a:r>
          </a:p>
          <a:p>
            <a:pPr>
              <a:buFont typeface="Arial" panose="020B0604020202020204" pitchFamily="34" charset="0"/>
              <a:buChar char="•"/>
            </a:pPr>
            <a:r>
              <a:rPr lang="en-US" dirty="0"/>
              <a:t>Our initiative not only provides economic opportunities but also preserves cultural heritage.</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16A69A9-B621-416C-BC9D-7FB5FD1873D7}"/>
              </a:ext>
            </a:extLst>
          </p:cNvPr>
          <p:cNvSpPr txBox="1"/>
          <p:nvPr/>
        </p:nvSpPr>
        <p:spPr>
          <a:xfrm>
            <a:off x="1178560" y="508000"/>
            <a:ext cx="8788400" cy="369332"/>
          </a:xfrm>
          <a:prstGeom prst="rect">
            <a:avLst/>
          </a:prstGeom>
          <a:noFill/>
        </p:spPr>
        <p:txBody>
          <a:bodyPr wrap="square" rtlCol="0">
            <a:spAutoFit/>
          </a:bodyPr>
          <a:lstStyle/>
          <a:p>
            <a:r>
              <a:rPr lang="en-IN" dirty="0" err="1"/>
              <a:t>Github</a:t>
            </a:r>
            <a:r>
              <a:rPr lang="en-IN" dirty="0"/>
              <a:t> link</a:t>
            </a:r>
          </a:p>
        </p:txBody>
      </p:sp>
      <p:sp>
        <p:nvSpPr>
          <p:cNvPr id="3" name="TextBox 2">
            <a:extLst>
              <a:ext uri="{FF2B5EF4-FFF2-40B4-BE49-F238E27FC236}">
                <a16:creationId xmlns:a16="http://schemas.microsoft.com/office/drawing/2014/main" id="{C581B9FE-81C8-13BD-19A9-5B5F0DEBFF38}"/>
              </a:ext>
            </a:extLst>
          </p:cNvPr>
          <p:cNvSpPr txBox="1"/>
          <p:nvPr/>
        </p:nvSpPr>
        <p:spPr>
          <a:xfrm>
            <a:off x="3048000" y="3105835"/>
            <a:ext cx="7985760" cy="923330"/>
          </a:xfrm>
          <a:prstGeom prst="rect">
            <a:avLst/>
          </a:prstGeom>
          <a:noFill/>
        </p:spPr>
        <p:txBody>
          <a:bodyPr wrap="square">
            <a:spAutoFit/>
          </a:bodyPr>
          <a:lstStyle/>
          <a:p>
            <a:r>
              <a:rPr lang="en-IN" dirty="0">
                <a:hlinkClick r:id="rId2"/>
              </a:rPr>
              <a:t>https://github.com/chitrika003/smartcommunication.git</a:t>
            </a:r>
            <a:endParaRPr lang="en-IN" dirty="0"/>
          </a:p>
          <a:p>
            <a:endParaRPr lang="en-IN" dirty="0"/>
          </a:p>
          <a:p>
            <a:endParaRPr lang="en-IN" dirty="0"/>
          </a:p>
        </p:txBody>
      </p:sp>
    </p:spTree>
    <p:extLst>
      <p:ext uri="{BB962C8B-B14F-4D97-AF65-F5344CB8AC3E}">
        <p14:creationId xmlns:p14="http://schemas.microsoft.com/office/powerpoint/2010/main" val="1322536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2"/>
              </a:rPr>
              <a:t>https://d1wqtxts1xzle7.cloudfront.net/105081538/E_Commerce_Website_for_Artisans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3"/>
              </a:rPr>
              <a:t>https://www.researchgate.net/profile/HubertEscaith/publication/356931583_Technolog Ecommerce_and_Handicrafts_When_traditional_creators_meet_21st_Century_businessmodels.pdf</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4"/>
              </a:rPr>
              <a:t>https://d1wqtxts1xzle7.cloudfront.net/105081538/E_Commerce_Website_for_Artisans-libre.pdf?1692280230=&amp;response-content-disposition=inline%3B+filename%3DE_Commerce_Website_for_Artisans.pdf</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5"/>
              </a:rPr>
              <a:t>file:///C:/Users/CHITRIKA/OneDrive/Documents/Downloads/PaperpublishedKIIT-Dec-2019.pdf</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6"/>
              </a:rPr>
              <a:t>https://voiceofresearch.org/Doc/Dec-2016/Dec-2016_7.pdf</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lphaLcParenR"/>
            </a:pPr>
            <a:r>
              <a:rPr lang="en-US" sz="1800" b="1" u="sng" dirty="0">
                <a:solidFill>
                  <a:srgbClr val="0000FF"/>
                </a:solidFill>
                <a:effectLst/>
                <a:latin typeface="Times New Roman" panose="02020603050405020304" pitchFamily="18" charset="0"/>
                <a:ea typeface="Times New Roman" panose="02020603050405020304" pitchFamily="18" charset="0"/>
                <a:hlinkClick r:id="rId7"/>
              </a:rPr>
              <a:t>https://www.researchgate.net/profile/Purvi-Derashri/publication/369742097_India's_Technological_Roadmap_for_MSMEs_Governance</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4647E-F79C-8397-ED96-DBA5B12657FB}"/>
              </a:ext>
            </a:extLst>
          </p:cNvPr>
          <p:cNvSpPr txBox="1"/>
          <p:nvPr/>
        </p:nvSpPr>
        <p:spPr>
          <a:xfrm>
            <a:off x="762000" y="406400"/>
            <a:ext cx="1047496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EF5E3A-08A7-FDD2-2FA9-071F4AC44398}"/>
              </a:ext>
            </a:extLst>
          </p:cNvPr>
          <p:cNvSpPr txBox="1"/>
          <p:nvPr/>
        </p:nvSpPr>
        <p:spPr>
          <a:xfrm>
            <a:off x="863600" y="1536174"/>
            <a:ext cx="10180320" cy="378565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initiative aims to develop an e-commerce platform for rural artisans, particularly in the textiles and handicrafts sectors, using the MERN (MongoDB, Express.js, React, Node.js) framework. The platform provides a structured marketplace for artisans to showcase and sell their handmade products, with MongoDB Atlas ensuring secure data management and React offering a responsive user interface. Key features include various payment methods (Cash on Delivery and online payments), an event creation tool for boosting visibility, and global market access. The platform's goal is to empower artisans by offering a scalable, secure, and user-friendly digital solution that promotes collaboration and connects them to a wider audience.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88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40"/>
            <a:ext cx="10668000" cy="487362"/>
          </a:xfrm>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Textiles &amp; Handicrafts: The</a:t>
            </a:r>
            <a:r>
              <a:rPr lang="en-US" b="1" dirty="0">
                <a:latin typeface="Times New Roman" panose="02020603050405020304" pitchFamily="18" charset="0"/>
                <a:cs typeface="Times New Roman" panose="02020603050405020304" pitchFamily="18" charset="0"/>
              </a:rPr>
              <a:t> Lifeline of Rural Communities</a:t>
            </a: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Traditional textiles and handicrafts, which play a crucial role in sustaining rural livelihoods in India, reflect the unmatched skill and creativity of local artisans; however, despite their craftsmanship and cultural significance, these artisans often struggle with limited visibility and recognition on a global scale, and this project seeks to bridge that gap by creating a comprehensive digital platform that not only highlights their work but also connects them to broader markets, enabling them to expand their reach, increase sales, and preserve their cultural heritage.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15B825A4-5480-82CE-DAD4-31EA72CA9594}"/>
              </a:ext>
            </a:extLst>
          </p:cNvPr>
          <p:cNvGraphicFramePr>
            <a:graphicFrameLocks noGrp="1"/>
          </p:cNvGraphicFramePr>
          <p:nvPr>
            <p:ph idx="1"/>
            <p:extLst>
              <p:ext uri="{D42A27DB-BD31-4B8C-83A1-F6EECF244321}">
                <p14:modId xmlns:p14="http://schemas.microsoft.com/office/powerpoint/2010/main" val="3857233979"/>
              </p:ext>
            </p:extLst>
          </p:nvPr>
        </p:nvGraphicFramePr>
        <p:xfrm>
          <a:off x="203200" y="924560"/>
          <a:ext cx="11592560" cy="5933440"/>
        </p:xfrm>
        <a:graphic>
          <a:graphicData uri="http://schemas.openxmlformats.org/drawingml/2006/table">
            <a:tbl>
              <a:tblPr firstRow="1" firstCol="1" bandRow="1">
                <a:tableStyleId>{5C22544A-7EE6-4342-B048-85BDC9FD1C3A}</a:tableStyleId>
              </a:tblPr>
              <a:tblGrid>
                <a:gridCol w="436880">
                  <a:extLst>
                    <a:ext uri="{9D8B030D-6E8A-4147-A177-3AD203B41FA5}">
                      <a16:colId xmlns:a16="http://schemas.microsoft.com/office/drawing/2014/main" val="860382068"/>
                    </a:ext>
                  </a:extLst>
                </a:gridCol>
                <a:gridCol w="2214880">
                  <a:extLst>
                    <a:ext uri="{9D8B030D-6E8A-4147-A177-3AD203B41FA5}">
                      <a16:colId xmlns:a16="http://schemas.microsoft.com/office/drawing/2014/main" val="451015110"/>
                    </a:ext>
                  </a:extLst>
                </a:gridCol>
                <a:gridCol w="2661361">
                  <a:extLst>
                    <a:ext uri="{9D8B030D-6E8A-4147-A177-3AD203B41FA5}">
                      <a16:colId xmlns:a16="http://schemas.microsoft.com/office/drawing/2014/main" val="1837964664"/>
                    </a:ext>
                  </a:extLst>
                </a:gridCol>
                <a:gridCol w="2016809">
                  <a:extLst>
                    <a:ext uri="{9D8B030D-6E8A-4147-A177-3AD203B41FA5}">
                      <a16:colId xmlns:a16="http://schemas.microsoft.com/office/drawing/2014/main" val="1923806487"/>
                    </a:ext>
                  </a:extLst>
                </a:gridCol>
                <a:gridCol w="4262630">
                  <a:extLst>
                    <a:ext uri="{9D8B030D-6E8A-4147-A177-3AD203B41FA5}">
                      <a16:colId xmlns:a16="http://schemas.microsoft.com/office/drawing/2014/main" val="3458157866"/>
                    </a:ext>
                  </a:extLst>
                </a:gridCol>
              </a:tblGrid>
              <a:tr h="944686">
                <a:tc>
                  <a:txBody>
                    <a:bodyPr/>
                    <a:lstStyle/>
                    <a:p>
                      <a:pPr algn="ctr">
                        <a:lnSpc>
                          <a:spcPct val="115000"/>
                        </a:lnSpc>
                      </a:pPr>
                      <a:r>
                        <a:rPr lang="en-US" sz="1200">
                          <a:effectLst/>
                        </a:rPr>
                        <a:t>Sl.no.</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ctr">
                        <a:lnSpc>
                          <a:spcPct val="115000"/>
                        </a:lnSpc>
                      </a:pPr>
                      <a:r>
                        <a:rPr lang="en-US" sz="1200">
                          <a:effectLst/>
                        </a:rPr>
                        <a:t>Paper Title</a:t>
                      </a:r>
                      <a:endParaRPr lang="en-IN" sz="1200">
                        <a:effectLst/>
                      </a:endParaRPr>
                    </a:p>
                    <a:p>
                      <a:pPr algn="ctr">
                        <a:lnSpc>
                          <a:spcPct val="115000"/>
                        </a:lnSpc>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ctr">
                        <a:lnSpc>
                          <a:spcPct val="115000"/>
                        </a:lnSpc>
                      </a:pPr>
                      <a:r>
                        <a:rPr lang="en-US" sz="1200">
                          <a:effectLst/>
                        </a:rPr>
                        <a:t>Proposed Model</a:t>
                      </a:r>
                      <a:endParaRPr lang="en-IN" sz="1200">
                        <a:effectLst/>
                      </a:endParaRPr>
                    </a:p>
                    <a:p>
                      <a:pPr algn="ctr">
                        <a:lnSpc>
                          <a:spcPct val="115000"/>
                        </a:lnSpc>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ctr">
                        <a:lnSpc>
                          <a:spcPct val="115000"/>
                        </a:lnSpc>
                      </a:pPr>
                      <a:r>
                        <a:rPr lang="en-US" sz="1200">
                          <a:effectLst/>
                        </a:rPr>
                        <a:t>Results</a:t>
                      </a:r>
                      <a:endParaRPr lang="en-IN" sz="1200">
                        <a:effectLst/>
                      </a:endParaRPr>
                    </a:p>
                    <a:p>
                      <a:pPr algn="ctr">
                        <a:lnSpc>
                          <a:spcPct val="115000"/>
                        </a:lnSpc>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ctr">
                        <a:lnSpc>
                          <a:spcPct val="115000"/>
                        </a:lnSpc>
                      </a:pPr>
                      <a:r>
                        <a:rPr lang="en-US" sz="1200">
                          <a:effectLst/>
                        </a:rPr>
                        <a:t>Drawbacks</a:t>
                      </a:r>
                      <a:endParaRPr lang="en-IN" sz="1200">
                        <a:effectLst/>
                      </a:endParaRPr>
                    </a:p>
                    <a:p>
                      <a:pPr algn="ctr">
                        <a:lnSpc>
                          <a:spcPct val="115000"/>
                        </a:lnSpc>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2308634589"/>
                  </a:ext>
                </a:extLst>
              </a:tr>
              <a:tr h="1066951">
                <a:tc>
                  <a:txBody>
                    <a:bodyPr/>
                    <a:lstStyle/>
                    <a:p>
                      <a:pPr algn="just">
                        <a:lnSpc>
                          <a:spcPct val="115000"/>
                        </a:lnSpc>
                      </a:pPr>
                      <a:r>
                        <a:rPr lang="en-US" sz="1200">
                          <a:effectLst/>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just">
                        <a:lnSpc>
                          <a:spcPct val="115000"/>
                        </a:lnSpc>
                      </a:pPr>
                      <a:r>
                        <a:rPr lang="en-US" sz="1200" dirty="0">
                          <a:effectLst/>
                          <a:latin typeface="Times New Roman" panose="02020603050405020304" pitchFamily="18" charset="0"/>
                          <a:cs typeface="Times New Roman" panose="02020603050405020304" pitchFamily="18" charset="0"/>
                        </a:rPr>
                        <a:t>Traditional Handicraft Marketplaces(Physical Stores and Exhibitions)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Face-to-face customer interaction through physical stores or exhibitions.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Builds trust with customers by allowing them to physically inspect products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gn="just">
                        <a:lnSpc>
                          <a:spcPct val="115000"/>
                        </a:lnSpc>
                      </a:pPr>
                      <a:r>
                        <a:rPr lang="en-US" sz="1200" dirty="0">
                          <a:effectLst/>
                          <a:latin typeface="Times New Roman" panose="02020603050405020304" pitchFamily="18" charset="0"/>
                          <a:cs typeface="Times New Roman" panose="02020603050405020304" pitchFamily="18" charset="0"/>
                        </a:rPr>
                        <a:t>High operational costs (rent, staffing) and inaccessibility for artisans in remote areas.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3535148939"/>
                  </a:ext>
                </a:extLst>
              </a:tr>
              <a:tr h="1397882">
                <a:tc>
                  <a:txBody>
                    <a:bodyPr/>
                    <a:lstStyle/>
                    <a:p>
                      <a:pPr algn="just">
                        <a:lnSpc>
                          <a:spcPct val="115000"/>
                        </a:lnSpc>
                      </a:pPr>
                      <a:r>
                        <a:rPr lang="en-US" sz="1200">
                          <a:effectLst/>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General E-Commerce Platforms (e.g., Amazon, eBay)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General e-commerce platforms that provide global reach and logistics support.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Allows artisans to access a wide customer base and benefit from easy-to-use interfaces.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High competition from mass-produced goods, making it hard for handmade products to stand out. Limited focus on promoting cultural or artisanal value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3682620183"/>
                  </a:ext>
                </a:extLst>
              </a:tr>
              <a:tr h="1469774">
                <a:tc>
                  <a:txBody>
                    <a:bodyPr/>
                    <a:lstStyle/>
                    <a:p>
                      <a:pPr algn="just">
                        <a:lnSpc>
                          <a:spcPct val="115000"/>
                        </a:lnSpc>
                      </a:pPr>
                      <a:r>
                        <a:rPr lang="en-US" sz="1200">
                          <a:effectLst/>
                        </a:rPr>
                        <a:t>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Unspoken Craft: e-commerce Artisan-Specific Marketplaces (e.g., Etsy, Craftsvilla)</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Marketplaces focused on handcrafted and unique items, with features like product storytelling and customization.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Helps artisans attract niche audiences and provides specialized features for artisanal products.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High seller competition and visibility challenges without paid advertising. Fees (e.g., listing, transaction) cut into profits.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914907133"/>
                  </a:ext>
                </a:extLst>
              </a:tr>
              <a:tr h="1054147">
                <a:tc>
                  <a:txBody>
                    <a:bodyPr/>
                    <a:lstStyle/>
                    <a:p>
                      <a:pPr algn="just">
                        <a:lnSpc>
                          <a:spcPct val="115000"/>
                        </a:lnSpc>
                      </a:pPr>
                      <a:r>
                        <a:rPr lang="en-US" sz="1200">
                          <a:effectLst/>
                        </a:rPr>
                        <a:t>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 Social Media Commerce (e.g., Instagram, Facebook Shops)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Social media platforms offering direct access to global audiences with free tools for shop creation.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Potential for viral marketing and direct customer engagement without upfront costs.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Lack of built-in payment or logistics support. Artisans need to be tech-savvy and active on social media for promotion. Visibility depends on algorithms and often requires paid ads.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7710" marR="17710" marT="0" marB="0"/>
                </a:tc>
                <a:extLst>
                  <a:ext uri="{0D108BD9-81ED-4DB2-BD59-A6C34878D82A}">
                    <a16:rowId xmlns:a16="http://schemas.microsoft.com/office/drawing/2014/main" val="240062354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84D6FBB-896E-5263-5AED-65104DA51793}"/>
              </a:ext>
            </a:extLst>
          </p:cNvPr>
          <p:cNvGraphicFramePr>
            <a:graphicFrameLocks noGrp="1"/>
          </p:cNvGraphicFramePr>
          <p:nvPr>
            <p:extLst>
              <p:ext uri="{D42A27DB-BD31-4B8C-83A1-F6EECF244321}">
                <p14:modId xmlns:p14="http://schemas.microsoft.com/office/powerpoint/2010/main" val="1633709522"/>
              </p:ext>
            </p:extLst>
          </p:nvPr>
        </p:nvGraphicFramePr>
        <p:xfrm>
          <a:off x="0" y="960881"/>
          <a:ext cx="11998961" cy="5002667"/>
        </p:xfrm>
        <a:graphic>
          <a:graphicData uri="http://schemas.openxmlformats.org/drawingml/2006/table">
            <a:tbl>
              <a:tblPr firstRow="1" firstCol="1" bandRow="1">
                <a:tableStyleId>{5C22544A-7EE6-4342-B048-85BDC9FD1C3A}</a:tableStyleId>
              </a:tblPr>
              <a:tblGrid>
                <a:gridCol w="824941">
                  <a:extLst>
                    <a:ext uri="{9D8B030D-6E8A-4147-A177-3AD203B41FA5}">
                      <a16:colId xmlns:a16="http://schemas.microsoft.com/office/drawing/2014/main" val="3259730319"/>
                    </a:ext>
                  </a:extLst>
                </a:gridCol>
                <a:gridCol w="3141769">
                  <a:extLst>
                    <a:ext uri="{9D8B030D-6E8A-4147-A177-3AD203B41FA5}">
                      <a16:colId xmlns:a16="http://schemas.microsoft.com/office/drawing/2014/main" val="3531186663"/>
                    </a:ext>
                  </a:extLst>
                </a:gridCol>
                <a:gridCol w="2955534">
                  <a:extLst>
                    <a:ext uri="{9D8B030D-6E8A-4147-A177-3AD203B41FA5}">
                      <a16:colId xmlns:a16="http://schemas.microsoft.com/office/drawing/2014/main" val="4289960915"/>
                    </a:ext>
                  </a:extLst>
                </a:gridCol>
                <a:gridCol w="2798883">
                  <a:extLst>
                    <a:ext uri="{9D8B030D-6E8A-4147-A177-3AD203B41FA5}">
                      <a16:colId xmlns:a16="http://schemas.microsoft.com/office/drawing/2014/main" val="3244875487"/>
                    </a:ext>
                  </a:extLst>
                </a:gridCol>
                <a:gridCol w="2277834">
                  <a:extLst>
                    <a:ext uri="{9D8B030D-6E8A-4147-A177-3AD203B41FA5}">
                      <a16:colId xmlns:a16="http://schemas.microsoft.com/office/drawing/2014/main" val="3941067866"/>
                    </a:ext>
                  </a:extLst>
                </a:gridCol>
              </a:tblGrid>
              <a:tr h="1281186">
                <a:tc>
                  <a:txBody>
                    <a:bodyPr/>
                    <a:lstStyle/>
                    <a:p>
                      <a:pPr algn="just">
                        <a:lnSpc>
                          <a:spcPct val="115000"/>
                        </a:lnSpc>
                      </a:pPr>
                      <a:r>
                        <a:rPr lang="en-US" sz="1100">
                          <a:effectLst/>
                          <a:latin typeface="Times New Roman" panose="02020603050405020304" pitchFamily="18" charset="0"/>
                          <a:cs typeface="Times New Roman" panose="02020603050405020304" pitchFamily="18" charset="0"/>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100">
                          <a:effectLst/>
                          <a:latin typeface="Times New Roman" panose="02020603050405020304" pitchFamily="18" charset="0"/>
                          <a:cs typeface="Times New Roman" panose="02020603050405020304" pitchFamily="18" charset="0"/>
                        </a:rPr>
                        <a:t>Government-Supported Platforms (e.g., India Handloom Brand, Handloom Mark Scheme)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100">
                          <a:effectLst/>
                          <a:latin typeface="Times New Roman" panose="02020603050405020304" pitchFamily="18" charset="0"/>
                          <a:cs typeface="Times New Roman" panose="02020603050405020304" pitchFamily="18" charset="0"/>
                        </a:rPr>
                        <a:t>Government-backed platforms that promote artisan products with reduced fees.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100">
                          <a:effectLst/>
                          <a:latin typeface="Times New Roman" panose="02020603050405020304" pitchFamily="18" charset="0"/>
                          <a:cs typeface="Times New Roman" panose="02020603050405020304" pitchFamily="18" charset="0"/>
                        </a:rPr>
                        <a:t>Government support lends credibility and legitimacy to products, often at lower commissions.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100">
                          <a:effectLst/>
                          <a:latin typeface="Times New Roman" panose="02020603050405020304" pitchFamily="18" charset="0"/>
                          <a:cs typeface="Times New Roman" panose="02020603050405020304" pitchFamily="18" charset="0"/>
                        </a:rPr>
                        <a:t>Limited marketing reach compared to private e-commerce platforms. Bureaucratic processes and slower adoption of new technology make the platform less user-friendly.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extLst>
                  <a:ext uri="{0D108BD9-81ED-4DB2-BD59-A6C34878D82A}">
                    <a16:rowId xmlns:a16="http://schemas.microsoft.com/office/drawing/2014/main" val="3431428520"/>
                  </a:ext>
                </a:extLst>
              </a:tr>
              <a:tr h="851829">
                <a:tc>
                  <a:txBody>
                    <a:bodyPr/>
                    <a:lstStyle/>
                    <a:p>
                      <a:pPr algn="just">
                        <a:lnSpc>
                          <a:spcPct val="115000"/>
                        </a:lnSpc>
                      </a:pPr>
                      <a:r>
                        <a:rPr lang="en-US" sz="1100">
                          <a:effectLst/>
                          <a:latin typeface="Times New Roman" panose="02020603050405020304" pitchFamily="18" charset="0"/>
                          <a:cs typeface="Times New Roman" panose="02020603050405020304" pitchFamily="18" charset="0"/>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EPICRAFT- Ecommerce for Artisans (MERN-Based Custom E-Commerce Solutions (e.g., </a:t>
                      </a:r>
                      <a:r>
                        <a:rPr lang="en-US" sz="1200" dirty="0" err="1">
                          <a:effectLst/>
                          <a:latin typeface="Times New Roman" panose="02020603050405020304" pitchFamily="18" charset="0"/>
                          <a:cs typeface="Times New Roman" panose="02020603050405020304" pitchFamily="18" charset="0"/>
                        </a:rPr>
                        <a:t>Epicraft</a:t>
                      </a:r>
                      <a:r>
                        <a:rPr lang="en-US" sz="1200" dirty="0">
                          <a:effectLst/>
                          <a:latin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Custom-built platforms using the MERN stack (MongoDB, Express.js, React, Node.js) for scalability and full control over branding and features.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Fully customizable, scalable, and secure. Technologies ensure seamless transactions and good performance when hosted on platforms like Heroku and Netlify.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Higher upfront cost and effort for development and maintenance. Artisans may need ongoing technical support post-launch.</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extLst>
                  <a:ext uri="{0D108BD9-81ED-4DB2-BD59-A6C34878D82A}">
                    <a16:rowId xmlns:a16="http://schemas.microsoft.com/office/drawing/2014/main" val="3240627771"/>
                  </a:ext>
                </a:extLst>
              </a:tr>
              <a:tr h="1195314">
                <a:tc>
                  <a:txBody>
                    <a:bodyPr/>
                    <a:lstStyle/>
                    <a:p>
                      <a:pPr algn="just">
                        <a:lnSpc>
                          <a:spcPct val="115000"/>
                        </a:lnSpc>
                      </a:pPr>
                      <a:r>
                        <a:rPr lang="en-US" sz="1100">
                          <a:effectLst/>
                          <a:latin typeface="Times New Roman" panose="02020603050405020304" pitchFamily="18" charset="0"/>
                          <a:cs typeface="Times New Roman" panose="02020603050405020304" pitchFamily="18" charset="0"/>
                        </a:rPr>
                        <a:t>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gn="just">
                        <a:lnSpc>
                          <a:spcPct val="115000"/>
                        </a:lnSpc>
                      </a:pPr>
                      <a:r>
                        <a:rPr lang="en-IN" sz="1200" dirty="0">
                          <a:effectLst/>
                          <a:latin typeface="Times New Roman" panose="02020603050405020304" pitchFamily="18" charset="0"/>
                          <a:cs typeface="Times New Roman" panose="02020603050405020304" pitchFamily="18" charset="0"/>
                        </a:rPr>
                        <a:t>Mobile-Only Marketplaces (e.g., </a:t>
                      </a:r>
                      <a:r>
                        <a:rPr lang="en-IN" sz="1200" dirty="0" err="1">
                          <a:effectLst/>
                          <a:latin typeface="Times New Roman" panose="02020603050405020304" pitchFamily="18" charset="0"/>
                          <a:cs typeface="Times New Roman" panose="02020603050405020304" pitchFamily="18" charset="0"/>
                        </a:rPr>
                        <a:t>Meesho</a:t>
                      </a:r>
                      <a:r>
                        <a:rPr lang="en-IN" sz="1200" dirty="0">
                          <a:effectLst/>
                          <a:latin typeface="Times New Roman" panose="02020603050405020304" pitchFamily="18" charset="0"/>
                          <a:cs typeface="Times New Roman" panose="02020603050405020304" pitchFamily="18" charset="0"/>
                        </a:rPr>
                        <a:t>)</a:t>
                      </a:r>
                    </a:p>
                    <a:p>
                      <a:pPr marL="342900" lvl="0" indent="-342900" algn="just">
                        <a:lnSpc>
                          <a:spcPct val="115000"/>
                        </a:lnSpc>
                        <a:buSzPts val="1000"/>
                        <a:buFont typeface="Symbol" panose="05050102010706020507" pitchFamily="18" charset="2"/>
                        <a:buChar char=""/>
                        <a:tabLst>
                          <a:tab pos="457200" algn="l"/>
                        </a:tabLst>
                      </a:pPr>
                      <a:r>
                        <a:rPr lang="en-IN" sz="1200" dirty="0">
                          <a:effectLst/>
                          <a:latin typeface="Times New Roman" panose="02020603050405020304" pitchFamily="18" charset="0"/>
                          <a:cs typeface="Times New Roman" panose="02020603050405020304" pitchFamily="18" charset="0"/>
                        </a:rPr>
                        <a:t> </a:t>
                      </a:r>
                    </a:p>
                    <a:p>
                      <a:pPr algn="just">
                        <a:lnSpc>
                          <a:spcPct val="115000"/>
                        </a:lnSpc>
                      </a:pPr>
                      <a:r>
                        <a:rPr lang="en-US"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gn="just">
                        <a:lnSpc>
                          <a:spcPct val="115000"/>
                        </a:lnSpc>
                      </a:pPr>
                      <a:r>
                        <a:rPr lang="en-US" sz="1200" dirty="0">
                          <a:effectLst/>
                          <a:latin typeface="Times New Roman" panose="02020603050405020304" pitchFamily="18" charset="0"/>
                          <a:cs typeface="Times New Roman" panose="02020603050405020304" pitchFamily="18" charset="0"/>
                        </a:rPr>
                        <a:t>Mobile-centric platforms that make it easy for artisans to sell products using smartphones.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High mobile penetration, especially in rural areas, enables access to marketplaces via smartphones. Features like WhatsApp integration simplify communication with customers.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a:effectLst/>
                          <a:latin typeface="Times New Roman" panose="02020603050405020304" pitchFamily="18" charset="0"/>
                          <a:cs typeface="Times New Roman" panose="02020603050405020304" pitchFamily="18" charset="0"/>
                        </a:rPr>
                        <a:t>Limited functionality compared to full e-commerce platforms, smaller screen sizes, and reduced capabilities. Focuses more on reselling, which may not align with artisanal needs.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extLst>
                  <a:ext uri="{0D108BD9-81ED-4DB2-BD59-A6C34878D82A}">
                    <a16:rowId xmlns:a16="http://schemas.microsoft.com/office/drawing/2014/main" val="320122897"/>
                  </a:ext>
                </a:extLst>
              </a:tr>
              <a:tr h="1624671">
                <a:tc>
                  <a:txBody>
                    <a:bodyPr/>
                    <a:lstStyle/>
                    <a:p>
                      <a:pPr algn="just">
                        <a:lnSpc>
                          <a:spcPct val="115000"/>
                        </a:lnSpc>
                      </a:pPr>
                      <a:r>
                        <a:rPr lang="en-US" sz="1100">
                          <a:effectLst/>
                          <a:latin typeface="Times New Roman" panose="02020603050405020304" pitchFamily="18" charset="0"/>
                          <a:cs typeface="Times New Roman" panose="02020603050405020304" pitchFamily="18" charset="0"/>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gn="just">
                        <a:lnSpc>
                          <a:spcPct val="115000"/>
                        </a:lnSpc>
                      </a:pPr>
                      <a:r>
                        <a:rPr lang="en-US" sz="1200">
                          <a:effectLst/>
                          <a:latin typeface="Times New Roman" panose="02020603050405020304" pitchFamily="18" charset="0"/>
                          <a:cs typeface="Times New Roman" panose="02020603050405020304" pitchFamily="18" charset="0"/>
                        </a:rPr>
                        <a:t>NGO and Non-Profit Platforms (e.g., Sasha, Dastkar)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Platforms that empower artisans through fair wages and ethical trading conditions, while providing training and support.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Focuses on ethical practices and training for sustainability.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tc>
                  <a:txBody>
                    <a:bodyPr/>
                    <a:lstStyle/>
                    <a:p>
                      <a:pPr>
                        <a:lnSpc>
                          <a:spcPct val="115000"/>
                        </a:lnSpc>
                      </a:pPr>
                      <a:r>
                        <a:rPr lang="en-US" sz="1200" dirty="0">
                          <a:effectLst/>
                          <a:latin typeface="Times New Roman" panose="02020603050405020304" pitchFamily="18" charset="0"/>
                          <a:cs typeface="Times New Roman" panose="02020603050405020304" pitchFamily="18" charset="0"/>
                        </a:rPr>
                        <a:t>Limited scalability and global reach, often focusing on small groups of artisans. Dependence on donations or external funding affects long-term sustainability. Lacks advanced technology and features compared to private e-commerce platforms.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01" marR="14001" marT="0" marB="0"/>
                </a:tc>
                <a:extLst>
                  <a:ext uri="{0D108BD9-81ED-4DB2-BD59-A6C34878D82A}">
                    <a16:rowId xmlns:a16="http://schemas.microsoft.com/office/drawing/2014/main" val="1623605329"/>
                  </a:ext>
                </a:extLst>
              </a:tr>
            </a:tbl>
          </a:graphicData>
        </a:graphic>
      </p:graphicFrame>
    </p:spTree>
    <p:extLst>
      <p:ext uri="{BB962C8B-B14F-4D97-AF65-F5344CB8AC3E}">
        <p14:creationId xmlns:p14="http://schemas.microsoft.com/office/powerpoint/2010/main" val="20268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Proposed Method</a:t>
            </a:r>
          </a:p>
        </p:txBody>
      </p:sp>
      <p:sp>
        <p:nvSpPr>
          <p:cNvPr id="3" name="Content Placeholder 2"/>
          <p:cNvSpPr>
            <a:spLocks noGrp="1"/>
          </p:cNvSpPr>
          <p:nvPr>
            <p:ph idx="1"/>
          </p:nvPr>
        </p:nvSpPr>
        <p:spPr>
          <a:xfrm>
            <a:off x="701040" y="1061721"/>
            <a:ext cx="11287760" cy="4952997"/>
          </a:xfrm>
        </p:spPr>
        <p:txBody>
          <a:bodyPr>
            <a:normAutofit fontScale="92500" lnSpcReduction="10000"/>
          </a:bodyPr>
          <a:lstStyle/>
          <a:p>
            <a:pPr marL="0" indent="0">
              <a:buNone/>
            </a:pPr>
            <a:r>
              <a:rPr lang="en-US" sz="2800" b="1" dirty="0"/>
              <a:t>Website for Artisans: Bridging the Gap</a:t>
            </a:r>
          </a:p>
          <a:p>
            <a:pPr marL="0" indent="0">
              <a:buNone/>
            </a:pPr>
            <a:endParaRPr lang="en-US" sz="2800" dirty="0"/>
          </a:p>
          <a:p>
            <a:pPr marL="0" indent="0">
              <a:buNone/>
            </a:pPr>
            <a:r>
              <a:rPr lang="en-US" dirty="0"/>
              <a:t>The proposed work aims to improve the platform by adding key features such as secure online payment options (credit/debit cards, UPI, digital wallets) with PCI-DSS compliance, and an enhanced event management system with RSVP, scheduling, reminders, and real-time chat. Sellers will have tools for inventory management, sales analytics, and bulk product uploads. AI-driven recommendations will personalize the user experience, while multi-language support and currency conversion will ensure global accessibility. Community-building features like forums and collaboration spaces will foster engagement. Enhanced communication between buyers and sellers will be supported through live chat, product Q&amp;A, and feedback. A mobile app will be developed for better access and interaction. The platform will incorporate search, authentication, product sorting, and event display algorithms to enhance functionality.</a:t>
            </a: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a:bodyPr>
          <a:lstStyle/>
          <a:p>
            <a:pPr marL="0" indent="0">
              <a:buNone/>
            </a:pPr>
            <a:r>
              <a:rPr lang="en-US" sz="2800" b="1" dirty="0"/>
              <a:t>Empowering Artisans Through Technology</a:t>
            </a:r>
          </a:p>
          <a:p>
            <a:pPr indent="-285750" algn="just">
              <a:lnSpc>
                <a:spcPct val="150000"/>
              </a:lnSpc>
              <a:buFont typeface="+mj-lt"/>
              <a:buAutoNum type="alphaLcParenR"/>
              <a:tabLst>
                <a:tab pos="619125" algn="l"/>
              </a:tabLst>
            </a:pPr>
            <a:r>
              <a:rPr lang="en-US" sz="2200" u="sng" dirty="0">
                <a:effectLst/>
                <a:latin typeface="Times New Roman" panose="02020603050405020304" pitchFamily="18" charset="0"/>
                <a:ea typeface="Times New Roman" panose="02020603050405020304" pitchFamily="18" charset="0"/>
              </a:rPr>
              <a:t>Empower craftsmen: </a:t>
            </a:r>
            <a:r>
              <a:rPr lang="en-US" sz="2200" dirty="0">
                <a:effectLst/>
                <a:latin typeface="Times New Roman" panose="02020603050405020304" pitchFamily="18" charset="0"/>
                <a:ea typeface="Times New Roman" panose="02020603050405020304" pitchFamily="18" charset="0"/>
              </a:rPr>
              <a:t>Create a platform where craftsmen may promote and sell their handmade products directly, eliminating intermediaries and increasing profit margins.  </a:t>
            </a:r>
            <a:endParaRPr lang="en-IN" sz="2200" dirty="0">
              <a:effectLst/>
              <a:latin typeface="Times New Roman" panose="02020603050405020304" pitchFamily="18" charset="0"/>
              <a:ea typeface="Times New Roman" panose="02020603050405020304" pitchFamily="18" charset="0"/>
            </a:endParaRPr>
          </a:p>
          <a:p>
            <a:pPr indent="-285750" algn="just">
              <a:lnSpc>
                <a:spcPct val="150000"/>
              </a:lnSpc>
              <a:buFont typeface="+mj-lt"/>
              <a:buAutoNum type="alphaLcParenR"/>
              <a:tabLst>
                <a:tab pos="619125" algn="l"/>
              </a:tabLst>
            </a:pPr>
            <a:r>
              <a:rPr lang="en-US" sz="2200" u="sng" dirty="0">
                <a:effectLst/>
                <a:latin typeface="Times New Roman" panose="02020603050405020304" pitchFamily="18" charset="0"/>
                <a:ea typeface="Times New Roman" panose="02020603050405020304" pitchFamily="18" charset="0"/>
              </a:rPr>
              <a:t>Increase Market Visibility:</a:t>
            </a:r>
            <a:r>
              <a:rPr lang="en-US" sz="2200" dirty="0">
                <a:effectLst/>
                <a:latin typeface="Times New Roman" panose="02020603050405020304" pitchFamily="18" charset="0"/>
                <a:ea typeface="Times New Roman" panose="02020603050405020304" pitchFamily="18" charset="0"/>
              </a:rPr>
              <a:t> Broaden artists' reach by linking them with a worldwide audience, making their items more accessible to shoppers.  </a:t>
            </a:r>
            <a:endParaRPr lang="en-IN" sz="2200" dirty="0">
              <a:effectLst/>
              <a:latin typeface="Times New Roman" panose="02020603050405020304" pitchFamily="18" charset="0"/>
              <a:ea typeface="Times New Roman" panose="02020603050405020304" pitchFamily="18" charset="0"/>
            </a:endParaRPr>
          </a:p>
          <a:p>
            <a:pPr indent="-285750" algn="just">
              <a:lnSpc>
                <a:spcPct val="150000"/>
              </a:lnSpc>
              <a:buFont typeface="+mj-lt"/>
              <a:buAutoNum type="alphaLcParenR"/>
              <a:tabLst>
                <a:tab pos="619125" algn="l"/>
              </a:tabLst>
            </a:pPr>
            <a:r>
              <a:rPr lang="en-US" sz="2200" u="sng" dirty="0">
                <a:effectLst/>
                <a:latin typeface="Times New Roman" panose="02020603050405020304" pitchFamily="18" charset="0"/>
                <a:ea typeface="Times New Roman" panose="02020603050405020304" pitchFamily="18" charset="0"/>
              </a:rPr>
              <a:t>Assure Product Authenticity:</a:t>
            </a:r>
            <a:r>
              <a:rPr lang="en-US" sz="2200" dirty="0">
                <a:effectLst/>
                <a:latin typeface="Times New Roman" panose="02020603050405020304" pitchFamily="18" charset="0"/>
                <a:ea typeface="Times New Roman" panose="02020603050405020304" pitchFamily="18" charset="0"/>
              </a:rPr>
              <a:t> Implement a verification mechanism to assure product authenticity, which will create customer trust while also conserving the integrity of traditional crafts.  </a:t>
            </a:r>
            <a:endParaRPr lang="en-IN" sz="2200" dirty="0">
              <a:effectLst/>
              <a:latin typeface="Times New Roman" panose="02020603050405020304" pitchFamily="18" charset="0"/>
              <a:ea typeface="Times New Roman" panose="02020603050405020304" pitchFamily="18" charset="0"/>
            </a:endParaRPr>
          </a:p>
          <a:p>
            <a:pPr indent="-285750" algn="just">
              <a:lnSpc>
                <a:spcPct val="150000"/>
              </a:lnSpc>
              <a:buFont typeface="+mj-lt"/>
              <a:buAutoNum type="alphaLcParenR"/>
              <a:tabLst>
                <a:tab pos="619125" algn="l"/>
              </a:tabLst>
            </a:pPr>
            <a:r>
              <a:rPr lang="en-US" sz="2200" u="sng" dirty="0">
                <a:effectLst/>
                <a:latin typeface="Times New Roman" panose="02020603050405020304" pitchFamily="18" charset="0"/>
                <a:ea typeface="Times New Roman" panose="02020603050405020304" pitchFamily="18" charset="0"/>
              </a:rPr>
              <a:t>Simplify Transactions:</a:t>
            </a:r>
            <a:r>
              <a:rPr lang="en-US" sz="2200" dirty="0">
                <a:effectLst/>
                <a:latin typeface="Times New Roman" panose="02020603050405020304" pitchFamily="18" charset="0"/>
                <a:ea typeface="Times New Roman" panose="02020603050405020304" pitchFamily="18" charset="0"/>
              </a:rPr>
              <a:t> Enable secure and seamless transactions with integrated payment gateways, providing a hassle-free experience for both buyers and sellers.  </a:t>
            </a:r>
            <a:endParaRPr lang="en-IN" sz="22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lnSpcReduction="10000"/>
          </a:bodyPr>
          <a:lstStyle/>
          <a:p>
            <a:pPr marL="0" indent="0">
              <a:buNone/>
            </a:pPr>
            <a:r>
              <a:rPr lang="en-US" sz="2800" b="1" dirty="0"/>
              <a:t>How It Works</a:t>
            </a:r>
          </a:p>
          <a:p>
            <a:pPr marL="0" indent="0">
              <a:buNone/>
            </a:pPr>
            <a:endParaRPr lang="en-US" sz="2800" dirty="0"/>
          </a:p>
          <a:p>
            <a:pPr>
              <a:buFont typeface="+mj-lt"/>
              <a:buAutoNum type="arabicPeriod"/>
            </a:pPr>
            <a:r>
              <a:rPr lang="en-US" b="1" dirty="0"/>
              <a:t>Account Registration</a:t>
            </a:r>
            <a:r>
              <a:rPr lang="en-US" dirty="0"/>
              <a:t>: Artisans create profiles and upload their work.</a:t>
            </a:r>
          </a:p>
          <a:p>
            <a:pPr>
              <a:buFont typeface="+mj-lt"/>
              <a:buAutoNum type="arabicPeriod"/>
            </a:pPr>
            <a:r>
              <a:rPr lang="en-US" b="1" dirty="0"/>
              <a:t>Sales Tracking &amp; Analytics</a:t>
            </a:r>
            <a:r>
              <a:rPr lang="en-US" dirty="0"/>
              <a:t>: Statistics provided for sales, rank, earnings, and views.</a:t>
            </a:r>
          </a:p>
          <a:p>
            <a:pPr>
              <a:buFont typeface="+mj-lt"/>
              <a:buAutoNum type="arabicPeriod"/>
            </a:pPr>
            <a:r>
              <a:rPr lang="en-US" b="1" dirty="0"/>
              <a:t>Mutual Collaboration</a:t>
            </a:r>
            <a:r>
              <a:rPr lang="en-US" dirty="0"/>
              <a:t>: Artisans can create and join events, promoting shared growth.</a:t>
            </a:r>
          </a:p>
          <a:p>
            <a:pPr>
              <a:buFont typeface="+mj-lt"/>
              <a:buAutoNum type="arabicPeriod"/>
            </a:pPr>
            <a:r>
              <a:rPr lang="en-US" b="1" dirty="0"/>
              <a:t>Transparency</a:t>
            </a:r>
            <a:r>
              <a:rPr lang="en-US" dirty="0"/>
              <a:t>: Initially, cash-on-delivery (COD) options ensure trust.</a:t>
            </a:r>
          </a:p>
          <a:p>
            <a:pPr>
              <a:buFont typeface="+mj-lt"/>
              <a:buAutoNum type="arabicPeriod"/>
            </a:pPr>
            <a:r>
              <a:rPr lang="en-US" b="1" dirty="0"/>
              <a:t>Advanced Features</a:t>
            </a:r>
            <a:r>
              <a:rPr lang="en-US" dirty="0"/>
              <a:t>: Once verified, multiple payment options become available.</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15AA-2C01-D722-15D0-6E356CAE3665}"/>
              </a:ext>
            </a:extLst>
          </p:cNvPr>
          <p:cNvSpPr>
            <a:spLocks noGrp="1"/>
          </p:cNvSpPr>
          <p:nvPr>
            <p:ph type="title"/>
          </p:nvPr>
        </p:nvSpPr>
        <p:spPr>
          <a:xfrm>
            <a:off x="762000" y="655639"/>
            <a:ext cx="10668000" cy="487362"/>
          </a:xfrm>
        </p:spPr>
        <p:txBody>
          <a:bodyPr/>
          <a:lstStyle/>
          <a:p>
            <a:r>
              <a:rPr lang="en-US" sz="1800" b="1" dirty="0">
                <a:effectLst/>
                <a:latin typeface="Times New Roman" panose="02020603050405020304" pitchFamily="18" charset="0"/>
                <a:ea typeface="Times New Roman" panose="02020603050405020304" pitchFamily="18" charset="0"/>
              </a:rPr>
              <a:t>SYSTEM DESIGN &amp; IMPLEMENTATION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125FFDD-5716-088D-8E90-1A8311FBC637}"/>
              </a:ext>
            </a:extLst>
          </p:cNvPr>
          <p:cNvSpPr>
            <a:spLocks noGrp="1"/>
          </p:cNvSpPr>
          <p:nvPr>
            <p:ph idx="1"/>
          </p:nvPr>
        </p:nvSpPr>
        <p:spPr/>
        <p:txBody>
          <a:bodyPr>
            <a:normAutofit fontScale="92500"/>
          </a:bodyPr>
          <a:lstStyle/>
          <a:p>
            <a:r>
              <a:rPr lang="en-US" dirty="0"/>
              <a:t>The e-commerce platform connects artisans and customers for the display and purchase of handicrafts. It features a React frontend with dynamic functionality, including a navigation bar, product list, cart management, and checkout process. The cart state is managed using React' s useState and can be expanded with React Context or Redux as complexity grows . The backend handles product, user, cart, and order information, with API endpoints for product listing, cart operations, and order processing. An optional database (e.g., MongoDB) stores product, cart, and order data. The system flow involves users selecting categories, adding products to the cart, and completing checkout. Payments can be processed through Razorpay or PayPal. The frontend is hosted on Netlify, while the backend can be deployed on Heroku. Future features include user authentication, product search, reviews, and a mobile app version.</a:t>
            </a:r>
            <a:endParaRPr lang="en-IN" dirty="0"/>
          </a:p>
        </p:txBody>
      </p:sp>
    </p:spTree>
    <p:extLst>
      <p:ext uri="{BB962C8B-B14F-4D97-AF65-F5344CB8AC3E}">
        <p14:creationId xmlns:p14="http://schemas.microsoft.com/office/powerpoint/2010/main" val="210218289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149</TotalTime>
  <Words>1833</Words>
  <Application>Microsoft Office PowerPoint</Application>
  <PresentationFormat>Widescreen</PresentationFormat>
  <Paragraphs>176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Symbol</vt:lpstr>
      <vt:lpstr>Times New Roman</vt:lpstr>
      <vt:lpstr>Verdana</vt:lpstr>
      <vt:lpstr>Bioinformatics</vt:lpstr>
      <vt:lpstr>SMART COMMUNICATION – PSC193</vt:lpstr>
      <vt:lpstr>PowerPoint Presentation</vt:lpstr>
      <vt:lpstr>Introduction</vt:lpstr>
      <vt:lpstr>Literature Review</vt:lpstr>
      <vt:lpstr>PowerPoint Presentation</vt:lpstr>
      <vt:lpstr>Proposed Method</vt:lpstr>
      <vt:lpstr>Objectives</vt:lpstr>
      <vt:lpstr>Methodology</vt:lpstr>
      <vt:lpstr>SYSTEM DESIGN &amp; IMPLEMENTATION </vt:lpstr>
      <vt:lpstr>PowerPoint Presentation</vt:lpstr>
      <vt:lpstr>Timeline of Project</vt:lpstr>
      <vt:lpstr>PowerPoint Presentation</vt:lpstr>
      <vt:lpstr>Timeline of Project by Gantt Chart </vt:lpstr>
      <vt:lpstr>Expected Outcomes</vt:lpstr>
      <vt:lpstr>PowerPoint Presentation</vt:lpstr>
      <vt:lpstr>PowerPoint Presentation</vt:lpstr>
      <vt:lpstr>Conclusion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CHITRIKA M</cp:lastModifiedBy>
  <cp:revision>21</cp:revision>
  <dcterms:created xsi:type="dcterms:W3CDTF">2023-03-16T03:26:27Z</dcterms:created>
  <dcterms:modified xsi:type="dcterms:W3CDTF">2025-01-21T09:21:42Z</dcterms:modified>
</cp:coreProperties>
</file>