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5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1YL05p+oy4iacEqjTHTZJw==" hashData="XJ5B7Wy0vvUgWD/HLIQL4ntcGTp4NqUmU0sQPZc1K7MIVmcdLMLGjw6HTHA0AbBLE2LHDO6YsOI/s8FEKPqhPg==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DB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4660"/>
  </p:normalViewPr>
  <p:slideViewPr>
    <p:cSldViewPr snapToGrid="0">
      <p:cViewPr varScale="1">
        <p:scale>
          <a:sx n="90" d="100"/>
          <a:sy n="90" d="100"/>
        </p:scale>
        <p:origin x="66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18EEB3-6E95-4294-BCBD-343443EE35B9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EA91DC-C67A-4E33-8D45-18CCB83FA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839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the beginning, there was the sample space, shown by omega, which is cooler and more mysterious than the equally common ‘S’.  And it contained all possible outcomes of an experiment.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EA91DC-C67A-4E33-8D45-18CCB83FAE5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3322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a coin is flipped, the sample space contains heads and tails.  When a die is cast, each face of the die is an element of the sample space.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EA91DC-C67A-4E33-8D45-18CCB83FAE5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0564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EA91DC-C67A-4E33-8D45-18CCB83FAE5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6256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a coin is flipped, the sample space contains heads and tails.  When a die is cast, each face of the die is an element of the sample space.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EA91DC-C67A-4E33-8D45-18CCB83FAE5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6281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a coin is flipped, the sample space contains heads and tails.  When a die is cast, each face of the die is an element of the sample space.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EA91DC-C67A-4E33-8D45-18CCB83FAE5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6031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a coin is flipped, the sample space contains heads and tails.  When a die is cast, each face of the die is an element of the sample space.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EA91DC-C67A-4E33-8D45-18CCB83FAE5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0944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a coin is flipped, the sample space contains heads and tails.  When a die is cast, each face of the die is an element of the sample space.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EA91DC-C67A-4E33-8D45-18CCB83FAE5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8188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a coin is flipped, the sample space contains heads and tails.  When a die is cast, each face of the die is an element of the sample space.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EA91DC-C67A-4E33-8D45-18CCB83FAE5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5815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a coin is flipped, the sample space contains heads and tails.  When a die is cast, each face of the die is an element of the sample space.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EA91DC-C67A-4E33-8D45-18CCB83FAE5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666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7689F-E700-437D-B05C-441B123199FB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C393F-49A5-4A2F-B910-E25977401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265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7689F-E700-437D-B05C-441B123199FB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C393F-49A5-4A2F-B910-E25977401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008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7689F-E700-437D-B05C-441B123199FB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C393F-49A5-4A2F-B910-E25977401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1542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7689F-E700-437D-B05C-441B123199FB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C393F-49A5-4A2F-B910-E259774015D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618375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7689F-E700-437D-B05C-441B123199FB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C393F-49A5-4A2F-B910-E25977401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131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7689F-E700-437D-B05C-441B123199FB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C393F-49A5-4A2F-B910-E25977401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861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7689F-E700-437D-B05C-441B123199FB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C393F-49A5-4A2F-B910-E25977401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7980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7689F-E700-437D-B05C-441B123199FB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C393F-49A5-4A2F-B910-E25977401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8843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7689F-E700-437D-B05C-441B123199FB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C393F-49A5-4A2F-B910-E25977401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775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7689F-E700-437D-B05C-441B123199FB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C393F-49A5-4A2F-B910-E25977401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878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7689F-E700-437D-B05C-441B123199FB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C393F-49A5-4A2F-B910-E25977401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791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7689F-E700-437D-B05C-441B123199FB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C393F-49A5-4A2F-B910-E25977401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887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7689F-E700-437D-B05C-441B123199FB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C393F-49A5-4A2F-B910-E25977401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22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7689F-E700-437D-B05C-441B123199FB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C393F-49A5-4A2F-B910-E25977401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324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7689F-E700-437D-B05C-441B123199FB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C393F-49A5-4A2F-B910-E25977401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270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7689F-E700-437D-B05C-441B123199FB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C393F-49A5-4A2F-B910-E25977401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015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7689F-E700-437D-B05C-441B123199FB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C393F-49A5-4A2F-B910-E25977401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230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905ED10-A7FB-42DE-84A8-4F6A11194D38}"/>
              </a:ext>
            </a:extLst>
          </p:cNvPr>
          <p:cNvSpPr txBox="1"/>
          <p:nvPr userDrawn="1"/>
        </p:nvSpPr>
        <p:spPr>
          <a:xfrm rot="1221807">
            <a:off x="1296354" y="2598003"/>
            <a:ext cx="12010292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200" b="0" cap="none" spc="0" dirty="0">
                <a:ln w="0"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noFill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Garrett Ordner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197689F-E700-437D-B05C-441B123199FB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70C393F-49A5-4A2F-B910-E25977401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890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781E0-B096-42A2-BF55-F35C67A43E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92171" y="1207364"/>
            <a:ext cx="8007658" cy="2390976"/>
          </a:xfrm>
        </p:spPr>
        <p:txBody>
          <a:bodyPr>
            <a:normAutofit fontScale="90000"/>
          </a:bodyPr>
          <a:lstStyle/>
          <a:p>
            <a:r>
              <a:rPr lang="en-US" dirty="0"/>
              <a:t>Probability and Statistics: </a:t>
            </a:r>
            <a:br>
              <a:rPr lang="en-US" dirty="0"/>
            </a:br>
            <a:r>
              <a:rPr lang="en-US" dirty="0"/>
              <a:t>A Primer for Beginners and Pre-Beginners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5C98FC-63AB-487D-A28F-BA8CF56B8C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Prologue to the Prologue:  Set Theory</a:t>
            </a:r>
          </a:p>
          <a:p>
            <a:r>
              <a:rPr lang="en-US" dirty="0"/>
              <a:t>Part One: The Sample Space and Events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237C53-3595-4373-9B3B-BCE34842DEB2}"/>
              </a:ext>
            </a:extLst>
          </p:cNvPr>
          <p:cNvSpPr txBox="1"/>
          <p:nvPr/>
        </p:nvSpPr>
        <p:spPr>
          <a:xfrm>
            <a:off x="0" y="6426075"/>
            <a:ext cx="6753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Primary reference: Casella-Berger 2</a:t>
            </a:r>
            <a:r>
              <a:rPr lang="en-US" baseline="30000" dirty="0"/>
              <a:t>nd</a:t>
            </a:r>
            <a:r>
              <a:rPr lang="en-US" dirty="0"/>
              <a:t> Edition</a:t>
            </a:r>
          </a:p>
        </p:txBody>
      </p:sp>
    </p:spTree>
    <p:extLst>
      <p:ext uri="{BB962C8B-B14F-4D97-AF65-F5344CB8AC3E}">
        <p14:creationId xmlns:p14="http://schemas.microsoft.com/office/powerpoint/2010/main" val="22618872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0BEE4-45C6-4F80-9907-F1752C93F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820" y="104455"/>
            <a:ext cx="11496582" cy="1252755"/>
          </a:xfrm>
        </p:spPr>
        <p:txBody>
          <a:bodyPr>
            <a:normAutofit/>
          </a:bodyPr>
          <a:lstStyle/>
          <a:p>
            <a:r>
              <a:rPr lang="en-US" sz="2400" dirty="0"/>
              <a:t>Then as if to taunt us, all the easy-to-read dice pictures became intimidating algebra!  The two-face became </a:t>
            </a:r>
            <a:r>
              <a:rPr lang="en-US" sz="2400" i="1" dirty="0"/>
              <a:t>x, </a:t>
            </a:r>
            <a:r>
              <a:rPr lang="en-US" sz="2400" dirty="0"/>
              <a:t>the four-face became </a:t>
            </a:r>
            <a:r>
              <a:rPr lang="en-US" sz="2400" i="1" dirty="0"/>
              <a:t>y, </a:t>
            </a:r>
            <a:r>
              <a:rPr lang="en-US" sz="2400" dirty="0"/>
              <a:t>the six-face became z</a:t>
            </a:r>
            <a:r>
              <a:rPr lang="en-US" sz="2400" i="1" dirty="0"/>
              <a:t>…</a:t>
            </a:r>
            <a:r>
              <a:rPr lang="en-US" sz="2400" dirty="0"/>
              <a:t> 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65C1566-6335-4A02-9324-5AA4F7CCEF85}"/>
              </a:ext>
            </a:extLst>
          </p:cNvPr>
          <p:cNvSpPr txBox="1">
            <a:spLocks/>
          </p:cNvSpPr>
          <p:nvPr/>
        </p:nvSpPr>
        <p:spPr>
          <a:xfrm>
            <a:off x="602648" y="1308619"/>
            <a:ext cx="4067804" cy="780206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>
                <a:latin typeface="+mn-lt"/>
              </a:rPr>
              <a:t>The first set became A…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EBC688F-9068-4EDC-9D7E-BB1D98B2B0DC}"/>
                  </a:ext>
                </a:extLst>
              </p:cNvPr>
              <p:cNvSpPr txBox="1"/>
              <p:nvPr/>
            </p:nvSpPr>
            <p:spPr>
              <a:xfrm>
                <a:off x="2023678" y="2795224"/>
                <a:ext cx="490409" cy="6463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</m:oMath>
                  </m:oMathPara>
                </a14:m>
                <a:endParaRPr lang="en-US" sz="42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EBC688F-9068-4EDC-9D7E-BB1D98B2B0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3678" y="2795224"/>
                <a:ext cx="490409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056CA122-8072-49CA-88B4-768A422AD437}"/>
                  </a:ext>
                </a:extLst>
              </p:cNvPr>
              <p:cNvSpPr txBox="1"/>
              <p:nvPr/>
            </p:nvSpPr>
            <p:spPr>
              <a:xfrm>
                <a:off x="2023678" y="4000841"/>
                <a:ext cx="490409" cy="6463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</m:oMath>
                  </m:oMathPara>
                </a14:m>
                <a:endParaRPr lang="en-US" sz="4200" dirty="0"/>
              </a:p>
            </p:txBody>
          </p:sp>
        </mc:Choice>
        <mc:Fallback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056CA122-8072-49CA-88B4-768A422AD4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3678" y="4000841"/>
                <a:ext cx="490409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442F0EBF-7F3D-4DDD-A644-9B6A4932D047}"/>
                  </a:ext>
                </a:extLst>
              </p:cNvPr>
              <p:cNvSpPr txBox="1"/>
              <p:nvPr/>
            </p:nvSpPr>
            <p:spPr>
              <a:xfrm>
                <a:off x="5237947" y="5900256"/>
                <a:ext cx="490409" cy="6463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⊂</m:t>
                      </m:r>
                    </m:oMath>
                  </m:oMathPara>
                </a14:m>
                <a:endParaRPr lang="en-US" sz="4200" dirty="0"/>
              </a:p>
            </p:txBody>
          </p:sp>
        </mc:Choice>
        <mc:Fallback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442F0EBF-7F3D-4DDD-A644-9B6A4932D0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7947" y="5900256"/>
                <a:ext cx="490409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4" name="Title 1">
            <a:extLst>
              <a:ext uri="{FF2B5EF4-FFF2-40B4-BE49-F238E27FC236}">
                <a16:creationId xmlns:a16="http://schemas.microsoft.com/office/drawing/2014/main" id="{048A7D1C-E7AC-4824-A22F-5FA53B77206E}"/>
              </a:ext>
            </a:extLst>
          </p:cNvPr>
          <p:cNvSpPr txBox="1">
            <a:spLocks/>
          </p:cNvSpPr>
          <p:nvPr/>
        </p:nvSpPr>
        <p:spPr>
          <a:xfrm>
            <a:off x="7156375" y="1274261"/>
            <a:ext cx="4278234" cy="780206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>
                <a:latin typeface="+mn-lt"/>
              </a:rPr>
              <a:t>The second set became B…</a:t>
            </a:r>
          </a:p>
        </p:txBody>
      </p:sp>
      <p:sp>
        <p:nvSpPr>
          <p:cNvPr id="138" name="Title 1">
            <a:extLst>
              <a:ext uri="{FF2B5EF4-FFF2-40B4-BE49-F238E27FC236}">
                <a16:creationId xmlns:a16="http://schemas.microsoft.com/office/drawing/2014/main" id="{71A444D6-2D90-401A-B98F-A5185F438B9C}"/>
              </a:ext>
            </a:extLst>
          </p:cNvPr>
          <p:cNvSpPr txBox="1">
            <a:spLocks/>
          </p:cNvSpPr>
          <p:nvPr/>
        </p:nvSpPr>
        <p:spPr>
          <a:xfrm>
            <a:off x="2828378" y="2754635"/>
            <a:ext cx="811387" cy="780206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6000" dirty="0">
                <a:latin typeface="+mn-lt"/>
              </a:rPr>
              <a:t>A</a:t>
            </a:r>
          </a:p>
        </p:txBody>
      </p:sp>
      <p:sp>
        <p:nvSpPr>
          <p:cNvPr id="139" name="Title 1">
            <a:extLst>
              <a:ext uri="{FF2B5EF4-FFF2-40B4-BE49-F238E27FC236}">
                <a16:creationId xmlns:a16="http://schemas.microsoft.com/office/drawing/2014/main" id="{AEC83526-B6A9-4A66-9FED-A9CA7BE52CF8}"/>
              </a:ext>
            </a:extLst>
          </p:cNvPr>
          <p:cNvSpPr txBox="1">
            <a:spLocks/>
          </p:cNvSpPr>
          <p:nvPr/>
        </p:nvSpPr>
        <p:spPr>
          <a:xfrm>
            <a:off x="2834671" y="3817906"/>
            <a:ext cx="811387" cy="780206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6000" dirty="0">
                <a:latin typeface="+mn-lt"/>
              </a:rPr>
              <a:t>A</a:t>
            </a:r>
          </a:p>
        </p:txBody>
      </p:sp>
      <p:sp>
        <p:nvSpPr>
          <p:cNvPr id="140" name="Title 1">
            <a:extLst>
              <a:ext uri="{FF2B5EF4-FFF2-40B4-BE49-F238E27FC236}">
                <a16:creationId xmlns:a16="http://schemas.microsoft.com/office/drawing/2014/main" id="{4A55E0F7-7FF4-48CA-A83C-E25E28884A67}"/>
              </a:ext>
            </a:extLst>
          </p:cNvPr>
          <p:cNvSpPr txBox="1">
            <a:spLocks/>
          </p:cNvSpPr>
          <p:nvPr/>
        </p:nvSpPr>
        <p:spPr>
          <a:xfrm>
            <a:off x="1327419" y="3008316"/>
            <a:ext cx="615463" cy="48059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i="1" dirty="0">
                <a:latin typeface="+mn-lt"/>
              </a:rPr>
              <a:t>x</a:t>
            </a:r>
          </a:p>
        </p:txBody>
      </p:sp>
      <p:sp>
        <p:nvSpPr>
          <p:cNvPr id="141" name="Title 1">
            <a:extLst>
              <a:ext uri="{FF2B5EF4-FFF2-40B4-BE49-F238E27FC236}">
                <a16:creationId xmlns:a16="http://schemas.microsoft.com/office/drawing/2014/main" id="{CE70AD6A-3181-43B2-9EA3-DE27A4A9C9BE}"/>
              </a:ext>
            </a:extLst>
          </p:cNvPr>
          <p:cNvSpPr txBox="1">
            <a:spLocks/>
          </p:cNvSpPr>
          <p:nvPr/>
        </p:nvSpPr>
        <p:spPr>
          <a:xfrm>
            <a:off x="1246117" y="4083706"/>
            <a:ext cx="615463" cy="48059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i="1" dirty="0">
                <a:latin typeface="+mn-lt"/>
              </a:rPr>
              <a:t>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FAE67C37-935F-4D12-B8E2-BC3DCEA79914}"/>
                  </a:ext>
                </a:extLst>
              </p:cNvPr>
              <p:cNvSpPr txBox="1"/>
              <p:nvPr/>
            </p:nvSpPr>
            <p:spPr>
              <a:xfrm>
                <a:off x="8868010" y="2891282"/>
                <a:ext cx="490409" cy="6463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</m:oMath>
                  </m:oMathPara>
                </a14:m>
                <a:endParaRPr lang="en-US" sz="4200" dirty="0"/>
              </a:p>
            </p:txBody>
          </p:sp>
        </mc:Choice>
        <mc:Fallback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FAE67C37-935F-4D12-B8E2-BC3DCEA799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8010" y="2891282"/>
                <a:ext cx="490409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C001EAFA-9A62-428D-BF3D-6C042A6BB63E}"/>
                  </a:ext>
                </a:extLst>
              </p:cNvPr>
              <p:cNvSpPr txBox="1"/>
              <p:nvPr/>
            </p:nvSpPr>
            <p:spPr>
              <a:xfrm>
                <a:off x="8868010" y="4096899"/>
                <a:ext cx="490409" cy="6463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</m:oMath>
                  </m:oMathPara>
                </a14:m>
                <a:endParaRPr lang="en-US" sz="4200" dirty="0"/>
              </a:p>
            </p:txBody>
          </p:sp>
        </mc:Choice>
        <mc:Fallback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C001EAFA-9A62-428D-BF3D-6C042A6BB6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8010" y="4096899"/>
                <a:ext cx="490409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4" name="Title 1">
            <a:extLst>
              <a:ext uri="{FF2B5EF4-FFF2-40B4-BE49-F238E27FC236}">
                <a16:creationId xmlns:a16="http://schemas.microsoft.com/office/drawing/2014/main" id="{9EC36DCE-2310-4335-BE62-D2A40C7FC619}"/>
              </a:ext>
            </a:extLst>
          </p:cNvPr>
          <p:cNvSpPr txBox="1">
            <a:spLocks/>
          </p:cNvSpPr>
          <p:nvPr/>
        </p:nvSpPr>
        <p:spPr>
          <a:xfrm>
            <a:off x="9672710" y="2850693"/>
            <a:ext cx="811387" cy="780206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6000" dirty="0">
                <a:latin typeface="+mn-lt"/>
              </a:rPr>
              <a:t>B</a:t>
            </a:r>
          </a:p>
        </p:txBody>
      </p:sp>
      <p:sp>
        <p:nvSpPr>
          <p:cNvPr id="145" name="Title 1">
            <a:extLst>
              <a:ext uri="{FF2B5EF4-FFF2-40B4-BE49-F238E27FC236}">
                <a16:creationId xmlns:a16="http://schemas.microsoft.com/office/drawing/2014/main" id="{AB35C6FE-7404-466C-8CE0-BFB5D3857DB4}"/>
              </a:ext>
            </a:extLst>
          </p:cNvPr>
          <p:cNvSpPr txBox="1">
            <a:spLocks/>
          </p:cNvSpPr>
          <p:nvPr/>
        </p:nvSpPr>
        <p:spPr>
          <a:xfrm>
            <a:off x="9679003" y="3913964"/>
            <a:ext cx="811387" cy="780206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6000" dirty="0">
                <a:latin typeface="+mn-lt"/>
              </a:rPr>
              <a:t>B</a:t>
            </a:r>
          </a:p>
        </p:txBody>
      </p:sp>
      <p:sp>
        <p:nvSpPr>
          <p:cNvPr id="146" name="Title 1">
            <a:extLst>
              <a:ext uri="{FF2B5EF4-FFF2-40B4-BE49-F238E27FC236}">
                <a16:creationId xmlns:a16="http://schemas.microsoft.com/office/drawing/2014/main" id="{FECF6933-A7C9-47A9-B356-B0B53DC8261B}"/>
              </a:ext>
            </a:extLst>
          </p:cNvPr>
          <p:cNvSpPr txBox="1">
            <a:spLocks/>
          </p:cNvSpPr>
          <p:nvPr/>
        </p:nvSpPr>
        <p:spPr>
          <a:xfrm>
            <a:off x="8171751" y="3104374"/>
            <a:ext cx="615463" cy="48059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i="1" dirty="0">
                <a:latin typeface="+mn-lt"/>
              </a:rPr>
              <a:t>x</a:t>
            </a:r>
          </a:p>
        </p:txBody>
      </p:sp>
      <p:sp>
        <p:nvSpPr>
          <p:cNvPr id="147" name="Title 1">
            <a:extLst>
              <a:ext uri="{FF2B5EF4-FFF2-40B4-BE49-F238E27FC236}">
                <a16:creationId xmlns:a16="http://schemas.microsoft.com/office/drawing/2014/main" id="{3DA5F109-B2AF-497D-97CD-5A39E5C01D99}"/>
              </a:ext>
            </a:extLst>
          </p:cNvPr>
          <p:cNvSpPr txBox="1">
            <a:spLocks/>
          </p:cNvSpPr>
          <p:nvPr/>
        </p:nvSpPr>
        <p:spPr>
          <a:xfrm>
            <a:off x="8090449" y="4179764"/>
            <a:ext cx="615463" cy="48059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i="1" dirty="0">
                <a:latin typeface="+mn-lt"/>
              </a:rPr>
              <a:t>y</a:t>
            </a:r>
          </a:p>
        </p:txBody>
      </p:sp>
      <p:sp>
        <p:nvSpPr>
          <p:cNvPr id="148" name="Title 1">
            <a:extLst>
              <a:ext uri="{FF2B5EF4-FFF2-40B4-BE49-F238E27FC236}">
                <a16:creationId xmlns:a16="http://schemas.microsoft.com/office/drawing/2014/main" id="{CA5039FC-81AD-406F-B439-EB8125DC411A}"/>
              </a:ext>
            </a:extLst>
          </p:cNvPr>
          <p:cNvSpPr txBox="1">
            <a:spLocks/>
          </p:cNvSpPr>
          <p:nvPr/>
        </p:nvSpPr>
        <p:spPr>
          <a:xfrm>
            <a:off x="4202358" y="5790934"/>
            <a:ext cx="811387" cy="780206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6000" dirty="0">
                <a:latin typeface="+mn-lt"/>
              </a:rPr>
              <a:t>A</a:t>
            </a:r>
          </a:p>
        </p:txBody>
      </p:sp>
      <p:sp>
        <p:nvSpPr>
          <p:cNvPr id="149" name="Title 1">
            <a:extLst>
              <a:ext uri="{FF2B5EF4-FFF2-40B4-BE49-F238E27FC236}">
                <a16:creationId xmlns:a16="http://schemas.microsoft.com/office/drawing/2014/main" id="{DCBB0C8A-C6B0-4B31-A32C-E51AC507B3CB}"/>
              </a:ext>
            </a:extLst>
          </p:cNvPr>
          <p:cNvSpPr txBox="1">
            <a:spLocks/>
          </p:cNvSpPr>
          <p:nvPr/>
        </p:nvSpPr>
        <p:spPr>
          <a:xfrm>
            <a:off x="6020078" y="5833318"/>
            <a:ext cx="811387" cy="780206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6000" dirty="0">
                <a:latin typeface="+mn-lt"/>
              </a:rPr>
              <a:t>B</a:t>
            </a:r>
          </a:p>
        </p:txBody>
      </p:sp>
      <p:sp>
        <p:nvSpPr>
          <p:cNvPr id="150" name="Title 1">
            <a:extLst>
              <a:ext uri="{FF2B5EF4-FFF2-40B4-BE49-F238E27FC236}">
                <a16:creationId xmlns:a16="http://schemas.microsoft.com/office/drawing/2014/main" id="{A1027137-57AF-4965-B6BD-6FC854266194}"/>
              </a:ext>
            </a:extLst>
          </p:cNvPr>
          <p:cNvSpPr txBox="1">
            <a:spLocks/>
          </p:cNvSpPr>
          <p:nvPr/>
        </p:nvSpPr>
        <p:spPr>
          <a:xfrm>
            <a:off x="989826" y="1989399"/>
            <a:ext cx="3529011" cy="780206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6000" dirty="0">
                <a:latin typeface="+mn-lt"/>
              </a:rPr>
              <a:t>A = {</a:t>
            </a:r>
            <a:r>
              <a:rPr lang="en-US" sz="6000" i="1" dirty="0">
                <a:latin typeface="+mn-lt"/>
              </a:rPr>
              <a:t>x, y}</a:t>
            </a:r>
            <a:endParaRPr lang="en-US" sz="6000" dirty="0">
              <a:latin typeface="+mn-lt"/>
            </a:endParaRPr>
          </a:p>
        </p:txBody>
      </p:sp>
      <p:sp>
        <p:nvSpPr>
          <p:cNvPr id="151" name="Title 1">
            <a:extLst>
              <a:ext uri="{FF2B5EF4-FFF2-40B4-BE49-F238E27FC236}">
                <a16:creationId xmlns:a16="http://schemas.microsoft.com/office/drawing/2014/main" id="{74D9FB0B-AE8D-4DA1-9335-284D994CD425}"/>
              </a:ext>
            </a:extLst>
          </p:cNvPr>
          <p:cNvSpPr txBox="1">
            <a:spLocks/>
          </p:cNvSpPr>
          <p:nvPr/>
        </p:nvSpPr>
        <p:spPr>
          <a:xfrm>
            <a:off x="7530117" y="1952001"/>
            <a:ext cx="4278234" cy="780206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6000" dirty="0">
                <a:latin typeface="+mn-lt"/>
              </a:rPr>
              <a:t>B = {</a:t>
            </a:r>
            <a:r>
              <a:rPr lang="en-US" sz="6000" i="1" dirty="0">
                <a:latin typeface="+mn-lt"/>
              </a:rPr>
              <a:t>x, y, z}</a:t>
            </a:r>
            <a:endParaRPr lang="en-US" sz="6000" dirty="0">
              <a:latin typeface="+mn-lt"/>
            </a:endParaRPr>
          </a:p>
        </p:txBody>
      </p:sp>
      <p:sp>
        <p:nvSpPr>
          <p:cNvPr id="152" name="Title 1">
            <a:extLst>
              <a:ext uri="{FF2B5EF4-FFF2-40B4-BE49-F238E27FC236}">
                <a16:creationId xmlns:a16="http://schemas.microsoft.com/office/drawing/2014/main" id="{8EF81B35-5A1D-43DC-BBA5-8E934C4C26F7}"/>
              </a:ext>
            </a:extLst>
          </p:cNvPr>
          <p:cNvSpPr txBox="1">
            <a:spLocks/>
          </p:cNvSpPr>
          <p:nvPr/>
        </p:nvSpPr>
        <p:spPr>
          <a:xfrm>
            <a:off x="3589239" y="5010728"/>
            <a:ext cx="4278234" cy="780206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>
                <a:latin typeface="+mn-lt"/>
              </a:rPr>
              <a:t>And so…</a:t>
            </a:r>
          </a:p>
        </p:txBody>
      </p:sp>
    </p:spTree>
    <p:extLst>
      <p:ext uri="{BB962C8B-B14F-4D97-AF65-F5344CB8AC3E}">
        <p14:creationId xmlns:p14="http://schemas.microsoft.com/office/powerpoint/2010/main" val="1114662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6" grpId="0"/>
      <p:bldP spid="65" grpId="0"/>
      <p:bldP spid="130" grpId="0"/>
      <p:bldP spid="134" grpId="0"/>
      <p:bldP spid="138" grpId="0"/>
      <p:bldP spid="139" grpId="0"/>
      <p:bldP spid="140" grpId="0"/>
      <p:bldP spid="141" grpId="0"/>
      <p:bldP spid="142" grpId="0"/>
      <p:bldP spid="143" grpId="0"/>
      <p:bldP spid="144" grpId="0"/>
      <p:bldP spid="145" grpId="0"/>
      <p:bldP spid="146" grpId="0"/>
      <p:bldP spid="147" grpId="0"/>
      <p:bldP spid="148" grpId="0"/>
      <p:bldP spid="149" grpId="0"/>
      <p:bldP spid="150" grpId="0"/>
      <p:bldP spid="151" grpId="0"/>
      <p:bldP spid="15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0BEE4-45C6-4F80-9907-F1752C93F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013" y="104455"/>
            <a:ext cx="8506128" cy="1252755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But then they became friendly dice again to explain complementation.  If B is the set of even faces, then the odd faces are not in it. 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23A420AA-B1E9-4B86-8079-35D186413020}"/>
              </a:ext>
            </a:extLst>
          </p:cNvPr>
          <p:cNvSpPr/>
          <p:nvPr/>
        </p:nvSpPr>
        <p:spPr>
          <a:xfrm>
            <a:off x="7269498" y="1738351"/>
            <a:ext cx="615462" cy="58830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BD42B810-CFAF-4A5D-B417-95749B3F27D8}"/>
              </a:ext>
            </a:extLst>
          </p:cNvPr>
          <p:cNvSpPr/>
          <p:nvPr/>
        </p:nvSpPr>
        <p:spPr>
          <a:xfrm>
            <a:off x="6266207" y="1738351"/>
            <a:ext cx="615462" cy="58830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960AB7F1-5ABF-4E47-BFF5-3409EC99E3B1}"/>
              </a:ext>
            </a:extLst>
          </p:cNvPr>
          <p:cNvSpPr/>
          <p:nvPr/>
        </p:nvSpPr>
        <p:spPr>
          <a:xfrm>
            <a:off x="6345345" y="2143766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A0DFF55-78E3-461D-8D2C-D52C7E04B0EF}"/>
              </a:ext>
            </a:extLst>
          </p:cNvPr>
          <p:cNvSpPr/>
          <p:nvPr/>
        </p:nvSpPr>
        <p:spPr>
          <a:xfrm>
            <a:off x="6654036" y="2146625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B90F4603-2534-460C-8C63-75301F85C5F5}"/>
              </a:ext>
            </a:extLst>
          </p:cNvPr>
          <p:cNvSpPr/>
          <p:nvPr/>
        </p:nvSpPr>
        <p:spPr>
          <a:xfrm>
            <a:off x="6654036" y="1855470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5C340037-5016-47DD-88A5-5CEF5BCD2D89}"/>
              </a:ext>
            </a:extLst>
          </p:cNvPr>
          <p:cNvSpPr/>
          <p:nvPr/>
        </p:nvSpPr>
        <p:spPr>
          <a:xfrm>
            <a:off x="6345345" y="1855470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B713C113-5101-4762-B687-1C8BA06E50A1}"/>
              </a:ext>
            </a:extLst>
          </p:cNvPr>
          <p:cNvSpPr/>
          <p:nvPr/>
        </p:nvSpPr>
        <p:spPr>
          <a:xfrm>
            <a:off x="7418435" y="1854157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49C6315E-34ED-4E94-BA71-1E24A1B1EF34}"/>
              </a:ext>
            </a:extLst>
          </p:cNvPr>
          <p:cNvSpPr/>
          <p:nvPr/>
        </p:nvSpPr>
        <p:spPr>
          <a:xfrm>
            <a:off x="7431089" y="2015285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D39798ED-3E7D-4ED3-85BD-28D9984505A1}"/>
              </a:ext>
            </a:extLst>
          </p:cNvPr>
          <p:cNvSpPr/>
          <p:nvPr/>
        </p:nvSpPr>
        <p:spPr>
          <a:xfrm>
            <a:off x="7431089" y="2168397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6FFC26F7-F109-43B8-9B56-F873406EA89F}"/>
              </a:ext>
            </a:extLst>
          </p:cNvPr>
          <p:cNvSpPr/>
          <p:nvPr/>
        </p:nvSpPr>
        <p:spPr>
          <a:xfrm>
            <a:off x="7646501" y="1862713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4A8BDC48-021F-4B67-8D39-A635DE567634}"/>
              </a:ext>
            </a:extLst>
          </p:cNvPr>
          <p:cNvSpPr/>
          <p:nvPr/>
        </p:nvSpPr>
        <p:spPr>
          <a:xfrm>
            <a:off x="7655719" y="2019293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A5018AC7-1C9B-4E99-85D3-3AD91BA925C3}"/>
              </a:ext>
            </a:extLst>
          </p:cNvPr>
          <p:cNvSpPr/>
          <p:nvPr/>
        </p:nvSpPr>
        <p:spPr>
          <a:xfrm>
            <a:off x="7655719" y="2176285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B9CC8A85-5C5D-4905-96C1-F335F2164CDA}"/>
              </a:ext>
            </a:extLst>
          </p:cNvPr>
          <p:cNvSpPr/>
          <p:nvPr/>
        </p:nvSpPr>
        <p:spPr>
          <a:xfrm>
            <a:off x="5273531" y="1740570"/>
            <a:ext cx="615462" cy="58830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8726015A-2692-463F-8B23-CE75FF540D39}"/>
              </a:ext>
            </a:extLst>
          </p:cNvPr>
          <p:cNvSpPr/>
          <p:nvPr/>
        </p:nvSpPr>
        <p:spPr>
          <a:xfrm>
            <a:off x="5379172" y="1834118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1790A1DE-4F7B-4A77-94D2-4FF84254831D}"/>
              </a:ext>
            </a:extLst>
          </p:cNvPr>
          <p:cNvSpPr/>
          <p:nvPr/>
        </p:nvSpPr>
        <p:spPr>
          <a:xfrm>
            <a:off x="5703938" y="2108533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Left Brace 68">
            <a:extLst>
              <a:ext uri="{FF2B5EF4-FFF2-40B4-BE49-F238E27FC236}">
                <a16:creationId xmlns:a16="http://schemas.microsoft.com/office/drawing/2014/main" id="{D364B454-EF5C-4B8C-BCF7-CA832E7510A4}"/>
              </a:ext>
            </a:extLst>
          </p:cNvPr>
          <p:cNvSpPr/>
          <p:nvPr/>
        </p:nvSpPr>
        <p:spPr>
          <a:xfrm>
            <a:off x="4849300" y="1516508"/>
            <a:ext cx="284085" cy="997553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Left Brace 69">
            <a:extLst>
              <a:ext uri="{FF2B5EF4-FFF2-40B4-BE49-F238E27FC236}">
                <a16:creationId xmlns:a16="http://schemas.microsoft.com/office/drawing/2014/main" id="{F396EF05-361E-43F1-AF8A-ED765C94F77F}"/>
              </a:ext>
            </a:extLst>
          </p:cNvPr>
          <p:cNvSpPr/>
          <p:nvPr/>
        </p:nvSpPr>
        <p:spPr>
          <a:xfrm rot="10800000">
            <a:off x="8015172" y="1522694"/>
            <a:ext cx="284085" cy="997553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2093AD5D-DD94-4133-BD1D-3F6D6F9199DE}"/>
                  </a:ext>
                </a:extLst>
              </p:cNvPr>
              <p:cNvSpPr txBox="1"/>
              <p:nvPr/>
            </p:nvSpPr>
            <p:spPr>
              <a:xfrm>
                <a:off x="2970917" y="1627574"/>
                <a:ext cx="1967629" cy="6463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sz="4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4200" dirty="0"/>
              </a:p>
            </p:txBody>
          </p:sp>
        </mc:Choice>
        <mc:Fallback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2093AD5D-DD94-4133-BD1D-3F6D6F9199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0917" y="1627574"/>
                <a:ext cx="1967629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B78EEA24-E894-4C28-8D32-12E17A5FE962}"/>
              </a:ext>
            </a:extLst>
          </p:cNvPr>
          <p:cNvSpPr/>
          <p:nvPr/>
        </p:nvSpPr>
        <p:spPr>
          <a:xfrm>
            <a:off x="3300299" y="2891952"/>
            <a:ext cx="615462" cy="58830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41C3E3F1-D4F3-4E71-8D4C-72E59D7D3B59}"/>
              </a:ext>
            </a:extLst>
          </p:cNvPr>
          <p:cNvSpPr/>
          <p:nvPr/>
        </p:nvSpPr>
        <p:spPr>
          <a:xfrm>
            <a:off x="4457606" y="2891952"/>
            <a:ext cx="615462" cy="58830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9F370A7C-D9A4-436A-B2A5-DFD19D1D660A}"/>
              </a:ext>
            </a:extLst>
          </p:cNvPr>
          <p:cNvSpPr/>
          <p:nvPr/>
        </p:nvSpPr>
        <p:spPr>
          <a:xfrm>
            <a:off x="3546275" y="3142144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E9BCCF07-FDE2-46C9-97F7-39BCDF6CB721}"/>
              </a:ext>
            </a:extLst>
          </p:cNvPr>
          <p:cNvSpPr/>
          <p:nvPr/>
        </p:nvSpPr>
        <p:spPr>
          <a:xfrm>
            <a:off x="4491638" y="2963560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8B6FBE46-9323-47DA-AFC5-1C2522B7DADC}"/>
              </a:ext>
            </a:extLst>
          </p:cNvPr>
          <p:cNvSpPr/>
          <p:nvPr/>
        </p:nvSpPr>
        <p:spPr>
          <a:xfrm>
            <a:off x="4705213" y="3153757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E5967653-5342-4176-B309-FFA82DF95B25}"/>
              </a:ext>
            </a:extLst>
          </p:cNvPr>
          <p:cNvSpPr/>
          <p:nvPr/>
        </p:nvSpPr>
        <p:spPr>
          <a:xfrm>
            <a:off x="4907992" y="3348264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16337B20-399F-4705-BEF9-EBB6F5F499AA}"/>
              </a:ext>
            </a:extLst>
          </p:cNvPr>
          <p:cNvSpPr/>
          <p:nvPr/>
        </p:nvSpPr>
        <p:spPr>
          <a:xfrm>
            <a:off x="5540592" y="2895203"/>
            <a:ext cx="615462" cy="58830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3B2A7FDF-9145-4023-86DF-77AAEE127A60}"/>
              </a:ext>
            </a:extLst>
          </p:cNvPr>
          <p:cNvSpPr/>
          <p:nvPr/>
        </p:nvSpPr>
        <p:spPr>
          <a:xfrm>
            <a:off x="5619730" y="3300618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56382D9F-3E0B-4F05-8B19-814F976BAFAF}"/>
              </a:ext>
            </a:extLst>
          </p:cNvPr>
          <p:cNvSpPr/>
          <p:nvPr/>
        </p:nvSpPr>
        <p:spPr>
          <a:xfrm>
            <a:off x="5928421" y="3303477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26AC4F17-C2B7-47EE-82D6-69680DC39083}"/>
              </a:ext>
            </a:extLst>
          </p:cNvPr>
          <p:cNvSpPr/>
          <p:nvPr/>
        </p:nvSpPr>
        <p:spPr>
          <a:xfrm>
            <a:off x="5928421" y="3012322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111D2849-7958-4082-899A-32856393F0CA}"/>
              </a:ext>
            </a:extLst>
          </p:cNvPr>
          <p:cNvSpPr/>
          <p:nvPr/>
        </p:nvSpPr>
        <p:spPr>
          <a:xfrm>
            <a:off x="5619730" y="3012322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21F06BD0-F3E1-4FC8-9229-E8F4E6E7ADB1}"/>
              </a:ext>
            </a:extLst>
          </p:cNvPr>
          <p:cNvSpPr/>
          <p:nvPr/>
        </p:nvSpPr>
        <p:spPr>
          <a:xfrm>
            <a:off x="5791173" y="3157008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2388CAA6-EC1A-4AF5-B538-834C3242D52B}"/>
                  </a:ext>
                </a:extLst>
              </p:cNvPr>
              <p:cNvSpPr txBox="1"/>
              <p:nvPr/>
            </p:nvSpPr>
            <p:spPr>
              <a:xfrm>
                <a:off x="6586030" y="2818978"/>
                <a:ext cx="490409" cy="6463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∉</m:t>
                      </m:r>
                    </m:oMath>
                  </m:oMathPara>
                </a14:m>
                <a:endParaRPr lang="en-US" sz="4200" dirty="0"/>
              </a:p>
            </p:txBody>
          </p:sp>
        </mc:Choice>
        <mc:Fallback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2388CAA6-EC1A-4AF5-B538-834C3242D5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6030" y="2818978"/>
                <a:ext cx="490409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C654FB6C-9C04-44C9-BA66-86C6A125E810}"/>
                  </a:ext>
                </a:extLst>
              </p:cNvPr>
              <p:cNvSpPr/>
              <p:nvPr/>
            </p:nvSpPr>
            <p:spPr>
              <a:xfrm>
                <a:off x="7418435" y="2784425"/>
                <a:ext cx="615462" cy="7386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4200" dirty="0"/>
              </a:p>
            </p:txBody>
          </p:sp>
        </mc:Choice>
        <mc:Fallback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C654FB6C-9C04-44C9-BA66-86C6A125E8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8435" y="2784425"/>
                <a:ext cx="615462" cy="7386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A725FD78-16FF-41EE-A18C-1B19562942EF}"/>
              </a:ext>
            </a:extLst>
          </p:cNvPr>
          <p:cNvCxnSpPr>
            <a:cxnSpLocks/>
          </p:cNvCxnSpPr>
          <p:nvPr/>
        </p:nvCxnSpPr>
        <p:spPr>
          <a:xfrm flipV="1">
            <a:off x="6843672" y="3375136"/>
            <a:ext cx="0" cy="36471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itle 1">
            <a:extLst>
              <a:ext uri="{FF2B5EF4-FFF2-40B4-BE49-F238E27FC236}">
                <a16:creationId xmlns:a16="http://schemas.microsoft.com/office/drawing/2014/main" id="{E0F8C617-C742-44DF-A5C0-7B807983E92C}"/>
              </a:ext>
            </a:extLst>
          </p:cNvPr>
          <p:cNvSpPr txBox="1">
            <a:spLocks/>
          </p:cNvSpPr>
          <p:nvPr/>
        </p:nvSpPr>
        <p:spPr>
          <a:xfrm>
            <a:off x="6229540" y="3785441"/>
            <a:ext cx="1366125" cy="364714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32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b="1" dirty="0"/>
              <a:t>(is </a:t>
            </a:r>
            <a:r>
              <a:rPr lang="en-US" sz="3200" b="1" u="sng" dirty="0"/>
              <a:t>not</a:t>
            </a:r>
            <a:r>
              <a:rPr lang="en-US" sz="3200" b="1" dirty="0"/>
              <a:t> an element of)</a:t>
            </a:r>
          </a:p>
        </p:txBody>
      </p:sp>
      <p:sp>
        <p:nvSpPr>
          <p:cNvPr id="105" name="Title 1">
            <a:extLst>
              <a:ext uri="{FF2B5EF4-FFF2-40B4-BE49-F238E27FC236}">
                <a16:creationId xmlns:a16="http://schemas.microsoft.com/office/drawing/2014/main" id="{0700EF23-A4C8-4666-9210-76EEE046F40A}"/>
              </a:ext>
            </a:extLst>
          </p:cNvPr>
          <p:cNvSpPr txBox="1">
            <a:spLocks/>
          </p:cNvSpPr>
          <p:nvPr/>
        </p:nvSpPr>
        <p:spPr>
          <a:xfrm>
            <a:off x="3775902" y="3046624"/>
            <a:ext cx="832115" cy="63923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/>
              <a:t>,</a:t>
            </a:r>
          </a:p>
        </p:txBody>
      </p:sp>
      <p:sp>
        <p:nvSpPr>
          <p:cNvPr id="106" name="Title 1">
            <a:extLst>
              <a:ext uri="{FF2B5EF4-FFF2-40B4-BE49-F238E27FC236}">
                <a16:creationId xmlns:a16="http://schemas.microsoft.com/office/drawing/2014/main" id="{4FF956D0-3AE5-499A-9C09-607727D6516A}"/>
              </a:ext>
            </a:extLst>
          </p:cNvPr>
          <p:cNvSpPr txBox="1">
            <a:spLocks/>
          </p:cNvSpPr>
          <p:nvPr/>
        </p:nvSpPr>
        <p:spPr>
          <a:xfrm>
            <a:off x="4898366" y="3065076"/>
            <a:ext cx="832115" cy="63923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/>
              <a:t>,</a:t>
            </a:r>
          </a:p>
        </p:txBody>
      </p: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2ECE690B-A3D0-4919-93EC-CC6624B99A9C}"/>
              </a:ext>
            </a:extLst>
          </p:cNvPr>
          <p:cNvSpPr/>
          <p:nvPr/>
        </p:nvSpPr>
        <p:spPr>
          <a:xfrm>
            <a:off x="5292442" y="5376965"/>
            <a:ext cx="615462" cy="58830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0F46D780-9CE4-4237-AA5D-A8F65AF05F5E}"/>
              </a:ext>
            </a:extLst>
          </p:cNvPr>
          <p:cNvSpPr/>
          <p:nvPr/>
        </p:nvSpPr>
        <p:spPr>
          <a:xfrm>
            <a:off x="6306354" y="5376965"/>
            <a:ext cx="615462" cy="58830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FC926523-E2AB-45DE-9186-83F9FBA7C2CE}"/>
              </a:ext>
            </a:extLst>
          </p:cNvPr>
          <p:cNvSpPr/>
          <p:nvPr/>
        </p:nvSpPr>
        <p:spPr>
          <a:xfrm>
            <a:off x="5538418" y="5627157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4ED92A3C-304F-485F-B3AC-5BA9CE7A8737}"/>
              </a:ext>
            </a:extLst>
          </p:cNvPr>
          <p:cNvSpPr/>
          <p:nvPr/>
        </p:nvSpPr>
        <p:spPr>
          <a:xfrm>
            <a:off x="6340386" y="5448573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E0B5060C-8C83-43C6-BAD7-64AFFE3329E7}"/>
              </a:ext>
            </a:extLst>
          </p:cNvPr>
          <p:cNvSpPr/>
          <p:nvPr/>
        </p:nvSpPr>
        <p:spPr>
          <a:xfrm>
            <a:off x="6553961" y="5638770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EB5EBF24-CA63-4045-B08F-1B67C861BDA3}"/>
              </a:ext>
            </a:extLst>
          </p:cNvPr>
          <p:cNvSpPr/>
          <p:nvPr/>
        </p:nvSpPr>
        <p:spPr>
          <a:xfrm>
            <a:off x="6756740" y="5833277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D2E8FA0C-1460-4860-877C-CEE681702DAD}"/>
              </a:ext>
            </a:extLst>
          </p:cNvPr>
          <p:cNvSpPr/>
          <p:nvPr/>
        </p:nvSpPr>
        <p:spPr>
          <a:xfrm>
            <a:off x="7278884" y="5379991"/>
            <a:ext cx="615462" cy="58830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57FAACE9-8750-4782-A3E5-1C8B6066B8FA}"/>
              </a:ext>
            </a:extLst>
          </p:cNvPr>
          <p:cNvSpPr/>
          <p:nvPr/>
        </p:nvSpPr>
        <p:spPr>
          <a:xfrm>
            <a:off x="7358022" y="5785406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E05D8860-3278-41CD-906D-C06478E99A99}"/>
              </a:ext>
            </a:extLst>
          </p:cNvPr>
          <p:cNvSpPr/>
          <p:nvPr/>
        </p:nvSpPr>
        <p:spPr>
          <a:xfrm>
            <a:off x="7666713" y="5788265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48FDBAE6-AC02-4C15-8C93-546CC2A412C4}"/>
              </a:ext>
            </a:extLst>
          </p:cNvPr>
          <p:cNvSpPr/>
          <p:nvPr/>
        </p:nvSpPr>
        <p:spPr>
          <a:xfrm>
            <a:off x="7666713" y="5497110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D4EBFF82-CCC7-4530-98D0-0AD11A1E7F3E}"/>
              </a:ext>
            </a:extLst>
          </p:cNvPr>
          <p:cNvSpPr/>
          <p:nvPr/>
        </p:nvSpPr>
        <p:spPr>
          <a:xfrm>
            <a:off x="7358022" y="5497110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1D242D48-752B-430F-B5B2-176227437675}"/>
              </a:ext>
            </a:extLst>
          </p:cNvPr>
          <p:cNvSpPr/>
          <p:nvPr/>
        </p:nvSpPr>
        <p:spPr>
          <a:xfrm>
            <a:off x="7529465" y="5641796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Left Brace 120">
            <a:extLst>
              <a:ext uri="{FF2B5EF4-FFF2-40B4-BE49-F238E27FC236}">
                <a16:creationId xmlns:a16="http://schemas.microsoft.com/office/drawing/2014/main" id="{A44072EE-3368-41CE-B768-59D2927996CE}"/>
              </a:ext>
            </a:extLst>
          </p:cNvPr>
          <p:cNvSpPr/>
          <p:nvPr/>
        </p:nvSpPr>
        <p:spPr>
          <a:xfrm>
            <a:off x="4907992" y="5097880"/>
            <a:ext cx="284085" cy="997553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Left Brace 121">
            <a:extLst>
              <a:ext uri="{FF2B5EF4-FFF2-40B4-BE49-F238E27FC236}">
                <a16:creationId xmlns:a16="http://schemas.microsoft.com/office/drawing/2014/main" id="{C99A2150-9261-4ECC-955F-C286C5CA73EC}"/>
              </a:ext>
            </a:extLst>
          </p:cNvPr>
          <p:cNvSpPr/>
          <p:nvPr/>
        </p:nvSpPr>
        <p:spPr>
          <a:xfrm rot="10800000">
            <a:off x="8157214" y="5139993"/>
            <a:ext cx="284085" cy="997553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Title 1">
            <a:extLst>
              <a:ext uri="{FF2B5EF4-FFF2-40B4-BE49-F238E27FC236}">
                <a16:creationId xmlns:a16="http://schemas.microsoft.com/office/drawing/2014/main" id="{0B9D4612-A244-4DAB-AA19-3ED51981C874}"/>
              </a:ext>
            </a:extLst>
          </p:cNvPr>
          <p:cNvSpPr txBox="1">
            <a:spLocks/>
          </p:cNvSpPr>
          <p:nvPr/>
        </p:nvSpPr>
        <p:spPr>
          <a:xfrm>
            <a:off x="1697425" y="3928277"/>
            <a:ext cx="8506128" cy="125275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/>
              <a:t>They comprise its complement, B</a:t>
            </a:r>
            <a:r>
              <a:rPr lang="en-US" sz="3200" baseline="30000" dirty="0"/>
              <a:t>C</a:t>
            </a:r>
            <a:r>
              <a:rPr lang="en-US" sz="3200" dirty="0"/>
              <a:t>, the set of </a:t>
            </a:r>
            <a:r>
              <a:rPr lang="en-US" sz="3200" u="sng" dirty="0"/>
              <a:t>all</a:t>
            </a:r>
            <a:r>
              <a:rPr lang="en-US" sz="3200" dirty="0"/>
              <a:t> elements of </a:t>
            </a:r>
            <a:r>
              <a:rPr lang="el-GR" sz="3200" dirty="0"/>
              <a:t>Ω</a:t>
            </a:r>
            <a:r>
              <a:rPr lang="en-US" sz="3200" dirty="0"/>
              <a:t> that </a:t>
            </a:r>
            <a:r>
              <a:rPr lang="en-US" sz="3200" u="sng" dirty="0"/>
              <a:t>aren’t</a:t>
            </a:r>
            <a:r>
              <a:rPr lang="en-US" sz="3200" dirty="0"/>
              <a:t> elements of B.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3515A5E6-C1E8-43F9-94F3-BF71C62B08F1}"/>
                  </a:ext>
                </a:extLst>
              </p:cNvPr>
              <p:cNvSpPr txBox="1"/>
              <p:nvPr/>
            </p:nvSpPr>
            <p:spPr>
              <a:xfrm>
                <a:off x="3023713" y="5273490"/>
                <a:ext cx="1967629" cy="6483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sz="4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sup>
                      </m:sSup>
                      <m:r>
                        <a:rPr lang="en-US" sz="4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4200" dirty="0"/>
              </a:p>
            </p:txBody>
          </p:sp>
        </mc:Choice>
        <mc:Fallback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3515A5E6-C1E8-43F9-94F3-BF71C62B08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3713" y="5273490"/>
                <a:ext cx="1967629" cy="64838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6581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4" grpId="0"/>
      <p:bldP spid="75" grpId="0" animBg="1"/>
      <p:bldP spid="79" grpId="0" animBg="1"/>
      <p:bldP spid="80" grpId="0" animBg="1"/>
      <p:bldP spid="84" grpId="0" animBg="1"/>
      <p:bldP spid="85" grpId="0" animBg="1"/>
      <p:bldP spid="86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102" grpId="0"/>
      <p:bldP spid="3" grpId="0"/>
      <p:bldP spid="104" grpId="0" animBg="1"/>
      <p:bldP spid="105" grpId="0"/>
      <p:bldP spid="106" grpId="0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21" grpId="0" animBg="1"/>
      <p:bldP spid="122" grpId="0" animBg="1"/>
      <p:bldP spid="123" grpId="0"/>
      <p:bldP spid="12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0BEE4-45C6-4F80-9907-F1752C93F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788" y="406601"/>
            <a:ext cx="7335648" cy="1252755"/>
          </a:xfrm>
        </p:spPr>
        <p:txBody>
          <a:bodyPr>
            <a:normAutofit/>
          </a:bodyPr>
          <a:lstStyle/>
          <a:p>
            <a:r>
              <a:rPr lang="en-US" dirty="0"/>
              <a:t>In the beginning, there was…</a:t>
            </a:r>
            <a:endParaRPr lang="en-US" sz="3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950F5C9-13F9-4A05-B93D-7442CE0E8CDD}"/>
              </a:ext>
            </a:extLst>
          </p:cNvPr>
          <p:cNvSpPr/>
          <p:nvPr/>
        </p:nvSpPr>
        <p:spPr>
          <a:xfrm>
            <a:off x="8760904" y="406601"/>
            <a:ext cx="87804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l-GR" sz="7200" dirty="0">
                <a:solidFill>
                  <a:schemeClr val="tx2"/>
                </a:solidFill>
              </a:rPr>
              <a:t>Ω</a:t>
            </a:r>
            <a:br>
              <a:rPr lang="en-US" sz="3200" dirty="0">
                <a:solidFill>
                  <a:schemeClr val="tx2"/>
                </a:solidFill>
              </a:rPr>
            </a:b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D00E87-6887-44C7-9868-3B8FBBFC1025}"/>
              </a:ext>
            </a:extLst>
          </p:cNvPr>
          <p:cNvSpPr/>
          <p:nvPr/>
        </p:nvSpPr>
        <p:spPr>
          <a:xfrm>
            <a:off x="8211515" y="1437951"/>
            <a:ext cx="1976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(the sample space)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6801D66-53BD-44EF-957B-CB29A728F528}"/>
              </a:ext>
            </a:extLst>
          </p:cNvPr>
          <p:cNvSpPr/>
          <p:nvPr/>
        </p:nvSpPr>
        <p:spPr>
          <a:xfrm>
            <a:off x="4648688" y="2690706"/>
            <a:ext cx="6305894" cy="342406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ArchUp">
              <a:avLst/>
            </a:prstTxWarp>
            <a:noAutofit/>
          </a:bodyPr>
          <a:lstStyle/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ALL POSSIBLE OUTCOMES!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E76107-9DC4-4EEA-8AA7-206A679AE6D3}"/>
              </a:ext>
            </a:extLst>
          </p:cNvPr>
          <p:cNvSpPr/>
          <p:nvPr/>
        </p:nvSpPr>
        <p:spPr>
          <a:xfrm>
            <a:off x="989993" y="3941073"/>
            <a:ext cx="23566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And in it were…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111BC7F-4991-488F-910E-9C4410664761}"/>
              </a:ext>
            </a:extLst>
          </p:cNvPr>
          <p:cNvSpPr/>
          <p:nvPr/>
        </p:nvSpPr>
        <p:spPr>
          <a:xfrm>
            <a:off x="6813223" y="4306918"/>
            <a:ext cx="20062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(of an experiment)</a:t>
            </a:r>
          </a:p>
        </p:txBody>
      </p:sp>
    </p:spTree>
    <p:extLst>
      <p:ext uri="{BB962C8B-B14F-4D97-AF65-F5344CB8AC3E}">
        <p14:creationId xmlns:p14="http://schemas.microsoft.com/office/powerpoint/2010/main" val="1876010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0BEE4-45C6-4F80-9907-F1752C93F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1565" y="353847"/>
            <a:ext cx="7335648" cy="1252755"/>
          </a:xfrm>
        </p:spPr>
        <p:txBody>
          <a:bodyPr>
            <a:normAutofit/>
          </a:bodyPr>
          <a:lstStyle/>
          <a:p>
            <a:r>
              <a:rPr lang="en-US" dirty="0"/>
              <a:t>When a coin was flipped…</a:t>
            </a:r>
            <a:endParaRPr lang="en-US" sz="3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950F5C9-13F9-4A05-B93D-7442CE0E8CDD}"/>
              </a:ext>
            </a:extLst>
          </p:cNvPr>
          <p:cNvSpPr/>
          <p:nvPr/>
        </p:nvSpPr>
        <p:spPr>
          <a:xfrm>
            <a:off x="2646814" y="1734240"/>
            <a:ext cx="626515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l-GR" sz="7200" dirty="0">
                <a:solidFill>
                  <a:schemeClr val="tx2"/>
                </a:solidFill>
              </a:rPr>
              <a:t>Ω</a:t>
            </a:r>
            <a:r>
              <a:rPr lang="en-US" sz="7200" dirty="0">
                <a:solidFill>
                  <a:schemeClr val="tx2"/>
                </a:solidFill>
              </a:rPr>
              <a:t> = {     ,    }</a:t>
            </a:r>
            <a:br>
              <a:rPr lang="en-US" sz="3200" dirty="0">
                <a:solidFill>
                  <a:schemeClr val="tx2"/>
                </a:solidFill>
              </a:rPr>
            </a:b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27BE146-4EEB-42E2-AB46-BB4FBD93DE96}"/>
              </a:ext>
            </a:extLst>
          </p:cNvPr>
          <p:cNvSpPr/>
          <p:nvPr/>
        </p:nvSpPr>
        <p:spPr>
          <a:xfrm>
            <a:off x="5647088" y="2099231"/>
            <a:ext cx="800100" cy="7473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ysClr val="windowText" lastClr="000000"/>
                </a:solidFill>
              </a:rPr>
              <a:t>H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659D20B-5D84-4F21-93A8-91EEC8BB8AF6}"/>
              </a:ext>
            </a:extLst>
          </p:cNvPr>
          <p:cNvSpPr/>
          <p:nvPr/>
        </p:nvSpPr>
        <p:spPr>
          <a:xfrm>
            <a:off x="6879476" y="2101362"/>
            <a:ext cx="800100" cy="7473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ysClr val="windowText" lastClr="000000"/>
                </a:solidFill>
              </a:rPr>
              <a:t>T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65C1566-6335-4A02-9324-5AA4F7CCEF85}"/>
              </a:ext>
            </a:extLst>
          </p:cNvPr>
          <p:cNvSpPr txBox="1">
            <a:spLocks/>
          </p:cNvSpPr>
          <p:nvPr/>
        </p:nvSpPr>
        <p:spPr>
          <a:xfrm>
            <a:off x="2102253" y="2988372"/>
            <a:ext cx="7335648" cy="125275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When a die was rolled…</a:t>
            </a:r>
            <a:endParaRPr lang="en-US" sz="36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DE2D23-B141-4353-BFF8-E84AB81B5C37}"/>
              </a:ext>
            </a:extLst>
          </p:cNvPr>
          <p:cNvSpPr/>
          <p:nvPr/>
        </p:nvSpPr>
        <p:spPr>
          <a:xfrm>
            <a:off x="360485" y="4119886"/>
            <a:ext cx="1135086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l-GR" sz="7200" dirty="0">
                <a:solidFill>
                  <a:schemeClr val="tx2"/>
                </a:solidFill>
              </a:rPr>
              <a:t>Ω</a:t>
            </a:r>
            <a:r>
              <a:rPr lang="en-US" sz="7200" dirty="0">
                <a:solidFill>
                  <a:schemeClr val="tx2"/>
                </a:solidFill>
              </a:rPr>
              <a:t> = {   ,   ,   ,   ,   ,   }</a:t>
            </a:r>
            <a:br>
              <a:rPr lang="en-US" sz="3200" dirty="0">
                <a:solidFill>
                  <a:schemeClr val="tx2"/>
                </a:solidFill>
              </a:rPr>
            </a:b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A803E0C-B8F7-437B-8C16-5ED45A9AACBD}"/>
              </a:ext>
            </a:extLst>
          </p:cNvPr>
          <p:cNvSpPr/>
          <p:nvPr/>
        </p:nvSpPr>
        <p:spPr>
          <a:xfrm>
            <a:off x="4202723" y="4536831"/>
            <a:ext cx="615462" cy="58830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566F116-EB53-42E9-9952-D311EC81520F}"/>
              </a:ext>
            </a:extLst>
          </p:cNvPr>
          <p:cNvSpPr/>
          <p:nvPr/>
        </p:nvSpPr>
        <p:spPr>
          <a:xfrm>
            <a:off x="5216681" y="4536831"/>
            <a:ext cx="615462" cy="58830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4F5D74A-38D0-49F9-8860-75D394A784C4}"/>
              </a:ext>
            </a:extLst>
          </p:cNvPr>
          <p:cNvSpPr/>
          <p:nvPr/>
        </p:nvSpPr>
        <p:spPr>
          <a:xfrm>
            <a:off x="9020905" y="4564396"/>
            <a:ext cx="615462" cy="58830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8B963AA-A449-47EB-B54B-9FAC27A1286C}"/>
              </a:ext>
            </a:extLst>
          </p:cNvPr>
          <p:cNvSpPr/>
          <p:nvPr/>
        </p:nvSpPr>
        <p:spPr>
          <a:xfrm>
            <a:off x="7069017" y="4564396"/>
            <a:ext cx="615462" cy="58830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A154D7E-3692-4073-B334-37B70F21D135}"/>
              </a:ext>
            </a:extLst>
          </p:cNvPr>
          <p:cNvSpPr/>
          <p:nvPr/>
        </p:nvSpPr>
        <p:spPr>
          <a:xfrm>
            <a:off x="6139457" y="4564396"/>
            <a:ext cx="615462" cy="58830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182D3CD-45B4-45E4-813E-45F92522CD7F}"/>
              </a:ext>
            </a:extLst>
          </p:cNvPr>
          <p:cNvSpPr/>
          <p:nvPr/>
        </p:nvSpPr>
        <p:spPr>
          <a:xfrm>
            <a:off x="4448699" y="4787023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06BA4D5-791F-48AB-8298-458F7BEDD98D}"/>
              </a:ext>
            </a:extLst>
          </p:cNvPr>
          <p:cNvSpPr/>
          <p:nvPr/>
        </p:nvSpPr>
        <p:spPr>
          <a:xfrm>
            <a:off x="5322322" y="4630379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FF2E7E2-C04B-4DFB-BAED-E04BC86A96DA}"/>
              </a:ext>
            </a:extLst>
          </p:cNvPr>
          <p:cNvSpPr/>
          <p:nvPr/>
        </p:nvSpPr>
        <p:spPr>
          <a:xfrm>
            <a:off x="5647088" y="4904794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157E2D3-DB82-4518-BDED-14BA2D0F661E}"/>
              </a:ext>
            </a:extLst>
          </p:cNvPr>
          <p:cNvSpPr/>
          <p:nvPr/>
        </p:nvSpPr>
        <p:spPr>
          <a:xfrm>
            <a:off x="7148155" y="4969811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DDFD0F7-3486-40FF-9A2A-6989365BF526}"/>
              </a:ext>
            </a:extLst>
          </p:cNvPr>
          <p:cNvSpPr/>
          <p:nvPr/>
        </p:nvSpPr>
        <p:spPr>
          <a:xfrm>
            <a:off x="6173489" y="4636004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2145898-226F-4C83-87DD-2E64EDCFB3CC}"/>
              </a:ext>
            </a:extLst>
          </p:cNvPr>
          <p:cNvSpPr/>
          <p:nvPr/>
        </p:nvSpPr>
        <p:spPr>
          <a:xfrm>
            <a:off x="6387064" y="4826201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D83E277-4EF9-4F96-B91C-F349EE62B045}"/>
              </a:ext>
            </a:extLst>
          </p:cNvPr>
          <p:cNvSpPr/>
          <p:nvPr/>
        </p:nvSpPr>
        <p:spPr>
          <a:xfrm>
            <a:off x="6589843" y="5020708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6A8775C-B346-4914-99C3-06A0CC3A9A8E}"/>
              </a:ext>
            </a:extLst>
          </p:cNvPr>
          <p:cNvSpPr/>
          <p:nvPr/>
        </p:nvSpPr>
        <p:spPr>
          <a:xfrm>
            <a:off x="7456846" y="4972670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B2FFD4A-47C3-4575-A446-54B6E0F4A30A}"/>
              </a:ext>
            </a:extLst>
          </p:cNvPr>
          <p:cNvSpPr/>
          <p:nvPr/>
        </p:nvSpPr>
        <p:spPr>
          <a:xfrm>
            <a:off x="7456846" y="4681515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D1F5B58-1CFB-4E3E-A096-18F9543BA25B}"/>
              </a:ext>
            </a:extLst>
          </p:cNvPr>
          <p:cNvSpPr/>
          <p:nvPr/>
        </p:nvSpPr>
        <p:spPr>
          <a:xfrm>
            <a:off x="7148155" y="4681515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DF8E0C15-66C6-48AA-8E06-B2968494F2EF}"/>
              </a:ext>
            </a:extLst>
          </p:cNvPr>
          <p:cNvSpPr/>
          <p:nvPr/>
        </p:nvSpPr>
        <p:spPr>
          <a:xfrm>
            <a:off x="7996061" y="4564396"/>
            <a:ext cx="615462" cy="58830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C2338E4-A8F0-4193-88DA-8FADD07C444E}"/>
              </a:ext>
            </a:extLst>
          </p:cNvPr>
          <p:cNvSpPr/>
          <p:nvPr/>
        </p:nvSpPr>
        <p:spPr>
          <a:xfrm>
            <a:off x="8075199" y="4969811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AF0E101-26B9-4CDF-A03F-855BA42CEE0E}"/>
              </a:ext>
            </a:extLst>
          </p:cNvPr>
          <p:cNvSpPr/>
          <p:nvPr/>
        </p:nvSpPr>
        <p:spPr>
          <a:xfrm>
            <a:off x="8383890" y="4972670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2ED1602-1B62-405B-AAFA-774C40B963DF}"/>
              </a:ext>
            </a:extLst>
          </p:cNvPr>
          <p:cNvSpPr/>
          <p:nvPr/>
        </p:nvSpPr>
        <p:spPr>
          <a:xfrm>
            <a:off x="8383890" y="4681515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2A3976E0-63EF-4D2F-9087-6F0CA6405845}"/>
              </a:ext>
            </a:extLst>
          </p:cNvPr>
          <p:cNvSpPr/>
          <p:nvPr/>
        </p:nvSpPr>
        <p:spPr>
          <a:xfrm>
            <a:off x="8075199" y="4681515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F62A6C6E-C487-4FB4-A529-7A9391D14EED}"/>
              </a:ext>
            </a:extLst>
          </p:cNvPr>
          <p:cNvSpPr/>
          <p:nvPr/>
        </p:nvSpPr>
        <p:spPr>
          <a:xfrm>
            <a:off x="8246642" y="4826201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F7F3483-6D1F-4A59-9479-F3C5A4C0F2BE}"/>
              </a:ext>
            </a:extLst>
          </p:cNvPr>
          <p:cNvSpPr/>
          <p:nvPr/>
        </p:nvSpPr>
        <p:spPr>
          <a:xfrm>
            <a:off x="9169842" y="4680202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1BFD8B8-E27C-4F70-A7FB-1B706191DB1C}"/>
              </a:ext>
            </a:extLst>
          </p:cNvPr>
          <p:cNvSpPr/>
          <p:nvPr/>
        </p:nvSpPr>
        <p:spPr>
          <a:xfrm>
            <a:off x="9182496" y="4841330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B602F2D-3E22-4BAD-B555-60071DCD9A04}"/>
              </a:ext>
            </a:extLst>
          </p:cNvPr>
          <p:cNvSpPr/>
          <p:nvPr/>
        </p:nvSpPr>
        <p:spPr>
          <a:xfrm>
            <a:off x="9182496" y="4994442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618858D-D067-402D-897E-92A3B689906C}"/>
              </a:ext>
            </a:extLst>
          </p:cNvPr>
          <p:cNvSpPr/>
          <p:nvPr/>
        </p:nvSpPr>
        <p:spPr>
          <a:xfrm>
            <a:off x="9397908" y="4688758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87B5D82-2D51-4B20-891A-38F56901D36D}"/>
              </a:ext>
            </a:extLst>
          </p:cNvPr>
          <p:cNvSpPr/>
          <p:nvPr/>
        </p:nvSpPr>
        <p:spPr>
          <a:xfrm>
            <a:off x="9407126" y="4845338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B78529AC-0F2C-4C0D-8CBA-28C13580F236}"/>
              </a:ext>
            </a:extLst>
          </p:cNvPr>
          <p:cNvSpPr/>
          <p:nvPr/>
        </p:nvSpPr>
        <p:spPr>
          <a:xfrm>
            <a:off x="9407126" y="5002330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607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3" grpId="0" animBg="1"/>
      <p:bldP spid="8" grpId="0" animBg="1"/>
      <p:bldP spid="9" grpId="0"/>
      <p:bldP spid="10" grpId="0"/>
      <p:bldP spid="13" grpId="0" animBg="1"/>
      <p:bldP spid="14" grpId="0" animBg="1"/>
      <p:bldP spid="15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0BEE4-45C6-4F80-9907-F1752C93F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2473" y="895385"/>
            <a:ext cx="8958889" cy="1252755"/>
          </a:xfrm>
        </p:spPr>
        <p:txBody>
          <a:bodyPr>
            <a:normAutofit fontScale="90000"/>
          </a:bodyPr>
          <a:lstStyle/>
          <a:p>
            <a:r>
              <a:rPr lang="en-US" dirty="0"/>
              <a:t>There was no limit to what it could contain, even ALL THE NUMBERS!</a:t>
            </a:r>
            <a:endParaRPr lang="en-US" sz="3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950F5C9-13F9-4A05-B93D-7442CE0E8CDD}"/>
              </a:ext>
            </a:extLst>
          </p:cNvPr>
          <p:cNvSpPr/>
          <p:nvPr/>
        </p:nvSpPr>
        <p:spPr>
          <a:xfrm>
            <a:off x="2646814" y="2329044"/>
            <a:ext cx="626515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l-GR" sz="7200" dirty="0">
                <a:solidFill>
                  <a:schemeClr val="tx2"/>
                </a:solidFill>
              </a:rPr>
              <a:t>Ω</a:t>
            </a:r>
            <a:r>
              <a:rPr lang="en-US" sz="7200" dirty="0">
                <a:solidFill>
                  <a:schemeClr val="tx2"/>
                </a:solidFill>
              </a:rPr>
              <a:t> = (-∞,∞)</a:t>
            </a:r>
            <a:br>
              <a:rPr lang="en-US" sz="3200" dirty="0">
                <a:solidFill>
                  <a:schemeClr val="tx2"/>
                </a:solidFill>
              </a:rPr>
            </a:b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2" name="Title 1">
            <a:extLst>
              <a:ext uri="{FF2B5EF4-FFF2-40B4-BE49-F238E27FC236}">
                <a16:creationId xmlns:a16="http://schemas.microsoft.com/office/drawing/2014/main" id="{C38EE54F-1364-448F-B599-6B2BD11F36C7}"/>
              </a:ext>
            </a:extLst>
          </p:cNvPr>
          <p:cNvSpPr txBox="1">
            <a:spLocks/>
          </p:cNvSpPr>
          <p:nvPr/>
        </p:nvSpPr>
        <p:spPr>
          <a:xfrm>
            <a:off x="1392473" y="3429000"/>
            <a:ext cx="8958889" cy="125275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dirty="0"/>
              <a:t>(well, in this case, just the real ones, but you get the idea)</a:t>
            </a:r>
          </a:p>
        </p:txBody>
      </p:sp>
    </p:spTree>
    <p:extLst>
      <p:ext uri="{BB962C8B-B14F-4D97-AF65-F5344CB8AC3E}">
        <p14:creationId xmlns:p14="http://schemas.microsoft.com/office/powerpoint/2010/main" val="4061755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4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0BEE4-45C6-4F80-9907-F1752C93F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2472" y="140783"/>
            <a:ext cx="8958889" cy="1252755"/>
          </a:xfrm>
        </p:spPr>
        <p:txBody>
          <a:bodyPr>
            <a:normAutofit/>
          </a:bodyPr>
          <a:lstStyle/>
          <a:p>
            <a:r>
              <a:rPr lang="en-US" dirty="0"/>
              <a:t>It could be countable:</a:t>
            </a:r>
            <a:endParaRPr lang="en-US" sz="3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950F5C9-13F9-4A05-B93D-7442CE0E8CDD}"/>
              </a:ext>
            </a:extLst>
          </p:cNvPr>
          <p:cNvSpPr/>
          <p:nvPr/>
        </p:nvSpPr>
        <p:spPr>
          <a:xfrm>
            <a:off x="1642340" y="1393538"/>
            <a:ext cx="845915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l-GR" sz="7200" dirty="0">
                <a:solidFill>
                  <a:schemeClr val="tx2"/>
                </a:solidFill>
              </a:rPr>
              <a:t>Ω</a:t>
            </a:r>
            <a:r>
              <a:rPr lang="en-US" sz="7200" dirty="0">
                <a:solidFill>
                  <a:schemeClr val="tx2"/>
                </a:solidFill>
              </a:rPr>
              <a:t> = {1, 2, 3, …}</a:t>
            </a:r>
            <a:br>
              <a:rPr lang="en-US" sz="3200" dirty="0">
                <a:solidFill>
                  <a:schemeClr val="tx2"/>
                </a:solidFill>
              </a:rPr>
            </a:b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281737C-503A-4946-94AE-0572B5920D27}"/>
              </a:ext>
            </a:extLst>
          </p:cNvPr>
          <p:cNvSpPr txBox="1">
            <a:spLocks/>
          </p:cNvSpPr>
          <p:nvPr/>
        </p:nvSpPr>
        <p:spPr>
          <a:xfrm>
            <a:off x="1260787" y="2870866"/>
            <a:ext cx="8958889" cy="125275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It could be </a:t>
            </a:r>
            <a:r>
              <a:rPr lang="en-US" dirty="0" err="1"/>
              <a:t>UNcountable</a:t>
            </a:r>
            <a:r>
              <a:rPr lang="en-US" dirty="0"/>
              <a:t>:</a:t>
            </a:r>
            <a:endParaRPr lang="en-US" sz="3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11DDA5A-2258-4929-8E3E-4BD2670978C8}"/>
              </a:ext>
            </a:extLst>
          </p:cNvPr>
          <p:cNvSpPr/>
          <p:nvPr/>
        </p:nvSpPr>
        <p:spPr>
          <a:xfrm>
            <a:off x="1972324" y="3987297"/>
            <a:ext cx="8459151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l-GR" sz="6000" dirty="0">
                <a:solidFill>
                  <a:schemeClr val="tx2"/>
                </a:solidFill>
              </a:rPr>
              <a:t>Ω</a:t>
            </a:r>
            <a:r>
              <a:rPr lang="en-US" sz="6000" dirty="0">
                <a:solidFill>
                  <a:schemeClr val="tx2"/>
                </a:solidFill>
              </a:rPr>
              <a:t> = (0,∞) = {0.1,…</a:t>
            </a:r>
            <a:br>
              <a:rPr lang="en-US" sz="3200" dirty="0">
                <a:solidFill>
                  <a:schemeClr val="tx2"/>
                </a:solidFill>
              </a:rPr>
            </a:b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4B57573-CF31-4015-BF23-21A50360CD6C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7510510" y="4909352"/>
            <a:ext cx="1203062" cy="76786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>
            <a:extLst>
              <a:ext uri="{FF2B5EF4-FFF2-40B4-BE49-F238E27FC236}">
                <a16:creationId xmlns:a16="http://schemas.microsoft.com/office/drawing/2014/main" id="{80D69D9E-AE9A-45B4-8211-2475AAD949D5}"/>
              </a:ext>
            </a:extLst>
          </p:cNvPr>
          <p:cNvSpPr txBox="1">
            <a:spLocks/>
          </p:cNvSpPr>
          <p:nvPr/>
        </p:nvSpPr>
        <p:spPr>
          <a:xfrm>
            <a:off x="8713572" y="5405532"/>
            <a:ext cx="958181" cy="54336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/>
              <a:t>0.01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4A6DA73-EC67-4698-B775-43F6F8D07001}"/>
              </a:ext>
            </a:extLst>
          </p:cNvPr>
          <p:cNvCxnSpPr>
            <a:cxnSpLocks/>
          </p:cNvCxnSpPr>
          <p:nvPr/>
        </p:nvCxnSpPr>
        <p:spPr>
          <a:xfrm flipH="1" flipV="1">
            <a:off x="7464735" y="4985154"/>
            <a:ext cx="456527" cy="70702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69DAAF37-5275-432D-89DC-69FEC8E20EA1}"/>
              </a:ext>
            </a:extLst>
          </p:cNvPr>
          <p:cNvSpPr txBox="1">
            <a:spLocks/>
          </p:cNvSpPr>
          <p:nvPr/>
        </p:nvSpPr>
        <p:spPr>
          <a:xfrm>
            <a:off x="7673632" y="5728095"/>
            <a:ext cx="1030873" cy="46621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/>
              <a:t>0.001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312B929-C49C-40C0-ACE8-63054D72ADE3}"/>
              </a:ext>
            </a:extLst>
          </p:cNvPr>
          <p:cNvCxnSpPr>
            <a:cxnSpLocks/>
          </p:cNvCxnSpPr>
          <p:nvPr/>
        </p:nvCxnSpPr>
        <p:spPr>
          <a:xfrm flipV="1">
            <a:off x="7418961" y="5040007"/>
            <a:ext cx="1" cy="81584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77DF077A-3CB2-4736-9DCA-D78F34B829D0}"/>
              </a:ext>
            </a:extLst>
          </p:cNvPr>
          <p:cNvSpPr txBox="1">
            <a:spLocks/>
          </p:cNvSpPr>
          <p:nvPr/>
        </p:nvSpPr>
        <p:spPr>
          <a:xfrm>
            <a:off x="6881322" y="5948673"/>
            <a:ext cx="792310" cy="302381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600" dirty="0"/>
              <a:t>0.0001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FCEAD57-7DDA-420A-97CF-15BBE4BCE14D}"/>
              </a:ext>
            </a:extLst>
          </p:cNvPr>
          <p:cNvCxnSpPr>
            <a:cxnSpLocks/>
          </p:cNvCxnSpPr>
          <p:nvPr/>
        </p:nvCxnSpPr>
        <p:spPr>
          <a:xfrm flipV="1">
            <a:off x="6426970" y="5040007"/>
            <a:ext cx="910430" cy="103719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1">
            <a:extLst>
              <a:ext uri="{FF2B5EF4-FFF2-40B4-BE49-F238E27FC236}">
                <a16:creationId xmlns:a16="http://schemas.microsoft.com/office/drawing/2014/main" id="{42206E2C-7993-4298-A7C8-3896F5777353}"/>
              </a:ext>
            </a:extLst>
          </p:cNvPr>
          <p:cNvSpPr txBox="1">
            <a:spLocks/>
          </p:cNvSpPr>
          <p:nvPr/>
        </p:nvSpPr>
        <p:spPr>
          <a:xfrm>
            <a:off x="6244011" y="6094035"/>
            <a:ext cx="627270" cy="192454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000" dirty="0"/>
              <a:t>0.00001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940B214-618E-4BEA-BF75-68974A6AE616}"/>
              </a:ext>
            </a:extLst>
          </p:cNvPr>
          <p:cNvCxnSpPr>
            <a:cxnSpLocks/>
          </p:cNvCxnSpPr>
          <p:nvPr/>
        </p:nvCxnSpPr>
        <p:spPr>
          <a:xfrm flipV="1">
            <a:off x="6048296" y="5049309"/>
            <a:ext cx="1115995" cy="106979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itle 1">
            <a:extLst>
              <a:ext uri="{FF2B5EF4-FFF2-40B4-BE49-F238E27FC236}">
                <a16:creationId xmlns:a16="http://schemas.microsoft.com/office/drawing/2014/main" id="{C8584EFA-BC2B-4711-90BD-8F7B50A917FA}"/>
              </a:ext>
            </a:extLst>
          </p:cNvPr>
          <p:cNvSpPr txBox="1">
            <a:spLocks/>
          </p:cNvSpPr>
          <p:nvPr/>
        </p:nvSpPr>
        <p:spPr>
          <a:xfrm>
            <a:off x="5773086" y="6127519"/>
            <a:ext cx="460884" cy="15297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" dirty="0"/>
              <a:t>0.000001</a:t>
            </a:r>
          </a:p>
        </p:txBody>
      </p:sp>
      <p:pic>
        <p:nvPicPr>
          <p:cNvPr id="25" name="Picture 24" descr="A person wearing a purple hat&#10;&#10;Description automatically generated">
            <a:extLst>
              <a:ext uri="{FF2B5EF4-FFF2-40B4-BE49-F238E27FC236}">
                <a16:creationId xmlns:a16="http://schemas.microsoft.com/office/drawing/2014/main" id="{707DB242-A781-4333-9D11-803B29D6368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8766" t="3496" r="34025" b="9663"/>
          <a:stretch/>
        </p:blipFill>
        <p:spPr>
          <a:xfrm>
            <a:off x="8957569" y="1393538"/>
            <a:ext cx="1592092" cy="174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181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1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75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6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6" dur="90" accel="50000">
                                          <p:stCondLst>
                                            <p:cond delay="91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911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89">
                                          <p:stCondLst>
                                            <p:cond delay="911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332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90" accel="50000">
                                          <p:stCondLst>
                                            <p:cond delay="91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4" dur="13">
                                          <p:stCondLst>
                                            <p:cond delay="31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5" dur="83" decel="50000">
                                          <p:stCondLst>
                                            <p:cond delay="323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7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9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1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/>
      <p:bldP spid="10" grpId="0" animBg="1"/>
      <p:bldP spid="12" grpId="0" animBg="1"/>
      <p:bldP spid="15" grpId="0" animBg="1"/>
      <p:bldP spid="20" grpId="0" animBg="1"/>
      <p:bldP spid="2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0BEE4-45C6-4F80-9907-F1752C93F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013" y="104455"/>
            <a:ext cx="8506128" cy="1252755"/>
          </a:xfrm>
        </p:spPr>
        <p:txBody>
          <a:bodyPr>
            <a:normAutofit/>
          </a:bodyPr>
          <a:lstStyle/>
          <a:p>
            <a:r>
              <a:rPr lang="en-US" sz="3200" dirty="0"/>
              <a:t>And lo, the elements of </a:t>
            </a:r>
            <a:r>
              <a:rPr lang="el-GR" sz="3200" dirty="0"/>
              <a:t>Ω</a:t>
            </a:r>
            <a:r>
              <a:rPr lang="en-US" sz="3200" dirty="0"/>
              <a:t> were called events.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27BE146-4EEB-42E2-AB46-BB4FBD93DE96}"/>
              </a:ext>
            </a:extLst>
          </p:cNvPr>
          <p:cNvSpPr/>
          <p:nvPr/>
        </p:nvSpPr>
        <p:spPr>
          <a:xfrm>
            <a:off x="4802828" y="2124058"/>
            <a:ext cx="800100" cy="7473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ysClr val="windowText" lastClr="000000"/>
                </a:solidFill>
              </a:rPr>
              <a:t>H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659D20B-5D84-4F21-93A8-91EEC8BB8AF6}"/>
              </a:ext>
            </a:extLst>
          </p:cNvPr>
          <p:cNvSpPr/>
          <p:nvPr/>
        </p:nvSpPr>
        <p:spPr>
          <a:xfrm>
            <a:off x="6035216" y="2126189"/>
            <a:ext cx="800100" cy="7473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ysClr val="windowText" lastClr="000000"/>
                </a:solidFill>
              </a:rPr>
              <a:t>T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65C1566-6335-4A02-9324-5AA4F7CCEF85}"/>
              </a:ext>
            </a:extLst>
          </p:cNvPr>
          <p:cNvSpPr txBox="1">
            <a:spLocks/>
          </p:cNvSpPr>
          <p:nvPr/>
        </p:nvSpPr>
        <p:spPr>
          <a:xfrm>
            <a:off x="2102253" y="2991775"/>
            <a:ext cx="7335648" cy="124935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>
                <a:latin typeface="+mn-lt"/>
              </a:rPr>
              <a:t>Or </a:t>
            </a:r>
            <a:r>
              <a:rPr lang="en-US" sz="3200" dirty="0">
                <a:effectLst/>
                <a:latin typeface="+mn-lt"/>
              </a:rPr>
              <a:t>each face </a:t>
            </a:r>
            <a:r>
              <a:rPr lang="en-US" sz="3200" dirty="0">
                <a:latin typeface="+mn-lt"/>
              </a:rPr>
              <a:t>of a die: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A803E0C-B8F7-437B-8C16-5ED45A9AACBD}"/>
              </a:ext>
            </a:extLst>
          </p:cNvPr>
          <p:cNvSpPr/>
          <p:nvPr/>
        </p:nvSpPr>
        <p:spPr>
          <a:xfrm>
            <a:off x="3164036" y="4492443"/>
            <a:ext cx="615462" cy="58830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566F116-EB53-42E9-9952-D311EC81520F}"/>
              </a:ext>
            </a:extLst>
          </p:cNvPr>
          <p:cNvSpPr/>
          <p:nvPr/>
        </p:nvSpPr>
        <p:spPr>
          <a:xfrm>
            <a:off x="4177994" y="4492443"/>
            <a:ext cx="615462" cy="58830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4F5D74A-38D0-49F9-8860-75D394A784C4}"/>
              </a:ext>
            </a:extLst>
          </p:cNvPr>
          <p:cNvSpPr/>
          <p:nvPr/>
        </p:nvSpPr>
        <p:spPr>
          <a:xfrm>
            <a:off x="7982218" y="4520008"/>
            <a:ext cx="615462" cy="58830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8B963AA-A449-47EB-B54B-9FAC27A1286C}"/>
              </a:ext>
            </a:extLst>
          </p:cNvPr>
          <p:cNvSpPr/>
          <p:nvPr/>
        </p:nvSpPr>
        <p:spPr>
          <a:xfrm>
            <a:off x="6030330" y="4520008"/>
            <a:ext cx="615462" cy="58830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A154D7E-3692-4073-B334-37B70F21D135}"/>
              </a:ext>
            </a:extLst>
          </p:cNvPr>
          <p:cNvSpPr/>
          <p:nvPr/>
        </p:nvSpPr>
        <p:spPr>
          <a:xfrm>
            <a:off x="5100770" y="4520008"/>
            <a:ext cx="615462" cy="58830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182D3CD-45B4-45E4-813E-45F92522CD7F}"/>
              </a:ext>
            </a:extLst>
          </p:cNvPr>
          <p:cNvSpPr/>
          <p:nvPr/>
        </p:nvSpPr>
        <p:spPr>
          <a:xfrm>
            <a:off x="3410012" y="4742635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06BA4D5-791F-48AB-8298-458F7BEDD98D}"/>
              </a:ext>
            </a:extLst>
          </p:cNvPr>
          <p:cNvSpPr/>
          <p:nvPr/>
        </p:nvSpPr>
        <p:spPr>
          <a:xfrm>
            <a:off x="4283635" y="4585991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FF2E7E2-C04B-4DFB-BAED-E04BC86A96DA}"/>
              </a:ext>
            </a:extLst>
          </p:cNvPr>
          <p:cNvSpPr/>
          <p:nvPr/>
        </p:nvSpPr>
        <p:spPr>
          <a:xfrm>
            <a:off x="4608401" y="4860406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157E2D3-DB82-4518-BDED-14BA2D0F661E}"/>
              </a:ext>
            </a:extLst>
          </p:cNvPr>
          <p:cNvSpPr/>
          <p:nvPr/>
        </p:nvSpPr>
        <p:spPr>
          <a:xfrm>
            <a:off x="6109468" y="4925423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DDFD0F7-3486-40FF-9A2A-6989365BF526}"/>
              </a:ext>
            </a:extLst>
          </p:cNvPr>
          <p:cNvSpPr/>
          <p:nvPr/>
        </p:nvSpPr>
        <p:spPr>
          <a:xfrm>
            <a:off x="5134802" y="4591616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2145898-226F-4C83-87DD-2E64EDCFB3CC}"/>
              </a:ext>
            </a:extLst>
          </p:cNvPr>
          <p:cNvSpPr/>
          <p:nvPr/>
        </p:nvSpPr>
        <p:spPr>
          <a:xfrm>
            <a:off x="5348377" y="4781813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D83E277-4EF9-4F96-B91C-F349EE62B045}"/>
              </a:ext>
            </a:extLst>
          </p:cNvPr>
          <p:cNvSpPr/>
          <p:nvPr/>
        </p:nvSpPr>
        <p:spPr>
          <a:xfrm>
            <a:off x="5551156" y="4976320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6A8775C-B346-4914-99C3-06A0CC3A9A8E}"/>
              </a:ext>
            </a:extLst>
          </p:cNvPr>
          <p:cNvSpPr/>
          <p:nvPr/>
        </p:nvSpPr>
        <p:spPr>
          <a:xfrm>
            <a:off x="6418159" y="4928282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B2FFD4A-47C3-4575-A446-54B6E0F4A30A}"/>
              </a:ext>
            </a:extLst>
          </p:cNvPr>
          <p:cNvSpPr/>
          <p:nvPr/>
        </p:nvSpPr>
        <p:spPr>
          <a:xfrm>
            <a:off x="6418159" y="4637127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D1F5B58-1CFB-4E3E-A096-18F9543BA25B}"/>
              </a:ext>
            </a:extLst>
          </p:cNvPr>
          <p:cNvSpPr/>
          <p:nvPr/>
        </p:nvSpPr>
        <p:spPr>
          <a:xfrm>
            <a:off x="6109468" y="4637127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DF8E0C15-66C6-48AA-8E06-B2968494F2EF}"/>
              </a:ext>
            </a:extLst>
          </p:cNvPr>
          <p:cNvSpPr/>
          <p:nvPr/>
        </p:nvSpPr>
        <p:spPr>
          <a:xfrm>
            <a:off x="6957374" y="4520008"/>
            <a:ext cx="615462" cy="58830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C2338E4-A8F0-4193-88DA-8FADD07C444E}"/>
              </a:ext>
            </a:extLst>
          </p:cNvPr>
          <p:cNvSpPr/>
          <p:nvPr/>
        </p:nvSpPr>
        <p:spPr>
          <a:xfrm>
            <a:off x="7036512" y="4925423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AF0E101-26B9-4CDF-A03F-855BA42CEE0E}"/>
              </a:ext>
            </a:extLst>
          </p:cNvPr>
          <p:cNvSpPr/>
          <p:nvPr/>
        </p:nvSpPr>
        <p:spPr>
          <a:xfrm>
            <a:off x="7345203" y="4928282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2ED1602-1B62-405B-AAFA-774C40B963DF}"/>
              </a:ext>
            </a:extLst>
          </p:cNvPr>
          <p:cNvSpPr/>
          <p:nvPr/>
        </p:nvSpPr>
        <p:spPr>
          <a:xfrm>
            <a:off x="7345203" y="4637127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2A3976E0-63EF-4D2F-9087-6F0CA6405845}"/>
              </a:ext>
            </a:extLst>
          </p:cNvPr>
          <p:cNvSpPr/>
          <p:nvPr/>
        </p:nvSpPr>
        <p:spPr>
          <a:xfrm>
            <a:off x="7036512" y="4637127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F62A6C6E-C487-4FB4-A529-7A9391D14EED}"/>
              </a:ext>
            </a:extLst>
          </p:cNvPr>
          <p:cNvSpPr/>
          <p:nvPr/>
        </p:nvSpPr>
        <p:spPr>
          <a:xfrm>
            <a:off x="7207955" y="4781813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F7F3483-6D1F-4A59-9479-F3C5A4C0F2BE}"/>
              </a:ext>
            </a:extLst>
          </p:cNvPr>
          <p:cNvSpPr/>
          <p:nvPr/>
        </p:nvSpPr>
        <p:spPr>
          <a:xfrm>
            <a:off x="8131155" y="4635814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1BFD8B8-E27C-4F70-A7FB-1B706191DB1C}"/>
              </a:ext>
            </a:extLst>
          </p:cNvPr>
          <p:cNvSpPr/>
          <p:nvPr/>
        </p:nvSpPr>
        <p:spPr>
          <a:xfrm>
            <a:off x="8143809" y="4796942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B602F2D-3E22-4BAD-B555-60071DCD9A04}"/>
              </a:ext>
            </a:extLst>
          </p:cNvPr>
          <p:cNvSpPr/>
          <p:nvPr/>
        </p:nvSpPr>
        <p:spPr>
          <a:xfrm>
            <a:off x="8143809" y="4950054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618858D-D067-402D-897E-92A3B689906C}"/>
              </a:ext>
            </a:extLst>
          </p:cNvPr>
          <p:cNvSpPr/>
          <p:nvPr/>
        </p:nvSpPr>
        <p:spPr>
          <a:xfrm>
            <a:off x="8359221" y="4644370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87B5D82-2D51-4B20-891A-38F56901D36D}"/>
              </a:ext>
            </a:extLst>
          </p:cNvPr>
          <p:cNvSpPr/>
          <p:nvPr/>
        </p:nvSpPr>
        <p:spPr>
          <a:xfrm>
            <a:off x="8368439" y="4800950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B78529AC-0F2C-4C0D-8CBA-28C13580F236}"/>
              </a:ext>
            </a:extLst>
          </p:cNvPr>
          <p:cNvSpPr/>
          <p:nvPr/>
        </p:nvSpPr>
        <p:spPr>
          <a:xfrm>
            <a:off x="8368439" y="4957942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F7EE7E-9687-4C13-AC00-8D7F2BE0B4C6}"/>
              </a:ext>
            </a:extLst>
          </p:cNvPr>
          <p:cNvSpPr/>
          <p:nvPr/>
        </p:nvSpPr>
        <p:spPr>
          <a:xfrm>
            <a:off x="3668372" y="1258376"/>
            <a:ext cx="453258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 </a:t>
            </a:r>
            <a:r>
              <a:rPr lang="en-US" sz="32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ea typeface="+mj-ea"/>
              </a:rPr>
              <a:t>Like</a:t>
            </a:r>
            <a:r>
              <a:rPr lang="en-US" sz="3200" dirty="0"/>
              <a:t> </a:t>
            </a:r>
            <a:r>
              <a:rPr lang="en-US" sz="32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ea typeface="+mj-ea"/>
              </a:rPr>
              <a:t>each side of a coin:</a:t>
            </a:r>
          </a:p>
        </p:txBody>
      </p:sp>
    </p:spTree>
    <p:extLst>
      <p:ext uri="{BB962C8B-B14F-4D97-AF65-F5344CB8AC3E}">
        <p14:creationId xmlns:p14="http://schemas.microsoft.com/office/powerpoint/2010/main" val="2135507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9" grpId="0"/>
      <p:bldP spid="13" grpId="0" animBg="1"/>
      <p:bldP spid="14" grpId="0" animBg="1"/>
      <p:bldP spid="15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0BEE4-45C6-4F80-9907-F1752C93F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013" y="104455"/>
            <a:ext cx="8506128" cy="1252755"/>
          </a:xfrm>
        </p:spPr>
        <p:txBody>
          <a:bodyPr>
            <a:normAutofit/>
          </a:bodyPr>
          <a:lstStyle/>
          <a:p>
            <a:r>
              <a:rPr lang="en-US" sz="3200" dirty="0"/>
              <a:t>Even the </a:t>
            </a:r>
            <a:r>
              <a:rPr lang="en-US" sz="3200" u="sng" dirty="0"/>
              <a:t>combinations</a:t>
            </a:r>
            <a:r>
              <a:rPr lang="en-US" sz="3200" dirty="0"/>
              <a:t> of these elements were events.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65C1566-6335-4A02-9324-5AA4F7CCEF85}"/>
              </a:ext>
            </a:extLst>
          </p:cNvPr>
          <p:cNvSpPr txBox="1">
            <a:spLocks/>
          </p:cNvSpPr>
          <p:nvPr/>
        </p:nvSpPr>
        <p:spPr>
          <a:xfrm>
            <a:off x="2162380" y="1357210"/>
            <a:ext cx="7335648" cy="124935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>
                <a:latin typeface="+mn-lt"/>
              </a:rPr>
              <a:t>Like rolling a one </a:t>
            </a:r>
            <a:r>
              <a:rPr lang="en-US" sz="3200" u="sng" dirty="0">
                <a:latin typeface="+mn-lt"/>
              </a:rPr>
              <a:t>or</a:t>
            </a:r>
            <a:r>
              <a:rPr lang="en-US" sz="3200" dirty="0">
                <a:latin typeface="+mn-lt"/>
              </a:rPr>
              <a:t> two.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A803E0C-B8F7-437B-8C16-5ED45A9AACBD}"/>
              </a:ext>
            </a:extLst>
          </p:cNvPr>
          <p:cNvSpPr/>
          <p:nvPr/>
        </p:nvSpPr>
        <p:spPr>
          <a:xfrm>
            <a:off x="5100770" y="2682172"/>
            <a:ext cx="615462" cy="58830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566F116-EB53-42E9-9952-D311EC81520F}"/>
              </a:ext>
            </a:extLst>
          </p:cNvPr>
          <p:cNvSpPr/>
          <p:nvPr/>
        </p:nvSpPr>
        <p:spPr>
          <a:xfrm>
            <a:off x="6114728" y="2682172"/>
            <a:ext cx="615462" cy="58830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4F5D74A-38D0-49F9-8860-75D394A784C4}"/>
              </a:ext>
            </a:extLst>
          </p:cNvPr>
          <p:cNvSpPr/>
          <p:nvPr/>
        </p:nvSpPr>
        <p:spPr>
          <a:xfrm>
            <a:off x="6621966" y="5303220"/>
            <a:ext cx="615462" cy="58830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8B963AA-A449-47EB-B54B-9FAC27A1286C}"/>
              </a:ext>
            </a:extLst>
          </p:cNvPr>
          <p:cNvSpPr/>
          <p:nvPr/>
        </p:nvSpPr>
        <p:spPr>
          <a:xfrm>
            <a:off x="5618675" y="5303220"/>
            <a:ext cx="615462" cy="58830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182D3CD-45B4-45E4-813E-45F92522CD7F}"/>
              </a:ext>
            </a:extLst>
          </p:cNvPr>
          <p:cNvSpPr/>
          <p:nvPr/>
        </p:nvSpPr>
        <p:spPr>
          <a:xfrm>
            <a:off x="5346746" y="2932364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06BA4D5-791F-48AB-8298-458F7BEDD98D}"/>
              </a:ext>
            </a:extLst>
          </p:cNvPr>
          <p:cNvSpPr/>
          <p:nvPr/>
        </p:nvSpPr>
        <p:spPr>
          <a:xfrm>
            <a:off x="6220369" y="2775720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FF2E7E2-C04B-4DFB-BAED-E04BC86A96DA}"/>
              </a:ext>
            </a:extLst>
          </p:cNvPr>
          <p:cNvSpPr/>
          <p:nvPr/>
        </p:nvSpPr>
        <p:spPr>
          <a:xfrm>
            <a:off x="6545135" y="3050135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157E2D3-DB82-4518-BDED-14BA2D0F661E}"/>
              </a:ext>
            </a:extLst>
          </p:cNvPr>
          <p:cNvSpPr/>
          <p:nvPr/>
        </p:nvSpPr>
        <p:spPr>
          <a:xfrm>
            <a:off x="5697813" y="5708635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6A8775C-B346-4914-99C3-06A0CC3A9A8E}"/>
              </a:ext>
            </a:extLst>
          </p:cNvPr>
          <p:cNvSpPr/>
          <p:nvPr/>
        </p:nvSpPr>
        <p:spPr>
          <a:xfrm>
            <a:off x="6006504" y="5711494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B2FFD4A-47C3-4575-A446-54B6E0F4A30A}"/>
              </a:ext>
            </a:extLst>
          </p:cNvPr>
          <p:cNvSpPr/>
          <p:nvPr/>
        </p:nvSpPr>
        <p:spPr>
          <a:xfrm>
            <a:off x="6006504" y="5420339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D1F5B58-1CFB-4E3E-A096-18F9543BA25B}"/>
              </a:ext>
            </a:extLst>
          </p:cNvPr>
          <p:cNvSpPr/>
          <p:nvPr/>
        </p:nvSpPr>
        <p:spPr>
          <a:xfrm>
            <a:off x="5697813" y="5420339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F7F3483-6D1F-4A59-9479-F3C5A4C0F2BE}"/>
              </a:ext>
            </a:extLst>
          </p:cNvPr>
          <p:cNvSpPr/>
          <p:nvPr/>
        </p:nvSpPr>
        <p:spPr>
          <a:xfrm>
            <a:off x="6770903" y="5419026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1BFD8B8-E27C-4F70-A7FB-1B706191DB1C}"/>
              </a:ext>
            </a:extLst>
          </p:cNvPr>
          <p:cNvSpPr/>
          <p:nvPr/>
        </p:nvSpPr>
        <p:spPr>
          <a:xfrm>
            <a:off x="6783557" y="5580154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B602F2D-3E22-4BAD-B555-60071DCD9A04}"/>
              </a:ext>
            </a:extLst>
          </p:cNvPr>
          <p:cNvSpPr/>
          <p:nvPr/>
        </p:nvSpPr>
        <p:spPr>
          <a:xfrm>
            <a:off x="6783557" y="5733266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618858D-D067-402D-897E-92A3B689906C}"/>
              </a:ext>
            </a:extLst>
          </p:cNvPr>
          <p:cNvSpPr/>
          <p:nvPr/>
        </p:nvSpPr>
        <p:spPr>
          <a:xfrm>
            <a:off x="6998969" y="5427582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87B5D82-2D51-4B20-891A-38F56901D36D}"/>
              </a:ext>
            </a:extLst>
          </p:cNvPr>
          <p:cNvSpPr/>
          <p:nvPr/>
        </p:nvSpPr>
        <p:spPr>
          <a:xfrm>
            <a:off x="7008187" y="5584162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B78529AC-0F2C-4C0D-8CBA-28C13580F236}"/>
              </a:ext>
            </a:extLst>
          </p:cNvPr>
          <p:cNvSpPr/>
          <p:nvPr/>
        </p:nvSpPr>
        <p:spPr>
          <a:xfrm>
            <a:off x="7008187" y="5741154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292ADE31-09D2-4E21-AD72-FAA2655855BA}"/>
              </a:ext>
            </a:extLst>
          </p:cNvPr>
          <p:cNvSpPr/>
          <p:nvPr/>
        </p:nvSpPr>
        <p:spPr>
          <a:xfrm>
            <a:off x="4636044" y="2486341"/>
            <a:ext cx="284085" cy="997553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Left Brace 41">
            <a:extLst>
              <a:ext uri="{FF2B5EF4-FFF2-40B4-BE49-F238E27FC236}">
                <a16:creationId xmlns:a16="http://schemas.microsoft.com/office/drawing/2014/main" id="{2F836061-61FC-422B-9D3E-4C6A8D66843F}"/>
              </a:ext>
            </a:extLst>
          </p:cNvPr>
          <p:cNvSpPr/>
          <p:nvPr/>
        </p:nvSpPr>
        <p:spPr>
          <a:xfrm rot="10800000">
            <a:off x="6879882" y="2487806"/>
            <a:ext cx="284085" cy="997553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DC986042-00AF-4959-B055-6B9FD2C8FF46}"/>
              </a:ext>
            </a:extLst>
          </p:cNvPr>
          <p:cNvSpPr/>
          <p:nvPr/>
        </p:nvSpPr>
        <p:spPr>
          <a:xfrm>
            <a:off x="4625999" y="5305439"/>
            <a:ext cx="615462" cy="58830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CFB4B2C-C577-4C11-B104-9CA955753775}"/>
              </a:ext>
            </a:extLst>
          </p:cNvPr>
          <p:cNvSpPr/>
          <p:nvPr/>
        </p:nvSpPr>
        <p:spPr>
          <a:xfrm>
            <a:off x="4731640" y="5398987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FDBDC6F3-3609-4C53-BB27-760D55CFAE0B}"/>
              </a:ext>
            </a:extLst>
          </p:cNvPr>
          <p:cNvSpPr/>
          <p:nvPr/>
        </p:nvSpPr>
        <p:spPr>
          <a:xfrm>
            <a:off x="5056406" y="5673402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Left Brace 45">
            <a:extLst>
              <a:ext uri="{FF2B5EF4-FFF2-40B4-BE49-F238E27FC236}">
                <a16:creationId xmlns:a16="http://schemas.microsoft.com/office/drawing/2014/main" id="{F5420C54-E391-4F35-832E-316E9053261B}"/>
              </a:ext>
            </a:extLst>
          </p:cNvPr>
          <p:cNvSpPr/>
          <p:nvPr/>
        </p:nvSpPr>
        <p:spPr>
          <a:xfrm>
            <a:off x="4201768" y="5081377"/>
            <a:ext cx="284085" cy="997553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Left Brace 46">
            <a:extLst>
              <a:ext uri="{FF2B5EF4-FFF2-40B4-BE49-F238E27FC236}">
                <a16:creationId xmlns:a16="http://schemas.microsoft.com/office/drawing/2014/main" id="{B93A36BA-4EEE-43AF-B1F3-1954FAF5F0FD}"/>
              </a:ext>
            </a:extLst>
          </p:cNvPr>
          <p:cNvSpPr/>
          <p:nvPr/>
        </p:nvSpPr>
        <p:spPr>
          <a:xfrm rot="10800000">
            <a:off x="7367640" y="5087563"/>
            <a:ext cx="284085" cy="997553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itle 1">
            <a:extLst>
              <a:ext uri="{FF2B5EF4-FFF2-40B4-BE49-F238E27FC236}">
                <a16:creationId xmlns:a16="http://schemas.microsoft.com/office/drawing/2014/main" id="{CFF707C2-2536-4282-A4AF-03E90BA45A12}"/>
              </a:ext>
            </a:extLst>
          </p:cNvPr>
          <p:cNvSpPr txBox="1">
            <a:spLocks/>
          </p:cNvSpPr>
          <p:nvPr/>
        </p:nvSpPr>
        <p:spPr>
          <a:xfrm>
            <a:off x="2162380" y="3630147"/>
            <a:ext cx="7335648" cy="124935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>
                <a:latin typeface="+mn-lt"/>
              </a:rPr>
              <a:t>Or an even number</a:t>
            </a:r>
          </a:p>
        </p:txBody>
      </p:sp>
    </p:spTree>
    <p:extLst>
      <p:ext uri="{BB962C8B-B14F-4D97-AF65-F5344CB8AC3E}">
        <p14:creationId xmlns:p14="http://schemas.microsoft.com/office/powerpoint/2010/main" val="2159337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 animBg="1"/>
      <p:bldP spid="14" grpId="0" animBg="1"/>
      <p:bldP spid="15" grpId="0" animBg="1"/>
      <p:bldP spid="17" grpId="0" animBg="1"/>
      <p:bldP spid="19" grpId="0" animBg="1"/>
      <p:bldP spid="20" grpId="0" animBg="1"/>
      <p:bldP spid="21" grpId="0" animBg="1"/>
      <p:bldP spid="22" grpId="0" animBg="1"/>
      <p:bldP spid="27" grpId="0" animBg="1"/>
      <p:bldP spid="28" grpId="0" animBg="1"/>
      <p:bldP spid="29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0BEE4-45C6-4F80-9907-F1752C93F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013" y="104455"/>
            <a:ext cx="8506128" cy="1252755"/>
          </a:xfrm>
        </p:spPr>
        <p:txBody>
          <a:bodyPr>
            <a:normAutofit/>
          </a:bodyPr>
          <a:lstStyle/>
          <a:p>
            <a:r>
              <a:rPr lang="en-US" sz="3200" dirty="0"/>
              <a:t>And then the skies darkened, for there was set notation on the horizon… </a:t>
            </a:r>
            <a:r>
              <a:rPr lang="en-US" sz="3200" dirty="0">
                <a:sym typeface="Wingdings" panose="05000000000000000000" pitchFamily="2" charset="2"/>
              </a:rPr>
              <a:t>  </a:t>
            </a:r>
            <a:endParaRPr lang="en-US" sz="320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65C1566-6335-4A02-9324-5AA4F7CCEF85}"/>
              </a:ext>
            </a:extLst>
          </p:cNvPr>
          <p:cNvSpPr txBox="1">
            <a:spLocks/>
          </p:cNvSpPr>
          <p:nvPr/>
        </p:nvSpPr>
        <p:spPr>
          <a:xfrm>
            <a:off x="2162380" y="1357210"/>
            <a:ext cx="7335648" cy="124935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>
                <a:latin typeface="+mn-lt"/>
              </a:rPr>
              <a:t>A single outcome could be an element of a set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A803E0C-B8F7-437B-8C16-5ED45A9AACBD}"/>
              </a:ext>
            </a:extLst>
          </p:cNvPr>
          <p:cNvSpPr/>
          <p:nvPr/>
        </p:nvSpPr>
        <p:spPr>
          <a:xfrm>
            <a:off x="5100770" y="2682172"/>
            <a:ext cx="615462" cy="58830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566F116-EB53-42E9-9952-D311EC81520F}"/>
              </a:ext>
            </a:extLst>
          </p:cNvPr>
          <p:cNvSpPr/>
          <p:nvPr/>
        </p:nvSpPr>
        <p:spPr>
          <a:xfrm>
            <a:off x="6114728" y="2682172"/>
            <a:ext cx="615462" cy="58830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4F5D74A-38D0-49F9-8860-75D394A784C4}"/>
              </a:ext>
            </a:extLst>
          </p:cNvPr>
          <p:cNvSpPr/>
          <p:nvPr/>
        </p:nvSpPr>
        <p:spPr>
          <a:xfrm>
            <a:off x="6621966" y="5303220"/>
            <a:ext cx="615462" cy="58830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8B963AA-A449-47EB-B54B-9FAC27A1286C}"/>
              </a:ext>
            </a:extLst>
          </p:cNvPr>
          <p:cNvSpPr/>
          <p:nvPr/>
        </p:nvSpPr>
        <p:spPr>
          <a:xfrm>
            <a:off x="5618675" y="5303220"/>
            <a:ext cx="615462" cy="58830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182D3CD-45B4-45E4-813E-45F92522CD7F}"/>
              </a:ext>
            </a:extLst>
          </p:cNvPr>
          <p:cNvSpPr/>
          <p:nvPr/>
        </p:nvSpPr>
        <p:spPr>
          <a:xfrm>
            <a:off x="5346746" y="2932364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06BA4D5-791F-48AB-8298-458F7BEDD98D}"/>
              </a:ext>
            </a:extLst>
          </p:cNvPr>
          <p:cNvSpPr/>
          <p:nvPr/>
        </p:nvSpPr>
        <p:spPr>
          <a:xfrm>
            <a:off x="6220369" y="2775720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FF2E7E2-C04B-4DFB-BAED-E04BC86A96DA}"/>
              </a:ext>
            </a:extLst>
          </p:cNvPr>
          <p:cNvSpPr/>
          <p:nvPr/>
        </p:nvSpPr>
        <p:spPr>
          <a:xfrm>
            <a:off x="6545135" y="3050135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157E2D3-DB82-4518-BDED-14BA2D0F661E}"/>
              </a:ext>
            </a:extLst>
          </p:cNvPr>
          <p:cNvSpPr/>
          <p:nvPr/>
        </p:nvSpPr>
        <p:spPr>
          <a:xfrm>
            <a:off x="5697813" y="5708635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6A8775C-B346-4914-99C3-06A0CC3A9A8E}"/>
              </a:ext>
            </a:extLst>
          </p:cNvPr>
          <p:cNvSpPr/>
          <p:nvPr/>
        </p:nvSpPr>
        <p:spPr>
          <a:xfrm>
            <a:off x="6006504" y="5711494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B2FFD4A-47C3-4575-A446-54B6E0F4A30A}"/>
              </a:ext>
            </a:extLst>
          </p:cNvPr>
          <p:cNvSpPr/>
          <p:nvPr/>
        </p:nvSpPr>
        <p:spPr>
          <a:xfrm>
            <a:off x="6006504" y="5420339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D1F5B58-1CFB-4E3E-A096-18F9543BA25B}"/>
              </a:ext>
            </a:extLst>
          </p:cNvPr>
          <p:cNvSpPr/>
          <p:nvPr/>
        </p:nvSpPr>
        <p:spPr>
          <a:xfrm>
            <a:off x="5697813" y="5420339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F7F3483-6D1F-4A59-9479-F3C5A4C0F2BE}"/>
              </a:ext>
            </a:extLst>
          </p:cNvPr>
          <p:cNvSpPr/>
          <p:nvPr/>
        </p:nvSpPr>
        <p:spPr>
          <a:xfrm>
            <a:off x="6770903" y="5419026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1BFD8B8-E27C-4F70-A7FB-1B706191DB1C}"/>
              </a:ext>
            </a:extLst>
          </p:cNvPr>
          <p:cNvSpPr/>
          <p:nvPr/>
        </p:nvSpPr>
        <p:spPr>
          <a:xfrm>
            <a:off x="6783557" y="5580154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B602F2D-3E22-4BAD-B555-60071DCD9A04}"/>
              </a:ext>
            </a:extLst>
          </p:cNvPr>
          <p:cNvSpPr/>
          <p:nvPr/>
        </p:nvSpPr>
        <p:spPr>
          <a:xfrm>
            <a:off x="6783557" y="5733266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618858D-D067-402D-897E-92A3B689906C}"/>
              </a:ext>
            </a:extLst>
          </p:cNvPr>
          <p:cNvSpPr/>
          <p:nvPr/>
        </p:nvSpPr>
        <p:spPr>
          <a:xfrm>
            <a:off x="6998969" y="5427582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87B5D82-2D51-4B20-891A-38F56901D36D}"/>
              </a:ext>
            </a:extLst>
          </p:cNvPr>
          <p:cNvSpPr/>
          <p:nvPr/>
        </p:nvSpPr>
        <p:spPr>
          <a:xfrm>
            <a:off x="7008187" y="5584162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B78529AC-0F2C-4C0D-8CBA-28C13580F236}"/>
              </a:ext>
            </a:extLst>
          </p:cNvPr>
          <p:cNvSpPr/>
          <p:nvPr/>
        </p:nvSpPr>
        <p:spPr>
          <a:xfrm>
            <a:off x="7008187" y="5741154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292ADE31-09D2-4E21-AD72-FAA2655855BA}"/>
              </a:ext>
            </a:extLst>
          </p:cNvPr>
          <p:cNvSpPr/>
          <p:nvPr/>
        </p:nvSpPr>
        <p:spPr>
          <a:xfrm>
            <a:off x="4636044" y="2486341"/>
            <a:ext cx="284085" cy="997553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Left Brace 41">
            <a:extLst>
              <a:ext uri="{FF2B5EF4-FFF2-40B4-BE49-F238E27FC236}">
                <a16:creationId xmlns:a16="http://schemas.microsoft.com/office/drawing/2014/main" id="{2F836061-61FC-422B-9D3E-4C6A8D66843F}"/>
              </a:ext>
            </a:extLst>
          </p:cNvPr>
          <p:cNvSpPr/>
          <p:nvPr/>
        </p:nvSpPr>
        <p:spPr>
          <a:xfrm rot="10800000">
            <a:off x="6879882" y="2487806"/>
            <a:ext cx="284085" cy="997553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DC986042-00AF-4959-B055-6B9FD2C8FF46}"/>
              </a:ext>
            </a:extLst>
          </p:cNvPr>
          <p:cNvSpPr/>
          <p:nvPr/>
        </p:nvSpPr>
        <p:spPr>
          <a:xfrm>
            <a:off x="4625999" y="5305439"/>
            <a:ext cx="615462" cy="58830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CFB4B2C-C577-4C11-B104-9CA955753775}"/>
              </a:ext>
            </a:extLst>
          </p:cNvPr>
          <p:cNvSpPr/>
          <p:nvPr/>
        </p:nvSpPr>
        <p:spPr>
          <a:xfrm>
            <a:off x="4731640" y="5398987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FDBDC6F3-3609-4C53-BB27-760D55CFAE0B}"/>
              </a:ext>
            </a:extLst>
          </p:cNvPr>
          <p:cNvSpPr/>
          <p:nvPr/>
        </p:nvSpPr>
        <p:spPr>
          <a:xfrm>
            <a:off x="5056406" y="5673402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Left Brace 45">
            <a:extLst>
              <a:ext uri="{FF2B5EF4-FFF2-40B4-BE49-F238E27FC236}">
                <a16:creationId xmlns:a16="http://schemas.microsoft.com/office/drawing/2014/main" id="{F5420C54-E391-4F35-832E-316E9053261B}"/>
              </a:ext>
            </a:extLst>
          </p:cNvPr>
          <p:cNvSpPr/>
          <p:nvPr/>
        </p:nvSpPr>
        <p:spPr>
          <a:xfrm>
            <a:off x="4201768" y="5081377"/>
            <a:ext cx="284085" cy="997553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Left Brace 46">
            <a:extLst>
              <a:ext uri="{FF2B5EF4-FFF2-40B4-BE49-F238E27FC236}">
                <a16:creationId xmlns:a16="http://schemas.microsoft.com/office/drawing/2014/main" id="{B93A36BA-4EEE-43AF-B1F3-1954FAF5F0FD}"/>
              </a:ext>
            </a:extLst>
          </p:cNvPr>
          <p:cNvSpPr/>
          <p:nvPr/>
        </p:nvSpPr>
        <p:spPr>
          <a:xfrm rot="10800000">
            <a:off x="7367640" y="5087563"/>
            <a:ext cx="284085" cy="997553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itle 1">
            <a:extLst>
              <a:ext uri="{FF2B5EF4-FFF2-40B4-BE49-F238E27FC236}">
                <a16:creationId xmlns:a16="http://schemas.microsoft.com/office/drawing/2014/main" id="{CFF707C2-2536-4282-A4AF-03E90BA45A12}"/>
              </a:ext>
            </a:extLst>
          </p:cNvPr>
          <p:cNvSpPr txBox="1">
            <a:spLocks/>
          </p:cNvSpPr>
          <p:nvPr/>
        </p:nvSpPr>
        <p:spPr>
          <a:xfrm>
            <a:off x="2162380" y="3630147"/>
            <a:ext cx="7335648" cy="124935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>
                <a:latin typeface="+mn-lt"/>
              </a:rPr>
              <a:t>In fact, that outcome was an element of any set that included it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E115C0AF-28EE-49B1-8A60-59AB88927104}"/>
              </a:ext>
            </a:extLst>
          </p:cNvPr>
          <p:cNvSpPr/>
          <p:nvPr/>
        </p:nvSpPr>
        <p:spPr>
          <a:xfrm>
            <a:off x="2732975" y="2755981"/>
            <a:ext cx="615462" cy="58830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003E774-6C22-4C7A-82F1-55F151D2FF46}"/>
              </a:ext>
            </a:extLst>
          </p:cNvPr>
          <p:cNvSpPr/>
          <p:nvPr/>
        </p:nvSpPr>
        <p:spPr>
          <a:xfrm>
            <a:off x="2838616" y="2849529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B5451C3-BEF8-412D-983E-5851230B3E4B}"/>
              </a:ext>
            </a:extLst>
          </p:cNvPr>
          <p:cNvSpPr/>
          <p:nvPr/>
        </p:nvSpPr>
        <p:spPr>
          <a:xfrm>
            <a:off x="3163382" y="3123944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EBC688F-9068-4EDC-9D7E-BB1D98B2B0DC}"/>
                  </a:ext>
                </a:extLst>
              </p:cNvPr>
              <p:cNvSpPr txBox="1"/>
              <p:nvPr/>
            </p:nvSpPr>
            <p:spPr>
              <a:xfrm>
                <a:off x="3809015" y="2682172"/>
                <a:ext cx="490409" cy="6463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</m:oMath>
                  </m:oMathPara>
                </a14:m>
                <a:endParaRPr lang="en-US" sz="42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EBC688F-9068-4EDC-9D7E-BB1D98B2B0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9015" y="2682172"/>
                <a:ext cx="490409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63B0772A-5B6B-4C2C-A05A-2B64AE1C43F4}"/>
              </a:ext>
            </a:extLst>
          </p:cNvPr>
          <p:cNvSpPr/>
          <p:nvPr/>
        </p:nvSpPr>
        <p:spPr>
          <a:xfrm>
            <a:off x="2355455" y="5262534"/>
            <a:ext cx="615462" cy="58830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FA09D31-7FC7-429D-A0AD-1210B86680D0}"/>
              </a:ext>
            </a:extLst>
          </p:cNvPr>
          <p:cNvSpPr/>
          <p:nvPr/>
        </p:nvSpPr>
        <p:spPr>
          <a:xfrm>
            <a:off x="2461096" y="5356082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9D1C73B9-FEB4-4B70-8A03-B73F6AF51744}"/>
              </a:ext>
            </a:extLst>
          </p:cNvPr>
          <p:cNvSpPr/>
          <p:nvPr/>
        </p:nvSpPr>
        <p:spPr>
          <a:xfrm>
            <a:off x="2785862" y="5630497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B30EA5B-8B8A-4041-950F-4CF965F38F75}"/>
                  </a:ext>
                </a:extLst>
              </p:cNvPr>
              <p:cNvSpPr txBox="1"/>
              <p:nvPr/>
            </p:nvSpPr>
            <p:spPr>
              <a:xfrm>
                <a:off x="3431495" y="5188725"/>
                <a:ext cx="490409" cy="6463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</m:oMath>
                  </m:oMathPara>
                </a14:m>
                <a:endParaRPr lang="en-US" sz="4200" dirty="0"/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B30EA5B-8B8A-4041-950F-4CF965F38F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1495" y="5188725"/>
                <a:ext cx="490409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3FFDE69-8188-441F-9D00-226A86A5F632}"/>
              </a:ext>
            </a:extLst>
          </p:cNvPr>
          <p:cNvCxnSpPr>
            <a:cxnSpLocks/>
          </p:cNvCxnSpPr>
          <p:nvPr/>
        </p:nvCxnSpPr>
        <p:spPr>
          <a:xfrm flipV="1">
            <a:off x="3742077" y="5814144"/>
            <a:ext cx="0" cy="36471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itle 1">
            <a:extLst>
              <a:ext uri="{FF2B5EF4-FFF2-40B4-BE49-F238E27FC236}">
                <a16:creationId xmlns:a16="http://schemas.microsoft.com/office/drawing/2014/main" id="{49327FA6-E062-49DB-AC19-EEADCAF71F2F}"/>
              </a:ext>
            </a:extLst>
          </p:cNvPr>
          <p:cNvSpPr txBox="1">
            <a:spLocks/>
          </p:cNvSpPr>
          <p:nvPr/>
        </p:nvSpPr>
        <p:spPr>
          <a:xfrm>
            <a:off x="3163382" y="6259946"/>
            <a:ext cx="1204430" cy="364714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32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b="1" dirty="0"/>
              <a:t>(is an element of)</a:t>
            </a:r>
          </a:p>
        </p:txBody>
      </p:sp>
    </p:spTree>
    <p:extLst>
      <p:ext uri="{BB962C8B-B14F-4D97-AF65-F5344CB8AC3E}">
        <p14:creationId xmlns:p14="http://schemas.microsoft.com/office/powerpoint/2010/main" val="3731178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 animBg="1"/>
      <p:bldP spid="14" grpId="0" animBg="1"/>
      <p:bldP spid="15" grpId="0" animBg="1"/>
      <p:bldP spid="17" grpId="0" animBg="1"/>
      <p:bldP spid="19" grpId="0" animBg="1"/>
      <p:bldP spid="20" grpId="0" animBg="1"/>
      <p:bldP spid="21" grpId="0" animBg="1"/>
      <p:bldP spid="22" grpId="0" animBg="1"/>
      <p:bldP spid="27" grpId="0" animBg="1"/>
      <p:bldP spid="28" grpId="0" animBg="1"/>
      <p:bldP spid="29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/>
      <p:bldP spid="30" grpId="0" animBg="1"/>
      <p:bldP spid="31" grpId="0" animBg="1"/>
      <p:bldP spid="32" grpId="0" animBg="1"/>
      <p:bldP spid="6" grpId="0"/>
      <p:bldP spid="35" grpId="0" animBg="1"/>
      <p:bldP spid="49" grpId="0" animBg="1"/>
      <p:bldP spid="50" grpId="0" animBg="1"/>
      <p:bldP spid="51" grpId="0"/>
      <p:bldP spid="5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0BEE4-45C6-4F80-9907-F1752C93F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820" y="104455"/>
            <a:ext cx="11496582" cy="1252755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And yet there was more!  If every element of one set was also an element of a second set, the first set was considered a </a:t>
            </a:r>
            <a:r>
              <a:rPr lang="en-US" sz="3200" u="sng" dirty="0"/>
              <a:t>subset</a:t>
            </a:r>
            <a:r>
              <a:rPr lang="en-US" sz="3200" dirty="0"/>
              <a:t> of the second!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65C1566-6335-4A02-9324-5AA4F7CCEF85}"/>
              </a:ext>
            </a:extLst>
          </p:cNvPr>
          <p:cNvSpPr txBox="1">
            <a:spLocks/>
          </p:cNvSpPr>
          <p:nvPr/>
        </p:nvSpPr>
        <p:spPr>
          <a:xfrm>
            <a:off x="602648" y="1308619"/>
            <a:ext cx="4067804" cy="780206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>
                <a:latin typeface="+mn-lt"/>
              </a:rPr>
              <a:t>Like this first set,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566F116-EB53-42E9-9952-D311EC81520F}"/>
              </a:ext>
            </a:extLst>
          </p:cNvPr>
          <p:cNvSpPr/>
          <p:nvPr/>
        </p:nvSpPr>
        <p:spPr>
          <a:xfrm>
            <a:off x="2810418" y="2154269"/>
            <a:ext cx="615462" cy="58830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4F5D74A-38D0-49F9-8860-75D394A784C4}"/>
              </a:ext>
            </a:extLst>
          </p:cNvPr>
          <p:cNvSpPr/>
          <p:nvPr/>
        </p:nvSpPr>
        <p:spPr>
          <a:xfrm>
            <a:off x="10404850" y="2193077"/>
            <a:ext cx="615462" cy="58830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8B963AA-A449-47EB-B54B-9FAC27A1286C}"/>
              </a:ext>
            </a:extLst>
          </p:cNvPr>
          <p:cNvSpPr/>
          <p:nvPr/>
        </p:nvSpPr>
        <p:spPr>
          <a:xfrm>
            <a:off x="9401559" y="2193077"/>
            <a:ext cx="615462" cy="58830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06BA4D5-791F-48AB-8298-458F7BEDD98D}"/>
              </a:ext>
            </a:extLst>
          </p:cNvPr>
          <p:cNvSpPr/>
          <p:nvPr/>
        </p:nvSpPr>
        <p:spPr>
          <a:xfrm>
            <a:off x="2916059" y="2247817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FF2E7E2-C04B-4DFB-BAED-E04BC86A96DA}"/>
              </a:ext>
            </a:extLst>
          </p:cNvPr>
          <p:cNvSpPr/>
          <p:nvPr/>
        </p:nvSpPr>
        <p:spPr>
          <a:xfrm>
            <a:off x="3240825" y="2522232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157E2D3-DB82-4518-BDED-14BA2D0F661E}"/>
              </a:ext>
            </a:extLst>
          </p:cNvPr>
          <p:cNvSpPr/>
          <p:nvPr/>
        </p:nvSpPr>
        <p:spPr>
          <a:xfrm>
            <a:off x="9480697" y="2598492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6A8775C-B346-4914-99C3-06A0CC3A9A8E}"/>
              </a:ext>
            </a:extLst>
          </p:cNvPr>
          <p:cNvSpPr/>
          <p:nvPr/>
        </p:nvSpPr>
        <p:spPr>
          <a:xfrm>
            <a:off x="9789388" y="2601351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B2FFD4A-47C3-4575-A446-54B6E0F4A30A}"/>
              </a:ext>
            </a:extLst>
          </p:cNvPr>
          <p:cNvSpPr/>
          <p:nvPr/>
        </p:nvSpPr>
        <p:spPr>
          <a:xfrm>
            <a:off x="9789388" y="2310196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D1F5B58-1CFB-4E3E-A096-18F9543BA25B}"/>
              </a:ext>
            </a:extLst>
          </p:cNvPr>
          <p:cNvSpPr/>
          <p:nvPr/>
        </p:nvSpPr>
        <p:spPr>
          <a:xfrm>
            <a:off x="9480697" y="2310196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F7F3483-6D1F-4A59-9479-F3C5A4C0F2BE}"/>
              </a:ext>
            </a:extLst>
          </p:cNvPr>
          <p:cNvSpPr/>
          <p:nvPr/>
        </p:nvSpPr>
        <p:spPr>
          <a:xfrm>
            <a:off x="10553787" y="2308883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1BFD8B8-E27C-4F70-A7FB-1B706191DB1C}"/>
              </a:ext>
            </a:extLst>
          </p:cNvPr>
          <p:cNvSpPr/>
          <p:nvPr/>
        </p:nvSpPr>
        <p:spPr>
          <a:xfrm>
            <a:off x="10566441" y="2470011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B602F2D-3E22-4BAD-B555-60071DCD9A04}"/>
              </a:ext>
            </a:extLst>
          </p:cNvPr>
          <p:cNvSpPr/>
          <p:nvPr/>
        </p:nvSpPr>
        <p:spPr>
          <a:xfrm>
            <a:off x="10566441" y="2623123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618858D-D067-402D-897E-92A3B689906C}"/>
              </a:ext>
            </a:extLst>
          </p:cNvPr>
          <p:cNvSpPr/>
          <p:nvPr/>
        </p:nvSpPr>
        <p:spPr>
          <a:xfrm>
            <a:off x="10781853" y="2317439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87B5D82-2D51-4B20-891A-38F56901D36D}"/>
              </a:ext>
            </a:extLst>
          </p:cNvPr>
          <p:cNvSpPr/>
          <p:nvPr/>
        </p:nvSpPr>
        <p:spPr>
          <a:xfrm>
            <a:off x="10791071" y="2474019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B78529AC-0F2C-4C0D-8CBA-28C13580F236}"/>
              </a:ext>
            </a:extLst>
          </p:cNvPr>
          <p:cNvSpPr/>
          <p:nvPr/>
        </p:nvSpPr>
        <p:spPr>
          <a:xfrm>
            <a:off x="10791071" y="2631011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292ADE31-09D2-4E21-AD72-FAA2655855BA}"/>
              </a:ext>
            </a:extLst>
          </p:cNvPr>
          <p:cNvSpPr/>
          <p:nvPr/>
        </p:nvSpPr>
        <p:spPr>
          <a:xfrm>
            <a:off x="2275756" y="1977420"/>
            <a:ext cx="284085" cy="997553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Left Brace 41">
            <a:extLst>
              <a:ext uri="{FF2B5EF4-FFF2-40B4-BE49-F238E27FC236}">
                <a16:creationId xmlns:a16="http://schemas.microsoft.com/office/drawing/2014/main" id="{2F836061-61FC-422B-9D3E-4C6A8D66843F}"/>
              </a:ext>
            </a:extLst>
          </p:cNvPr>
          <p:cNvSpPr/>
          <p:nvPr/>
        </p:nvSpPr>
        <p:spPr>
          <a:xfrm rot="10800000">
            <a:off x="4519594" y="1978885"/>
            <a:ext cx="284085" cy="997553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DC986042-00AF-4959-B055-6B9FD2C8FF46}"/>
              </a:ext>
            </a:extLst>
          </p:cNvPr>
          <p:cNvSpPr/>
          <p:nvPr/>
        </p:nvSpPr>
        <p:spPr>
          <a:xfrm>
            <a:off x="8408883" y="2195296"/>
            <a:ext cx="615462" cy="58830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CFB4B2C-C577-4C11-B104-9CA955753775}"/>
              </a:ext>
            </a:extLst>
          </p:cNvPr>
          <p:cNvSpPr/>
          <p:nvPr/>
        </p:nvSpPr>
        <p:spPr>
          <a:xfrm>
            <a:off x="8514524" y="2288844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FDBDC6F3-3609-4C53-BB27-760D55CFAE0B}"/>
              </a:ext>
            </a:extLst>
          </p:cNvPr>
          <p:cNvSpPr/>
          <p:nvPr/>
        </p:nvSpPr>
        <p:spPr>
          <a:xfrm>
            <a:off x="8839290" y="2563259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Left Brace 45">
            <a:extLst>
              <a:ext uri="{FF2B5EF4-FFF2-40B4-BE49-F238E27FC236}">
                <a16:creationId xmlns:a16="http://schemas.microsoft.com/office/drawing/2014/main" id="{F5420C54-E391-4F35-832E-316E9053261B}"/>
              </a:ext>
            </a:extLst>
          </p:cNvPr>
          <p:cNvSpPr/>
          <p:nvPr/>
        </p:nvSpPr>
        <p:spPr>
          <a:xfrm>
            <a:off x="7984652" y="1971234"/>
            <a:ext cx="284085" cy="997553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Left Brace 46">
            <a:extLst>
              <a:ext uri="{FF2B5EF4-FFF2-40B4-BE49-F238E27FC236}">
                <a16:creationId xmlns:a16="http://schemas.microsoft.com/office/drawing/2014/main" id="{B93A36BA-4EEE-43AF-B1F3-1954FAF5F0FD}"/>
              </a:ext>
            </a:extLst>
          </p:cNvPr>
          <p:cNvSpPr/>
          <p:nvPr/>
        </p:nvSpPr>
        <p:spPr>
          <a:xfrm rot="10800000">
            <a:off x="11150524" y="1977420"/>
            <a:ext cx="284085" cy="997553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E115C0AF-28EE-49B1-8A60-59AB88927104}"/>
              </a:ext>
            </a:extLst>
          </p:cNvPr>
          <p:cNvSpPr/>
          <p:nvPr/>
        </p:nvSpPr>
        <p:spPr>
          <a:xfrm>
            <a:off x="502162" y="2231274"/>
            <a:ext cx="615462" cy="58830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003E774-6C22-4C7A-82F1-55F151D2FF46}"/>
              </a:ext>
            </a:extLst>
          </p:cNvPr>
          <p:cNvSpPr/>
          <p:nvPr/>
        </p:nvSpPr>
        <p:spPr>
          <a:xfrm>
            <a:off x="607803" y="2324822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B5451C3-BEF8-412D-983E-5851230B3E4B}"/>
              </a:ext>
            </a:extLst>
          </p:cNvPr>
          <p:cNvSpPr/>
          <p:nvPr/>
        </p:nvSpPr>
        <p:spPr>
          <a:xfrm>
            <a:off x="932569" y="2599237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EBC688F-9068-4EDC-9D7E-BB1D98B2B0DC}"/>
                  </a:ext>
                </a:extLst>
              </p:cNvPr>
              <p:cNvSpPr txBox="1"/>
              <p:nvPr/>
            </p:nvSpPr>
            <p:spPr>
              <a:xfrm>
                <a:off x="1448727" y="2173251"/>
                <a:ext cx="490409" cy="6463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</m:oMath>
                  </m:oMathPara>
                </a14:m>
                <a:endParaRPr lang="en-US" sz="42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EBC688F-9068-4EDC-9D7E-BB1D98B2B0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8727" y="2173251"/>
                <a:ext cx="490409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63B0772A-5B6B-4C2C-A05A-2B64AE1C43F4}"/>
              </a:ext>
            </a:extLst>
          </p:cNvPr>
          <p:cNvSpPr/>
          <p:nvPr/>
        </p:nvSpPr>
        <p:spPr>
          <a:xfrm>
            <a:off x="6315854" y="2205977"/>
            <a:ext cx="615462" cy="58830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FA09D31-7FC7-429D-A0AD-1210B86680D0}"/>
              </a:ext>
            </a:extLst>
          </p:cNvPr>
          <p:cNvSpPr/>
          <p:nvPr/>
        </p:nvSpPr>
        <p:spPr>
          <a:xfrm>
            <a:off x="6421495" y="2299525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9D1C73B9-FEB4-4B70-8A03-B73F6AF51744}"/>
              </a:ext>
            </a:extLst>
          </p:cNvPr>
          <p:cNvSpPr/>
          <p:nvPr/>
        </p:nvSpPr>
        <p:spPr>
          <a:xfrm>
            <a:off x="6746261" y="2573940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B30EA5B-8B8A-4041-950F-4CF965F38F75}"/>
                  </a:ext>
                </a:extLst>
              </p:cNvPr>
              <p:cNvSpPr txBox="1"/>
              <p:nvPr/>
            </p:nvSpPr>
            <p:spPr>
              <a:xfrm>
                <a:off x="7214379" y="2078582"/>
                <a:ext cx="490409" cy="6463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</m:oMath>
                  </m:oMathPara>
                </a14:m>
                <a:endParaRPr lang="en-US" sz="4200" dirty="0"/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B30EA5B-8B8A-4041-950F-4CF965F38F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4379" y="2078582"/>
                <a:ext cx="490409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43EA9013-2918-44C6-9D3F-8DBC3877C5D3}"/>
              </a:ext>
            </a:extLst>
          </p:cNvPr>
          <p:cNvSpPr/>
          <p:nvPr/>
        </p:nvSpPr>
        <p:spPr>
          <a:xfrm>
            <a:off x="3676457" y="2154269"/>
            <a:ext cx="615462" cy="58830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8F380C02-46F4-4727-96DC-26604207638B}"/>
              </a:ext>
            </a:extLst>
          </p:cNvPr>
          <p:cNvSpPr/>
          <p:nvPr/>
        </p:nvSpPr>
        <p:spPr>
          <a:xfrm>
            <a:off x="3755595" y="2559684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EB3AB532-2A4E-4B45-BACD-63A455BF8427}"/>
              </a:ext>
            </a:extLst>
          </p:cNvPr>
          <p:cNvSpPr/>
          <p:nvPr/>
        </p:nvSpPr>
        <p:spPr>
          <a:xfrm>
            <a:off x="4064286" y="2562543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75DA43D8-9A92-485E-B3B8-5E601CAC35E9}"/>
              </a:ext>
            </a:extLst>
          </p:cNvPr>
          <p:cNvSpPr/>
          <p:nvPr/>
        </p:nvSpPr>
        <p:spPr>
          <a:xfrm>
            <a:off x="4064286" y="2271388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352BD560-9C85-4F55-B49F-4699FECD3858}"/>
              </a:ext>
            </a:extLst>
          </p:cNvPr>
          <p:cNvSpPr/>
          <p:nvPr/>
        </p:nvSpPr>
        <p:spPr>
          <a:xfrm>
            <a:off x="3755595" y="2271388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AC43BF98-2D66-44E4-AAD3-934688DD812B}"/>
              </a:ext>
            </a:extLst>
          </p:cNvPr>
          <p:cNvSpPr/>
          <p:nvPr/>
        </p:nvSpPr>
        <p:spPr>
          <a:xfrm>
            <a:off x="2810418" y="3359886"/>
            <a:ext cx="615462" cy="58830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4A271613-4095-4A18-B736-94BDA6BD3E6B}"/>
              </a:ext>
            </a:extLst>
          </p:cNvPr>
          <p:cNvSpPr/>
          <p:nvPr/>
        </p:nvSpPr>
        <p:spPr>
          <a:xfrm>
            <a:off x="2916059" y="3453434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39AFA93-6AAC-454E-98E6-775B6016212B}"/>
              </a:ext>
            </a:extLst>
          </p:cNvPr>
          <p:cNvSpPr/>
          <p:nvPr/>
        </p:nvSpPr>
        <p:spPr>
          <a:xfrm>
            <a:off x="3240825" y="3727849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Left Brace 59">
            <a:extLst>
              <a:ext uri="{FF2B5EF4-FFF2-40B4-BE49-F238E27FC236}">
                <a16:creationId xmlns:a16="http://schemas.microsoft.com/office/drawing/2014/main" id="{772B5955-9C1E-48AB-9735-74EC9A970A40}"/>
              </a:ext>
            </a:extLst>
          </p:cNvPr>
          <p:cNvSpPr/>
          <p:nvPr/>
        </p:nvSpPr>
        <p:spPr>
          <a:xfrm>
            <a:off x="2275756" y="3183037"/>
            <a:ext cx="284085" cy="997553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Left Brace 60">
            <a:extLst>
              <a:ext uri="{FF2B5EF4-FFF2-40B4-BE49-F238E27FC236}">
                <a16:creationId xmlns:a16="http://schemas.microsoft.com/office/drawing/2014/main" id="{DFA2F931-3B8A-4EDC-9322-69C9961E52F5}"/>
              </a:ext>
            </a:extLst>
          </p:cNvPr>
          <p:cNvSpPr/>
          <p:nvPr/>
        </p:nvSpPr>
        <p:spPr>
          <a:xfrm rot="10800000">
            <a:off x="4519594" y="3184502"/>
            <a:ext cx="284085" cy="997553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056CA122-8072-49CA-88B4-768A422AD437}"/>
                  </a:ext>
                </a:extLst>
              </p:cNvPr>
              <p:cNvSpPr txBox="1"/>
              <p:nvPr/>
            </p:nvSpPr>
            <p:spPr>
              <a:xfrm>
                <a:off x="1448727" y="3378868"/>
                <a:ext cx="490409" cy="6463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</m:oMath>
                  </m:oMathPara>
                </a14:m>
                <a:endParaRPr lang="en-US" sz="4200" dirty="0"/>
              </a:p>
            </p:txBody>
          </p:sp>
        </mc:Choice>
        <mc:Fallback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056CA122-8072-49CA-88B4-768A422AD4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8727" y="3378868"/>
                <a:ext cx="490409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FD3E05FA-6731-4F7F-8D9F-AA0086DF8C64}"/>
              </a:ext>
            </a:extLst>
          </p:cNvPr>
          <p:cNvSpPr/>
          <p:nvPr/>
        </p:nvSpPr>
        <p:spPr>
          <a:xfrm>
            <a:off x="3676457" y="3359886"/>
            <a:ext cx="615462" cy="58830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ADE7608B-A217-49CF-AC0E-2CA0AC15E1BD}"/>
              </a:ext>
            </a:extLst>
          </p:cNvPr>
          <p:cNvSpPr/>
          <p:nvPr/>
        </p:nvSpPr>
        <p:spPr>
          <a:xfrm>
            <a:off x="3755595" y="3765301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0A896681-B7AB-469F-8CAA-4ABD45DA45D7}"/>
              </a:ext>
            </a:extLst>
          </p:cNvPr>
          <p:cNvSpPr/>
          <p:nvPr/>
        </p:nvSpPr>
        <p:spPr>
          <a:xfrm>
            <a:off x="4064286" y="3768160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CE4483B0-E8A3-4D77-AB8B-781170681C52}"/>
              </a:ext>
            </a:extLst>
          </p:cNvPr>
          <p:cNvSpPr/>
          <p:nvPr/>
        </p:nvSpPr>
        <p:spPr>
          <a:xfrm>
            <a:off x="4064286" y="3477005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8FF77EF7-43E9-458F-9F58-2DA55E6A8257}"/>
              </a:ext>
            </a:extLst>
          </p:cNvPr>
          <p:cNvSpPr/>
          <p:nvPr/>
        </p:nvSpPr>
        <p:spPr>
          <a:xfrm>
            <a:off x="3755595" y="3477005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731E7541-4E01-4E06-BB93-5778BBF7AACF}"/>
              </a:ext>
            </a:extLst>
          </p:cNvPr>
          <p:cNvSpPr/>
          <p:nvPr/>
        </p:nvSpPr>
        <p:spPr>
          <a:xfrm>
            <a:off x="499403" y="3430243"/>
            <a:ext cx="615462" cy="58830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9D875300-8438-4C4F-BCD8-E0DDE6C4E346}"/>
              </a:ext>
            </a:extLst>
          </p:cNvPr>
          <p:cNvSpPr/>
          <p:nvPr/>
        </p:nvSpPr>
        <p:spPr>
          <a:xfrm>
            <a:off x="578541" y="3835658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17361156-2990-42CC-AFC2-DEE41F6E392C}"/>
              </a:ext>
            </a:extLst>
          </p:cNvPr>
          <p:cNvSpPr/>
          <p:nvPr/>
        </p:nvSpPr>
        <p:spPr>
          <a:xfrm>
            <a:off x="887232" y="3838517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1D114FC9-ED0A-4398-8B7E-9D6E7DAB5000}"/>
              </a:ext>
            </a:extLst>
          </p:cNvPr>
          <p:cNvSpPr/>
          <p:nvPr/>
        </p:nvSpPr>
        <p:spPr>
          <a:xfrm>
            <a:off x="887232" y="3547362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85475CE8-5732-46C3-BB06-EFC21B0EEFF9}"/>
              </a:ext>
            </a:extLst>
          </p:cNvPr>
          <p:cNvSpPr/>
          <p:nvPr/>
        </p:nvSpPr>
        <p:spPr>
          <a:xfrm>
            <a:off x="578541" y="3547362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709C2AC0-DF60-4DEF-ABC4-4F5DF4C98DE6}"/>
              </a:ext>
            </a:extLst>
          </p:cNvPr>
          <p:cNvSpPr/>
          <p:nvPr/>
        </p:nvSpPr>
        <p:spPr>
          <a:xfrm>
            <a:off x="10404850" y="3393786"/>
            <a:ext cx="615462" cy="58830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6A6E7DE1-690E-4B8D-8486-83CAA2C03A9F}"/>
              </a:ext>
            </a:extLst>
          </p:cNvPr>
          <p:cNvSpPr/>
          <p:nvPr/>
        </p:nvSpPr>
        <p:spPr>
          <a:xfrm>
            <a:off x="9401559" y="3393786"/>
            <a:ext cx="615462" cy="58830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E643B9CF-2479-4AE7-85C6-FFA7574CEB5F}"/>
              </a:ext>
            </a:extLst>
          </p:cNvPr>
          <p:cNvSpPr/>
          <p:nvPr/>
        </p:nvSpPr>
        <p:spPr>
          <a:xfrm>
            <a:off x="9480697" y="3799201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F7947849-7BDE-427F-8FC9-DFC480C19AEB}"/>
              </a:ext>
            </a:extLst>
          </p:cNvPr>
          <p:cNvSpPr/>
          <p:nvPr/>
        </p:nvSpPr>
        <p:spPr>
          <a:xfrm>
            <a:off x="9789388" y="3802060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EFE40BA9-9C4E-4022-AED8-DDFEA2B81604}"/>
              </a:ext>
            </a:extLst>
          </p:cNvPr>
          <p:cNvSpPr/>
          <p:nvPr/>
        </p:nvSpPr>
        <p:spPr>
          <a:xfrm>
            <a:off x="9789388" y="3510905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5E2D4E8A-7067-47D7-BDDB-247FC9CD10FA}"/>
              </a:ext>
            </a:extLst>
          </p:cNvPr>
          <p:cNvSpPr/>
          <p:nvPr/>
        </p:nvSpPr>
        <p:spPr>
          <a:xfrm>
            <a:off x="9480697" y="3510905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DB8F90C8-D73C-4996-A78C-A6A44F37EE7D}"/>
              </a:ext>
            </a:extLst>
          </p:cNvPr>
          <p:cNvSpPr/>
          <p:nvPr/>
        </p:nvSpPr>
        <p:spPr>
          <a:xfrm>
            <a:off x="10553787" y="3509592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73B465C6-AB51-459E-A7BD-18A3DE87BBA0}"/>
              </a:ext>
            </a:extLst>
          </p:cNvPr>
          <p:cNvSpPr/>
          <p:nvPr/>
        </p:nvSpPr>
        <p:spPr>
          <a:xfrm>
            <a:off x="10566441" y="3670720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1BA68E5F-A5C1-4FF0-BA5C-18BD19FE27FB}"/>
              </a:ext>
            </a:extLst>
          </p:cNvPr>
          <p:cNvSpPr/>
          <p:nvPr/>
        </p:nvSpPr>
        <p:spPr>
          <a:xfrm>
            <a:off x="10566441" y="3823832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A48A39F8-8D1B-4B51-9B1D-1078FB42B487}"/>
              </a:ext>
            </a:extLst>
          </p:cNvPr>
          <p:cNvSpPr/>
          <p:nvPr/>
        </p:nvSpPr>
        <p:spPr>
          <a:xfrm>
            <a:off x="10781853" y="3518148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C558A185-9900-4394-A178-873FF1A817B0}"/>
              </a:ext>
            </a:extLst>
          </p:cNvPr>
          <p:cNvSpPr/>
          <p:nvPr/>
        </p:nvSpPr>
        <p:spPr>
          <a:xfrm>
            <a:off x="10791071" y="3674728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12820989-E13C-4631-8AD2-6F6026EFC5C3}"/>
              </a:ext>
            </a:extLst>
          </p:cNvPr>
          <p:cNvSpPr/>
          <p:nvPr/>
        </p:nvSpPr>
        <p:spPr>
          <a:xfrm>
            <a:off x="10791071" y="3831720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D2C0EE39-D93F-47FB-A8E7-2495BF9590DD}"/>
              </a:ext>
            </a:extLst>
          </p:cNvPr>
          <p:cNvSpPr/>
          <p:nvPr/>
        </p:nvSpPr>
        <p:spPr>
          <a:xfrm>
            <a:off x="8408883" y="3396005"/>
            <a:ext cx="615462" cy="58830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D7D5C1B5-CC1D-4771-B362-3CC34A4740BD}"/>
              </a:ext>
            </a:extLst>
          </p:cNvPr>
          <p:cNvSpPr/>
          <p:nvPr/>
        </p:nvSpPr>
        <p:spPr>
          <a:xfrm>
            <a:off x="8514524" y="3489553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CA187CD1-709E-4CC9-95E9-F6A2027F0ECC}"/>
              </a:ext>
            </a:extLst>
          </p:cNvPr>
          <p:cNvSpPr/>
          <p:nvPr/>
        </p:nvSpPr>
        <p:spPr>
          <a:xfrm>
            <a:off x="8839290" y="3763968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Left Brace 90">
            <a:extLst>
              <a:ext uri="{FF2B5EF4-FFF2-40B4-BE49-F238E27FC236}">
                <a16:creationId xmlns:a16="http://schemas.microsoft.com/office/drawing/2014/main" id="{F6ABE797-FF37-4419-8991-2936D58EF39C}"/>
              </a:ext>
            </a:extLst>
          </p:cNvPr>
          <p:cNvSpPr/>
          <p:nvPr/>
        </p:nvSpPr>
        <p:spPr>
          <a:xfrm>
            <a:off x="7984652" y="3171943"/>
            <a:ext cx="284085" cy="997553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Left Brace 91">
            <a:extLst>
              <a:ext uri="{FF2B5EF4-FFF2-40B4-BE49-F238E27FC236}">
                <a16:creationId xmlns:a16="http://schemas.microsoft.com/office/drawing/2014/main" id="{12DF7799-6885-4505-90A2-EE8D3D5B1723}"/>
              </a:ext>
            </a:extLst>
          </p:cNvPr>
          <p:cNvSpPr/>
          <p:nvPr/>
        </p:nvSpPr>
        <p:spPr>
          <a:xfrm rot="10800000">
            <a:off x="11150524" y="3178129"/>
            <a:ext cx="284085" cy="997553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F421FB45-8B8F-449B-8106-67AA8D4FDE6E}"/>
                  </a:ext>
                </a:extLst>
              </p:cNvPr>
              <p:cNvSpPr txBox="1"/>
              <p:nvPr/>
            </p:nvSpPr>
            <p:spPr>
              <a:xfrm>
                <a:off x="7214379" y="3279291"/>
                <a:ext cx="490409" cy="6463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</m:oMath>
                  </m:oMathPara>
                </a14:m>
                <a:endParaRPr lang="en-US" sz="4200" dirty="0"/>
              </a:p>
            </p:txBody>
          </p:sp>
        </mc:Choice>
        <mc:Fallback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F421FB45-8B8F-449B-8106-67AA8D4FDE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4379" y="3279291"/>
                <a:ext cx="490409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F678C8E3-7EEB-4E80-B365-52ABD49E6BED}"/>
              </a:ext>
            </a:extLst>
          </p:cNvPr>
          <p:cNvSpPr/>
          <p:nvPr/>
        </p:nvSpPr>
        <p:spPr>
          <a:xfrm>
            <a:off x="6304765" y="3349820"/>
            <a:ext cx="615462" cy="58830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5DC5BE97-9F87-4E4D-81C8-03171E62D76C}"/>
              </a:ext>
            </a:extLst>
          </p:cNvPr>
          <p:cNvSpPr/>
          <p:nvPr/>
        </p:nvSpPr>
        <p:spPr>
          <a:xfrm>
            <a:off x="6383903" y="3755235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EE7448DF-6782-4297-95F3-382E2B53F9FD}"/>
              </a:ext>
            </a:extLst>
          </p:cNvPr>
          <p:cNvSpPr/>
          <p:nvPr/>
        </p:nvSpPr>
        <p:spPr>
          <a:xfrm>
            <a:off x="6692594" y="3758094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444541FA-8AD2-4E22-9E2E-AD27FF48B4BA}"/>
              </a:ext>
            </a:extLst>
          </p:cNvPr>
          <p:cNvSpPr/>
          <p:nvPr/>
        </p:nvSpPr>
        <p:spPr>
          <a:xfrm>
            <a:off x="6692594" y="3466939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04709C1B-106D-47F1-9057-0F19014BB5AE}"/>
              </a:ext>
            </a:extLst>
          </p:cNvPr>
          <p:cNvSpPr/>
          <p:nvPr/>
        </p:nvSpPr>
        <p:spPr>
          <a:xfrm>
            <a:off x="6383903" y="3466939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itle 1">
            <a:extLst>
              <a:ext uri="{FF2B5EF4-FFF2-40B4-BE49-F238E27FC236}">
                <a16:creationId xmlns:a16="http://schemas.microsoft.com/office/drawing/2014/main" id="{14B34A55-DAF9-4E3B-AF3B-A29FB4E6B0D0}"/>
              </a:ext>
            </a:extLst>
          </p:cNvPr>
          <p:cNvSpPr txBox="1">
            <a:spLocks/>
          </p:cNvSpPr>
          <p:nvPr/>
        </p:nvSpPr>
        <p:spPr>
          <a:xfrm>
            <a:off x="6872784" y="1363788"/>
            <a:ext cx="4067804" cy="64633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>
                <a:latin typeface="+mn-lt"/>
              </a:rPr>
              <a:t>And this second set,</a:t>
            </a:r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0D54E84E-C7E1-4ED0-83E4-2FBA7AC471F1}"/>
              </a:ext>
            </a:extLst>
          </p:cNvPr>
          <p:cNvSpPr/>
          <p:nvPr/>
        </p:nvSpPr>
        <p:spPr>
          <a:xfrm>
            <a:off x="2754875" y="5393108"/>
            <a:ext cx="615462" cy="58830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E761D0F9-5B1B-4470-99E8-DA99047A55F8}"/>
              </a:ext>
            </a:extLst>
          </p:cNvPr>
          <p:cNvSpPr/>
          <p:nvPr/>
        </p:nvSpPr>
        <p:spPr>
          <a:xfrm>
            <a:off x="2860516" y="5486656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2A738B5A-CD74-458C-A325-A9F39105C270}"/>
              </a:ext>
            </a:extLst>
          </p:cNvPr>
          <p:cNvSpPr/>
          <p:nvPr/>
        </p:nvSpPr>
        <p:spPr>
          <a:xfrm>
            <a:off x="3185282" y="5761071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Left Brace 105">
            <a:extLst>
              <a:ext uri="{FF2B5EF4-FFF2-40B4-BE49-F238E27FC236}">
                <a16:creationId xmlns:a16="http://schemas.microsoft.com/office/drawing/2014/main" id="{4546FF5E-F02F-4371-8966-5B4EAFBB1714}"/>
              </a:ext>
            </a:extLst>
          </p:cNvPr>
          <p:cNvSpPr/>
          <p:nvPr/>
        </p:nvSpPr>
        <p:spPr>
          <a:xfrm>
            <a:off x="2220213" y="5216259"/>
            <a:ext cx="284085" cy="997553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Left Brace 106">
            <a:extLst>
              <a:ext uri="{FF2B5EF4-FFF2-40B4-BE49-F238E27FC236}">
                <a16:creationId xmlns:a16="http://schemas.microsoft.com/office/drawing/2014/main" id="{F5E26E01-851C-4BF1-9821-B7B17A33A2E4}"/>
              </a:ext>
            </a:extLst>
          </p:cNvPr>
          <p:cNvSpPr/>
          <p:nvPr/>
        </p:nvSpPr>
        <p:spPr>
          <a:xfrm rot="10800000">
            <a:off x="4464051" y="5217724"/>
            <a:ext cx="284085" cy="997553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4C54F159-12E0-49F7-AABF-27717D174945}"/>
              </a:ext>
            </a:extLst>
          </p:cNvPr>
          <p:cNvSpPr/>
          <p:nvPr/>
        </p:nvSpPr>
        <p:spPr>
          <a:xfrm>
            <a:off x="3620914" y="5393108"/>
            <a:ext cx="615462" cy="58830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A183A483-E34C-46DB-B596-D4921B7CFE0E}"/>
              </a:ext>
            </a:extLst>
          </p:cNvPr>
          <p:cNvSpPr/>
          <p:nvPr/>
        </p:nvSpPr>
        <p:spPr>
          <a:xfrm>
            <a:off x="3700052" y="5798523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89DB36A3-767A-4CBB-BEBE-C376EBD3432F}"/>
              </a:ext>
            </a:extLst>
          </p:cNvPr>
          <p:cNvSpPr/>
          <p:nvPr/>
        </p:nvSpPr>
        <p:spPr>
          <a:xfrm>
            <a:off x="4008743" y="5801382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F52D0E2C-9223-495D-ACD5-CD3B2EC99F5C}"/>
              </a:ext>
            </a:extLst>
          </p:cNvPr>
          <p:cNvSpPr/>
          <p:nvPr/>
        </p:nvSpPr>
        <p:spPr>
          <a:xfrm>
            <a:off x="4008743" y="5510227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641AE374-8320-4B80-BAA2-1F279490B6E3}"/>
              </a:ext>
            </a:extLst>
          </p:cNvPr>
          <p:cNvSpPr/>
          <p:nvPr/>
        </p:nvSpPr>
        <p:spPr>
          <a:xfrm>
            <a:off x="3700052" y="5510227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23F9FFBF-9BBB-44FD-984B-860E7D1852A1}"/>
              </a:ext>
            </a:extLst>
          </p:cNvPr>
          <p:cNvSpPr/>
          <p:nvPr/>
        </p:nvSpPr>
        <p:spPr>
          <a:xfrm>
            <a:off x="8574815" y="5438102"/>
            <a:ext cx="615462" cy="58830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A91F6805-41F6-493A-8D5D-8B2364D2ABF2}"/>
              </a:ext>
            </a:extLst>
          </p:cNvPr>
          <p:cNvSpPr/>
          <p:nvPr/>
        </p:nvSpPr>
        <p:spPr>
          <a:xfrm>
            <a:off x="7571524" y="5438102"/>
            <a:ext cx="615462" cy="58830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BF331A95-F06B-4321-BBEB-E72184A71000}"/>
              </a:ext>
            </a:extLst>
          </p:cNvPr>
          <p:cNvSpPr/>
          <p:nvPr/>
        </p:nvSpPr>
        <p:spPr>
          <a:xfrm>
            <a:off x="7650662" y="5843517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55423D51-EE68-4ABF-BE5D-05B24C1D1CF6}"/>
              </a:ext>
            </a:extLst>
          </p:cNvPr>
          <p:cNvSpPr/>
          <p:nvPr/>
        </p:nvSpPr>
        <p:spPr>
          <a:xfrm>
            <a:off x="7959353" y="5846376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C88AFF57-F138-44EC-8002-DCAC3FD2787C}"/>
              </a:ext>
            </a:extLst>
          </p:cNvPr>
          <p:cNvSpPr/>
          <p:nvPr/>
        </p:nvSpPr>
        <p:spPr>
          <a:xfrm>
            <a:off x="7959353" y="5555221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6494B1A3-32D6-4BF6-89A3-BDCDDA64E423}"/>
              </a:ext>
            </a:extLst>
          </p:cNvPr>
          <p:cNvSpPr/>
          <p:nvPr/>
        </p:nvSpPr>
        <p:spPr>
          <a:xfrm>
            <a:off x="7650662" y="5555221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A8EAFB8B-AA5C-442C-BBE6-621B1D3FB7CD}"/>
              </a:ext>
            </a:extLst>
          </p:cNvPr>
          <p:cNvSpPr/>
          <p:nvPr/>
        </p:nvSpPr>
        <p:spPr>
          <a:xfrm>
            <a:off x="8723752" y="5553908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EB7D4350-BCEF-427C-A5CC-0FACD7C64376}"/>
              </a:ext>
            </a:extLst>
          </p:cNvPr>
          <p:cNvSpPr/>
          <p:nvPr/>
        </p:nvSpPr>
        <p:spPr>
          <a:xfrm>
            <a:off x="8736406" y="5715036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14A848F2-F830-4354-83EE-8A5C8207A3AE}"/>
              </a:ext>
            </a:extLst>
          </p:cNvPr>
          <p:cNvSpPr/>
          <p:nvPr/>
        </p:nvSpPr>
        <p:spPr>
          <a:xfrm>
            <a:off x="8736406" y="5868148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9C21FEF6-1890-4C05-8766-CBCCB2511823}"/>
              </a:ext>
            </a:extLst>
          </p:cNvPr>
          <p:cNvSpPr/>
          <p:nvPr/>
        </p:nvSpPr>
        <p:spPr>
          <a:xfrm>
            <a:off x="8951818" y="5562464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56D45800-98BD-4306-B89C-6FFF08F43C3B}"/>
              </a:ext>
            </a:extLst>
          </p:cNvPr>
          <p:cNvSpPr/>
          <p:nvPr/>
        </p:nvSpPr>
        <p:spPr>
          <a:xfrm>
            <a:off x="8961036" y="5719044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6DBCC9B8-64C4-4483-BFDB-E230D16AEE40}"/>
              </a:ext>
            </a:extLst>
          </p:cNvPr>
          <p:cNvSpPr/>
          <p:nvPr/>
        </p:nvSpPr>
        <p:spPr>
          <a:xfrm>
            <a:off x="8961036" y="5876036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: Rounded Corners 124">
            <a:extLst>
              <a:ext uri="{FF2B5EF4-FFF2-40B4-BE49-F238E27FC236}">
                <a16:creationId xmlns:a16="http://schemas.microsoft.com/office/drawing/2014/main" id="{31B3EC4B-FB79-4A99-8F7C-D572CDAFD0F8}"/>
              </a:ext>
            </a:extLst>
          </p:cNvPr>
          <p:cNvSpPr/>
          <p:nvPr/>
        </p:nvSpPr>
        <p:spPr>
          <a:xfrm>
            <a:off x="6578848" y="5440321"/>
            <a:ext cx="615462" cy="58830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6DC541B1-1365-4A06-81C1-1EA0CEE2CE25}"/>
              </a:ext>
            </a:extLst>
          </p:cNvPr>
          <p:cNvSpPr/>
          <p:nvPr/>
        </p:nvSpPr>
        <p:spPr>
          <a:xfrm>
            <a:off x="6684489" y="5533869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1EEB2740-BA84-42E7-B45C-584FE4F4384B}"/>
              </a:ext>
            </a:extLst>
          </p:cNvPr>
          <p:cNvSpPr/>
          <p:nvPr/>
        </p:nvSpPr>
        <p:spPr>
          <a:xfrm>
            <a:off x="7009255" y="5808284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Left Brace 127">
            <a:extLst>
              <a:ext uri="{FF2B5EF4-FFF2-40B4-BE49-F238E27FC236}">
                <a16:creationId xmlns:a16="http://schemas.microsoft.com/office/drawing/2014/main" id="{79CAE146-24BD-42DD-BF59-BF4AB851F437}"/>
              </a:ext>
            </a:extLst>
          </p:cNvPr>
          <p:cNvSpPr/>
          <p:nvPr/>
        </p:nvSpPr>
        <p:spPr>
          <a:xfrm>
            <a:off x="6154617" y="5216259"/>
            <a:ext cx="284085" cy="997553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Left Brace 128">
            <a:extLst>
              <a:ext uri="{FF2B5EF4-FFF2-40B4-BE49-F238E27FC236}">
                <a16:creationId xmlns:a16="http://schemas.microsoft.com/office/drawing/2014/main" id="{017C5E5A-3AAC-4D88-827E-BA7B52FACEB1}"/>
              </a:ext>
            </a:extLst>
          </p:cNvPr>
          <p:cNvSpPr/>
          <p:nvPr/>
        </p:nvSpPr>
        <p:spPr>
          <a:xfrm rot="10800000">
            <a:off x="9320489" y="5222445"/>
            <a:ext cx="284085" cy="997553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442F0EBF-7F3D-4DDD-A644-9B6A4932D047}"/>
                  </a:ext>
                </a:extLst>
              </p:cNvPr>
              <p:cNvSpPr txBox="1"/>
              <p:nvPr/>
            </p:nvSpPr>
            <p:spPr>
              <a:xfrm>
                <a:off x="5178543" y="5380079"/>
                <a:ext cx="490409" cy="6463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⊂</m:t>
                      </m:r>
                    </m:oMath>
                  </m:oMathPara>
                </a14:m>
                <a:endParaRPr lang="en-US" sz="4200" dirty="0"/>
              </a:p>
            </p:txBody>
          </p:sp>
        </mc:Choice>
        <mc:Fallback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442F0EBF-7F3D-4DDD-A644-9B6A4932D0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8543" y="5380079"/>
                <a:ext cx="490409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E1691AD8-0F0C-4C70-870C-8C2D53F9EDCB}"/>
              </a:ext>
            </a:extLst>
          </p:cNvPr>
          <p:cNvCxnSpPr>
            <a:cxnSpLocks/>
          </p:cNvCxnSpPr>
          <p:nvPr/>
        </p:nvCxnSpPr>
        <p:spPr>
          <a:xfrm flipV="1">
            <a:off x="5470265" y="5943029"/>
            <a:ext cx="0" cy="36471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itle 1">
            <a:extLst>
              <a:ext uri="{FF2B5EF4-FFF2-40B4-BE49-F238E27FC236}">
                <a16:creationId xmlns:a16="http://schemas.microsoft.com/office/drawing/2014/main" id="{2C0CDE6D-6A4A-49C4-98F3-9D3BE727F353}"/>
              </a:ext>
            </a:extLst>
          </p:cNvPr>
          <p:cNvSpPr txBox="1">
            <a:spLocks/>
          </p:cNvSpPr>
          <p:nvPr/>
        </p:nvSpPr>
        <p:spPr>
          <a:xfrm>
            <a:off x="4891570" y="6388831"/>
            <a:ext cx="1204430" cy="364714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32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b="1" dirty="0"/>
              <a:t>(is a subset of)</a:t>
            </a:r>
          </a:p>
        </p:txBody>
      </p:sp>
      <p:sp>
        <p:nvSpPr>
          <p:cNvPr id="133" name="Title 1">
            <a:extLst>
              <a:ext uri="{FF2B5EF4-FFF2-40B4-BE49-F238E27FC236}">
                <a16:creationId xmlns:a16="http://schemas.microsoft.com/office/drawing/2014/main" id="{CAC6B823-FDA0-46C2-B4CC-0F5C20C2ADED}"/>
              </a:ext>
            </a:extLst>
          </p:cNvPr>
          <p:cNvSpPr txBox="1">
            <a:spLocks/>
          </p:cNvSpPr>
          <p:nvPr/>
        </p:nvSpPr>
        <p:spPr>
          <a:xfrm>
            <a:off x="3503720" y="4327420"/>
            <a:ext cx="4067804" cy="780206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>
                <a:latin typeface="+mn-lt"/>
              </a:rPr>
              <a:t>Meant that…</a:t>
            </a:r>
          </a:p>
        </p:txBody>
      </p:sp>
    </p:spTree>
    <p:extLst>
      <p:ext uri="{BB962C8B-B14F-4D97-AF65-F5344CB8AC3E}">
        <p14:creationId xmlns:p14="http://schemas.microsoft.com/office/powerpoint/2010/main" val="3883889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4" grpId="0" animBg="1"/>
      <p:bldP spid="15" grpId="0" animBg="1"/>
      <p:bldP spid="17" grpId="0" animBg="1"/>
      <p:bldP spid="20" grpId="0" animBg="1"/>
      <p:bldP spid="21" grpId="0" animBg="1"/>
      <p:bldP spid="22" grpId="0" animBg="1"/>
      <p:bldP spid="27" grpId="0" animBg="1"/>
      <p:bldP spid="28" grpId="0" animBg="1"/>
      <p:bldP spid="29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30" grpId="0" animBg="1"/>
      <p:bldP spid="31" grpId="0" animBg="1"/>
      <p:bldP spid="32" grpId="0" animBg="1"/>
      <p:bldP spid="6" grpId="0"/>
      <p:bldP spid="35" grpId="0" animBg="1"/>
      <p:bldP spid="49" grpId="0" animBg="1"/>
      <p:bldP spid="50" grpId="0" animBg="1"/>
      <p:bldP spid="51" grpId="0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5" grpId="0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6" grpId="0"/>
      <p:bldP spid="97" grpId="0" animBg="1"/>
      <p:bldP spid="98" grpId="0" animBg="1"/>
      <p:bldP spid="99" grpId="0" animBg="1"/>
      <p:bldP spid="100" grpId="0" animBg="1"/>
      <p:bldP spid="101" grpId="0" animBg="1"/>
      <p:bldP spid="102" grpId="0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130" grpId="0"/>
      <p:bldP spid="132" grpId="0" animBg="1"/>
      <p:bldP spid="133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E8B826"/>
      </a:accent1>
      <a:accent2>
        <a:srgbClr val="E2CA72"/>
      </a:accent2>
      <a:accent3>
        <a:srgbClr val="BD723B"/>
      </a:accent3>
      <a:accent4>
        <a:srgbClr val="AE9376"/>
      </a:accent4>
      <a:accent5>
        <a:srgbClr val="A77F41"/>
      </a:accent5>
      <a:accent6>
        <a:srgbClr val="A1AE79"/>
      </a:accent6>
      <a:hlink>
        <a:srgbClr val="F1D06A"/>
      </a:hlink>
      <a:folHlink>
        <a:srgbClr val="EDDCA8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D5CBAF11-69B7-47EA-BC01-41F77058C2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0</TotalTime>
  <Words>739</Words>
  <Application>Microsoft Office PowerPoint</Application>
  <PresentationFormat>Widescreen</PresentationFormat>
  <Paragraphs>99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Calisto MT</vt:lpstr>
      <vt:lpstr>Cambria Math</vt:lpstr>
      <vt:lpstr>Wingdings 2</vt:lpstr>
      <vt:lpstr>Slate</vt:lpstr>
      <vt:lpstr>Probability and Statistics:  A Primer for Beginners and Pre-Beginners</vt:lpstr>
      <vt:lpstr>In the beginning, there was…</vt:lpstr>
      <vt:lpstr>When a coin was flipped…</vt:lpstr>
      <vt:lpstr>There was no limit to what it could contain, even ALL THE NUMBERS!</vt:lpstr>
      <vt:lpstr>It could be countable:</vt:lpstr>
      <vt:lpstr>And lo, the elements of Ω were called events.</vt:lpstr>
      <vt:lpstr>Even the combinations of these elements were events.</vt:lpstr>
      <vt:lpstr>And then the skies darkened, for there was set notation on the horizon…   </vt:lpstr>
      <vt:lpstr>And yet there was more!  If every element of one set was also an element of a second set, the first set was considered a subset of the second!</vt:lpstr>
      <vt:lpstr>Then as if to taunt us, all the easy-to-read dice pictures became intimidating algebra!  The two-face became x, the four-face became y, the six-face became z… </vt:lpstr>
      <vt:lpstr>But then they became friendly dice again to explain complementation.  If B is the set of even faces, then the odd faces are not in it.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Probability and Statistics: A Primer for Beginners</dc:title>
  <dc:creator/>
  <cp:lastModifiedBy/>
  <cp:revision>3</cp:revision>
  <dcterms:created xsi:type="dcterms:W3CDTF">2020-02-21T01:33:34Z</dcterms:created>
  <dcterms:modified xsi:type="dcterms:W3CDTF">2020-02-21T04:26:25Z</dcterms:modified>
</cp:coreProperties>
</file>