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6.png" ContentType="image/png"/>
  <Override PartName="/ppt/media/image8.png" ContentType="image/png"/>
  <Override PartName="/ppt/media/image7.png" ContentType="image/png"/>
  <Override PartName="/ppt/media/image9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2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1CF84B30-AEFC-4D6F-97E5-159E37CD477B}" type="datetime">
              <a:rPr b="0" lang="en-IN" sz="1000" spc="-1" strike="noStrike">
                <a:solidFill>
                  <a:srgbClr val="0a304a"/>
                </a:solidFill>
                <a:latin typeface="Century Gothic"/>
              </a:rPr>
              <a:t>06/05/19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F8BCE8C-3336-4290-806C-54A091B045D0}" type="slidenum">
              <a:rPr b="0" lang="en-IN" sz="32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IN" sz="3200" spc="-1" strike="noStrike">
              <a:latin typeface="Times New Roman"/>
            </a:endParaRPr>
          </a:p>
        </p:txBody>
      </p:sp>
      <p:sp>
        <p:nvSpPr>
          <p:cNvPr id="10" name="Line 11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Line 14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Line 15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Second Outline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53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6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7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8" name="PlaceHolder 7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8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A7DE8430-1589-4447-9131-DB85DE945A6D}" type="datetime">
              <a:rPr b="0" lang="en-IN" sz="1000" spc="-1" strike="noStrike">
                <a:solidFill>
                  <a:srgbClr val="0a304a"/>
                </a:solidFill>
                <a:latin typeface="Century Gothic"/>
              </a:rPr>
              <a:t>06/05/19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60" name="PlaceHolder 9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61" name="PlaceHolder 10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D27D04E-0D66-4962-9B7D-239EC72F7426}" type="slidenum">
              <a:rPr b="0" lang="en-IN" sz="3200" spc="-1" strike="noStrike">
                <a:solidFill>
                  <a:srgbClr val="0a304a"/>
                </a:solidFill>
                <a:latin typeface="Century Gothic"/>
              </a:rPr>
              <a:t>1</a:t>
            </a:fld>
            <a:endParaRPr b="0" lang="en-IN" sz="3200" spc="-1" strike="noStrike">
              <a:latin typeface="Times New Roman"/>
            </a:endParaRPr>
          </a:p>
        </p:txBody>
      </p:sp>
      <p:sp>
        <p:nvSpPr>
          <p:cNvPr id="62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Second Outline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00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1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2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3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05" name="PlaceHolder 7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6" name="PlaceHolder 8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151716A2-6A79-48DE-A7A8-4E4C3F6D7C0A}" type="datetime">
              <a:rPr b="0" lang="en-IN" sz="1000" spc="-1" strike="noStrike">
                <a:solidFill>
                  <a:srgbClr val="0a304a"/>
                </a:solidFill>
                <a:latin typeface="Century Gothic"/>
              </a:rPr>
              <a:t>06/05/19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07" name="PlaceHolder 9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08" name="PlaceHolder 10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D833B1A-806D-41D1-B395-E08C775F52C1}" type="slidenum">
              <a:rPr b="0" lang="en-IN" sz="3200" spc="-1" strike="noStrike">
                <a:solidFill>
                  <a:srgbClr val="0a304a"/>
                </a:solidFill>
                <a:latin typeface="Century Gothic"/>
              </a:rPr>
              <a:t>1</a:t>
            </a:fld>
            <a:endParaRPr b="0" lang="en-IN" sz="3200" spc="-1" strike="noStrike">
              <a:latin typeface="Times New Roman"/>
            </a:endParaRPr>
          </a:p>
        </p:txBody>
      </p:sp>
      <p:sp>
        <p:nvSpPr>
          <p:cNvPr id="109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Second Outline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47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8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9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0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1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52" name="PlaceHolder 7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3" name="PlaceHolder 8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016785C6-E851-4F36-AD6F-9254BB0113C4}" type="datetime">
              <a:rPr b="0" lang="en-IN" sz="1000" spc="-1" strike="noStrike">
                <a:solidFill>
                  <a:srgbClr val="0a304a"/>
                </a:solidFill>
                <a:latin typeface="Century Gothic"/>
              </a:rPr>
              <a:t>06/05/19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54" name="PlaceHolder 9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55" name="PlaceHolder 10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A576B2E-F0AB-4CC1-9415-738134B2CBA6}" type="slidenum">
              <a:rPr b="0" lang="en-IN" sz="3200" spc="-1" strike="noStrike">
                <a:solidFill>
                  <a:srgbClr val="0a304a"/>
                </a:solidFill>
                <a:latin typeface="Century Gothic"/>
              </a:rPr>
              <a:t>1</a:t>
            </a:fld>
            <a:endParaRPr b="0" lang="en-IN" sz="3200" spc="-1" strike="noStrike">
              <a:latin typeface="Times New Roman"/>
            </a:endParaRPr>
          </a:p>
        </p:txBody>
      </p:sp>
      <p:sp>
        <p:nvSpPr>
          <p:cNvPr id="156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Second Outline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94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5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6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7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8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99" name="PlaceHolder 7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0" name="PlaceHolder 8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F9A51B1A-777C-45A3-8C28-6A0708910F15}" type="datetime">
              <a:rPr b="0" lang="en-IN" sz="1000" spc="-1" strike="noStrike">
                <a:solidFill>
                  <a:srgbClr val="0a304a"/>
                </a:solidFill>
                <a:latin typeface="Century Gothic"/>
              </a:rPr>
              <a:t>06/05/19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01" name="PlaceHolder 9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02" name="PlaceHolder 10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DE1F617-AF9E-44DB-B60C-1B2EE96F92A0}" type="slidenum">
              <a:rPr b="0" lang="en-IN" sz="3200" spc="-1" strike="noStrike">
                <a:solidFill>
                  <a:srgbClr val="0a304a"/>
                </a:solidFill>
                <a:latin typeface="Century Gothic"/>
              </a:rPr>
              <a:t>1</a:t>
            </a:fld>
            <a:endParaRPr b="0" lang="en-IN" sz="3200" spc="-1" strike="noStrike">
              <a:latin typeface="Times New Roman"/>
            </a:endParaRPr>
          </a:p>
        </p:txBody>
      </p:sp>
      <p:sp>
        <p:nvSpPr>
          <p:cNvPr id="203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Second Outline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241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2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3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4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246" name="PlaceHolder 7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7" name="PlaceHolder 8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CE47FFD0-984F-4E2A-A1A2-66E8A1DCD7BE}" type="datetime">
              <a:rPr b="0" lang="en-IN" sz="1000" spc="-1" strike="noStrike">
                <a:solidFill>
                  <a:srgbClr val="0a304a"/>
                </a:solidFill>
                <a:latin typeface="Century Gothic"/>
              </a:rPr>
              <a:t>06/05/19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48" name="PlaceHolder 9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49" name="PlaceHolder 10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293CE48-A233-42C9-876F-8783A823F207}" type="slidenum">
              <a:rPr b="0" lang="en-IN" sz="3200" spc="-1" strike="noStrike">
                <a:solidFill>
                  <a:srgbClr val="0a304a"/>
                </a:solidFill>
                <a:latin typeface="Century Gothic"/>
              </a:rPr>
              <a:t>1</a:t>
            </a:fld>
            <a:endParaRPr b="0" lang="en-IN" sz="3200" spc="-1" strike="noStrike">
              <a:latin typeface="Times New Roman"/>
            </a:endParaRPr>
          </a:p>
        </p:txBody>
      </p:sp>
      <p:sp>
        <p:nvSpPr>
          <p:cNvPr id="25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Second Outline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5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4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5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5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6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5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5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6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6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5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cl.cam.ac.uk/research/dtg/attarchive/facedatabase.html" TargetMode="External"/><Relationship Id="rId2" Type="http://schemas.openxmlformats.org/officeDocument/2006/relationships/hyperlink" Target="https://www.cl.cam.ac.uk/research/dtg/attarchive/facedatabase.html" TargetMode="External"/><Relationship Id="rId3" Type="http://schemas.openxmlformats.org/officeDocument/2006/relationships/hyperlink" Target="https://cswww.essex.ac.uk/mv/allfaces/faces95.html" TargetMode="External"/><Relationship Id="rId4" Type="http://schemas.openxmlformats.org/officeDocument/2006/relationships/hyperlink" Target="https://cswww.essex.ac.uk/mv/allfaces/faces95.html" TargetMode="External"/><Relationship Id="rId5" Type="http://schemas.openxmlformats.org/officeDocument/2006/relationships/hyperlink" Target="https://cswww.essex.ac.uk/mv/allfaces/faces95.html" TargetMode="External"/><Relationship Id="rId6" Type="http://schemas.openxmlformats.org/officeDocument/2006/relationships/hyperlink" Target="https://cswww.essex.ac.uk/mv/allfaces/faces95.html" TargetMode="External"/><Relationship Id="rId7" Type="http://schemas.openxmlformats.org/officeDocument/2006/relationships/hyperlink" Target="https://cswww.essex.ac.uk/mv/allfaces/faces95.html" TargetMode="External"/><Relationship Id="rId8" Type="http://schemas.openxmlformats.org/officeDocument/2006/relationships/hyperlink" Target="http://vision.ucsd.edu/~iskwak/ExtYaleDatabase/ExtYaleB.html" TargetMode="External"/><Relationship Id="rId9" Type="http://schemas.openxmlformats.org/officeDocument/2006/relationships/hyperlink" Target="http://vision.ucsd.edu/~iskwak/ExtYaleDatabase/ExtYaleB.html" TargetMode="External"/><Relationship Id="rId10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cl.cam.ac.uk/research/dtg/attarchive/facedatabase.html" TargetMode="External"/><Relationship Id="rId2" Type="http://schemas.openxmlformats.org/officeDocument/2006/relationships/hyperlink" Target="https://cswww.essex.ac.uk/mv/allfaces/faces94.html" TargetMode="External"/><Relationship Id="rId3" Type="http://schemas.openxmlformats.org/officeDocument/2006/relationships/hyperlink" Target="https://cswww.essex.ac.uk/mv/allfaces/faces94.html" TargetMode="External"/><Relationship Id="rId4" Type="http://schemas.openxmlformats.org/officeDocument/2006/relationships/hyperlink" Target="https://cswww.essex.ac.uk/mv/allfaces/faces94.html" TargetMode="External"/><Relationship Id="rId5" Type="http://schemas.openxmlformats.org/officeDocument/2006/relationships/hyperlink" Target="https://cswww.essex.ac.uk/mv/allfaces/faces95.html" TargetMode="External"/><Relationship Id="rId6" Type="http://schemas.openxmlformats.org/officeDocument/2006/relationships/hyperlink" Target="https://cswww.essex.ac.uk/mv/allfaces/faces95.html" TargetMode="External"/><Relationship Id="rId7" Type="http://schemas.openxmlformats.org/officeDocument/2006/relationships/hyperlink" Target="https://cswww.essex.ac.uk/mv/allfaces/faces95.html" TargetMode="External"/><Relationship Id="rId8" Type="http://schemas.openxmlformats.org/officeDocument/2006/relationships/hyperlink" Target="http://vision.ucsd.edu/~iskwak/ExtYaleDatabase/ExtYaleB.html" TargetMode="External"/><Relationship Id="rId9" Type="http://schemas.openxmlformats.org/officeDocument/2006/relationships/hyperlink" Target="http://vision.ucsd.edu/~iskwak/ExtYaleDatabase/ExtYaleB.html" TargetMode="External"/><Relationship Id="rId10" Type="http://schemas.openxmlformats.org/officeDocument/2006/relationships/hyperlink" Target="http://vision.ucsd.edu/~iskwak/ExtYaleDatabase/ExtYaleB.html" TargetMode="External"/><Relationship Id="rId1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5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684360" y="1356480"/>
            <a:ext cx="8000640" cy="9140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PARELLEL FACE RECOGNITION USING SVD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684360" y="2611440"/>
            <a:ext cx="10886040" cy="3179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IN" sz="2100" spc="-1" strike="noStrike">
                <a:solidFill>
                  <a:srgbClr val="0d0d0d"/>
                </a:solidFill>
                <a:latin typeface="Century Gothic"/>
              </a:rPr>
              <a:t>Mentor: Kshitij </a:t>
            </a:r>
            <a:endParaRPr b="0" lang="en-IN" sz="21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IN" sz="2100" spc="-1" strike="noStrike">
                <a:solidFill>
                  <a:srgbClr val="0d0d0d"/>
                </a:solidFill>
                <a:latin typeface="Century Gothic"/>
              </a:rPr>
              <a:t>Team Members:</a:t>
            </a:r>
            <a:endParaRPr b="0" lang="en-IN" sz="21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IN" sz="2100" spc="-1" strike="noStrike">
                <a:solidFill>
                  <a:srgbClr val="0d0d0d"/>
                </a:solidFill>
                <a:latin typeface="Century Gothic"/>
              </a:rPr>
              <a:t>Chittaranjan Rath (2018201007)</a:t>
            </a:r>
            <a:endParaRPr b="0" lang="en-IN" sz="21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IN" sz="2100" spc="-1" strike="noStrike">
                <a:solidFill>
                  <a:srgbClr val="0d0d0d"/>
                </a:solidFill>
                <a:latin typeface="Century Gothic"/>
              </a:rPr>
              <a:t>Prakash Nath Jha (2018201013)</a:t>
            </a:r>
            <a:endParaRPr b="0" lang="en-IN" sz="21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IN" sz="2100" spc="-1" strike="noStrike">
                <a:solidFill>
                  <a:srgbClr val="0d0d0d"/>
                </a:solidFill>
                <a:latin typeface="Century Gothic"/>
              </a:rPr>
              <a:t>Nitish Srivastava (2018201012)</a:t>
            </a:r>
            <a:endParaRPr b="0" lang="en-IN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2"/>
          <p:cNvSpPr/>
          <p:nvPr/>
        </p:nvSpPr>
        <p:spPr>
          <a:xfrm>
            <a:off x="769680" y="189360"/>
            <a:ext cx="9436320" cy="11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IN" sz="4000" spc="-1" strike="noStrike" cap="all">
                <a:solidFill>
                  <a:srgbClr val="ffffff"/>
                </a:solidFill>
                <a:latin typeface="Century Gothic"/>
              </a:rPr>
              <a:t>KMEans Implementation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333" name="TextShape 3"/>
          <p:cNvSpPr txBox="1"/>
          <p:nvPr/>
        </p:nvSpPr>
        <p:spPr>
          <a:xfrm>
            <a:off x="742680" y="919080"/>
            <a:ext cx="782532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Only For Original vs REDUCED FaCE 95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658440" y="2081160"/>
            <a:ext cx="5677560" cy="4470840"/>
          </a:xfrm>
          <a:prstGeom prst="rect">
            <a:avLst/>
          </a:prstGeom>
          <a:ln>
            <a:noFill/>
          </a:ln>
        </p:spPr>
      </p:pic>
      <p:pic>
        <p:nvPicPr>
          <p:cNvPr id="335" name="" descr=""/>
          <p:cNvPicPr/>
          <p:nvPr/>
        </p:nvPicPr>
        <p:blipFill>
          <a:blip r:embed="rId2"/>
          <a:stretch/>
        </p:blipFill>
        <p:spPr>
          <a:xfrm>
            <a:off x="6405480" y="2088000"/>
            <a:ext cx="5690520" cy="447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KNN STARTED 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TextShape 5"/>
          <p:cNvSpPr txBox="1"/>
          <p:nvPr/>
        </p:nvSpPr>
        <p:spPr>
          <a:xfrm>
            <a:off x="1584000" y="122400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Reduced and Predicted testing FACE 95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341" name="" descr=""/>
          <p:cNvPicPr/>
          <p:nvPr/>
        </p:nvPicPr>
        <p:blipFill>
          <a:blip r:embed="rId1"/>
          <a:stretch/>
        </p:blipFill>
        <p:spPr>
          <a:xfrm>
            <a:off x="200880" y="2448000"/>
            <a:ext cx="5487120" cy="3657960"/>
          </a:xfrm>
          <a:prstGeom prst="rect">
            <a:avLst/>
          </a:prstGeom>
          <a:ln>
            <a:noFill/>
          </a:ln>
        </p:spPr>
      </p:pic>
      <p:pic>
        <p:nvPicPr>
          <p:cNvPr id="342" name="" descr=""/>
          <p:cNvPicPr/>
          <p:nvPr/>
        </p:nvPicPr>
        <p:blipFill>
          <a:blip r:embed="rId2"/>
          <a:stretch/>
        </p:blipFill>
        <p:spPr>
          <a:xfrm>
            <a:off x="6248880" y="2376000"/>
            <a:ext cx="5487120" cy="365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KNN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TextShape 5"/>
          <p:cNvSpPr txBox="1"/>
          <p:nvPr/>
        </p:nvSpPr>
        <p:spPr>
          <a:xfrm>
            <a:off x="1584000" y="122400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Reduced and Predicted testing FACE 95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348" name="" descr=""/>
          <p:cNvPicPr/>
          <p:nvPr/>
        </p:nvPicPr>
        <p:blipFill>
          <a:blip r:embed="rId1"/>
          <a:stretch/>
        </p:blipFill>
        <p:spPr>
          <a:xfrm>
            <a:off x="239040" y="2225160"/>
            <a:ext cx="5448960" cy="4470840"/>
          </a:xfrm>
          <a:prstGeom prst="rect">
            <a:avLst/>
          </a:prstGeom>
          <a:ln>
            <a:noFill/>
          </a:ln>
        </p:spPr>
      </p:pic>
      <p:pic>
        <p:nvPicPr>
          <p:cNvPr id="349" name="" descr=""/>
          <p:cNvPicPr/>
          <p:nvPr/>
        </p:nvPicPr>
        <p:blipFill>
          <a:blip r:embed="rId2"/>
          <a:stretch/>
        </p:blipFill>
        <p:spPr>
          <a:xfrm>
            <a:off x="6264000" y="2232000"/>
            <a:ext cx="5448960" cy="447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KNN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TextShape 5"/>
          <p:cNvSpPr txBox="1"/>
          <p:nvPr/>
        </p:nvSpPr>
        <p:spPr>
          <a:xfrm>
            <a:off x="1584000" y="122400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Reduced and Predicted testing FACE 95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355" name="" descr=""/>
          <p:cNvPicPr/>
          <p:nvPr/>
        </p:nvPicPr>
        <p:blipFill>
          <a:blip r:embed="rId1"/>
          <a:stretch/>
        </p:blipFill>
        <p:spPr>
          <a:xfrm>
            <a:off x="720000" y="2592000"/>
            <a:ext cx="10368000" cy="403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KNN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TextShape 5"/>
          <p:cNvSpPr txBox="1"/>
          <p:nvPr/>
        </p:nvSpPr>
        <p:spPr>
          <a:xfrm>
            <a:off x="288000" y="115200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ON ORIGINAL and redcued thread vs time Faces 95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361" name="" descr=""/>
          <p:cNvPicPr/>
          <p:nvPr/>
        </p:nvPicPr>
        <p:blipFill>
          <a:blip r:embed="rId1"/>
          <a:stretch/>
        </p:blipFill>
        <p:spPr>
          <a:xfrm>
            <a:off x="6189480" y="2160000"/>
            <a:ext cx="5690520" cy="4470840"/>
          </a:xfrm>
          <a:prstGeom prst="rect">
            <a:avLst/>
          </a:prstGeom>
          <a:ln>
            <a:noFill/>
          </a:ln>
        </p:spPr>
      </p:pic>
      <p:pic>
        <p:nvPicPr>
          <p:cNvPr id="362" name="" descr=""/>
          <p:cNvPicPr/>
          <p:nvPr/>
        </p:nvPicPr>
        <p:blipFill>
          <a:blip r:embed="rId2"/>
          <a:stretch/>
        </p:blipFill>
        <p:spPr>
          <a:xfrm>
            <a:off x="298440" y="2153160"/>
            <a:ext cx="5677560" cy="447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KNN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TextShape 5"/>
          <p:cNvSpPr txBox="1"/>
          <p:nvPr/>
        </p:nvSpPr>
        <p:spPr>
          <a:xfrm>
            <a:off x="288000" y="115200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ON ORIGINAL and redcued Faces 95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368" name="" descr=""/>
          <p:cNvPicPr/>
          <p:nvPr/>
        </p:nvPicPr>
        <p:blipFill>
          <a:blip r:embed="rId1"/>
          <a:stretch/>
        </p:blipFill>
        <p:spPr>
          <a:xfrm>
            <a:off x="306720" y="2297160"/>
            <a:ext cx="5957280" cy="4470840"/>
          </a:xfrm>
          <a:prstGeom prst="rect">
            <a:avLst/>
          </a:prstGeom>
          <a:ln>
            <a:noFill/>
          </a:ln>
        </p:spPr>
      </p:pic>
      <p:pic>
        <p:nvPicPr>
          <p:cNvPr id="369" name="" descr=""/>
          <p:cNvPicPr/>
          <p:nvPr/>
        </p:nvPicPr>
        <p:blipFill>
          <a:blip r:embed="rId2"/>
          <a:stretch/>
        </p:blipFill>
        <p:spPr>
          <a:xfrm>
            <a:off x="6552000" y="2297160"/>
            <a:ext cx="5400000" cy="447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AVERAGE FACES STARTED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TextShape 5"/>
          <p:cNvSpPr txBox="1"/>
          <p:nvPr/>
        </p:nvSpPr>
        <p:spPr>
          <a:xfrm>
            <a:off x="1584000" y="122400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Reduced AND PREDICTED testing FACES 95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375" name="" descr=""/>
          <p:cNvPicPr/>
          <p:nvPr/>
        </p:nvPicPr>
        <p:blipFill>
          <a:blip r:embed="rId1"/>
          <a:stretch/>
        </p:blipFill>
        <p:spPr>
          <a:xfrm>
            <a:off x="6336000" y="2664000"/>
            <a:ext cx="5487120" cy="3657960"/>
          </a:xfrm>
          <a:prstGeom prst="rect">
            <a:avLst/>
          </a:prstGeom>
          <a:ln>
            <a:noFill/>
          </a:ln>
        </p:spPr>
      </p:pic>
      <p:pic>
        <p:nvPicPr>
          <p:cNvPr id="376" name="" descr=""/>
          <p:cNvPicPr/>
          <p:nvPr/>
        </p:nvPicPr>
        <p:blipFill>
          <a:blip r:embed="rId2"/>
          <a:stretch/>
        </p:blipFill>
        <p:spPr>
          <a:xfrm>
            <a:off x="344880" y="2736000"/>
            <a:ext cx="5487120" cy="365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AVERAGE FACES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TextShape 5"/>
          <p:cNvSpPr txBox="1"/>
          <p:nvPr/>
        </p:nvSpPr>
        <p:spPr>
          <a:xfrm>
            <a:off x="1584000" y="122400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ORIGINAL and REDUCED testing FACE 95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382" name="" descr=""/>
          <p:cNvPicPr/>
          <p:nvPr/>
        </p:nvPicPr>
        <p:blipFill>
          <a:blip r:embed="rId1"/>
          <a:stretch/>
        </p:blipFill>
        <p:spPr>
          <a:xfrm>
            <a:off x="311040" y="2160000"/>
            <a:ext cx="5448960" cy="4470840"/>
          </a:xfrm>
          <a:prstGeom prst="rect">
            <a:avLst/>
          </a:prstGeom>
          <a:ln>
            <a:noFill/>
          </a:ln>
        </p:spPr>
      </p:pic>
      <p:pic>
        <p:nvPicPr>
          <p:cNvPr id="383" name="" descr=""/>
          <p:cNvPicPr/>
          <p:nvPr/>
        </p:nvPicPr>
        <p:blipFill>
          <a:blip r:embed="rId2"/>
          <a:stretch/>
        </p:blipFill>
        <p:spPr>
          <a:xfrm>
            <a:off x="6431040" y="2232000"/>
            <a:ext cx="5448960" cy="447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AVERAGE FACES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TextShape 5"/>
          <p:cNvSpPr txBox="1"/>
          <p:nvPr/>
        </p:nvSpPr>
        <p:spPr>
          <a:xfrm>
            <a:off x="1584000" y="122400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Reduced and Predicted testing FACE 95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389" name="" descr=""/>
          <p:cNvPicPr/>
          <p:nvPr/>
        </p:nvPicPr>
        <p:blipFill>
          <a:blip r:embed="rId1"/>
          <a:stretch/>
        </p:blipFill>
        <p:spPr>
          <a:xfrm>
            <a:off x="792000" y="2585160"/>
            <a:ext cx="9936000" cy="382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AVERAGE FACES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TextShape 5"/>
          <p:cNvSpPr txBox="1"/>
          <p:nvPr/>
        </p:nvSpPr>
        <p:spPr>
          <a:xfrm>
            <a:off x="288000" y="115200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ON ORIGINAL and redcued Faces 95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395" name="" descr=""/>
          <p:cNvPicPr/>
          <p:nvPr/>
        </p:nvPicPr>
        <p:blipFill>
          <a:blip r:embed="rId1"/>
          <a:stretch/>
        </p:blipFill>
        <p:spPr>
          <a:xfrm>
            <a:off x="6192000" y="2153160"/>
            <a:ext cx="5690520" cy="4470840"/>
          </a:xfrm>
          <a:prstGeom prst="rect">
            <a:avLst/>
          </a:prstGeom>
          <a:ln>
            <a:noFill/>
          </a:ln>
        </p:spPr>
      </p:pic>
      <p:pic>
        <p:nvPicPr>
          <p:cNvPr id="396" name="" descr=""/>
          <p:cNvPicPr/>
          <p:nvPr/>
        </p:nvPicPr>
        <p:blipFill>
          <a:blip r:embed="rId2"/>
          <a:stretch/>
        </p:blipFill>
        <p:spPr>
          <a:xfrm>
            <a:off x="216000" y="2232000"/>
            <a:ext cx="5677560" cy="447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591840" y="356040"/>
            <a:ext cx="8534160" cy="11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IN" sz="4000" spc="-1" strike="noStrike" cap="all">
                <a:solidFill>
                  <a:srgbClr val="ffffff"/>
                </a:solidFill>
                <a:latin typeface="Century Gothic"/>
              </a:rPr>
              <a:t>Work Flow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591840" y="1466280"/>
            <a:ext cx="11303640" cy="49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100" spc="-1" strike="noStrike">
                <a:solidFill>
                  <a:srgbClr val="0d0d0d"/>
                </a:solidFill>
                <a:latin typeface="Century Gothic"/>
              </a:rPr>
              <a:t>Data Collection</a:t>
            </a:r>
            <a:endParaRPr b="0" lang="en-IN" sz="2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100" spc="-1" strike="noStrike">
                <a:solidFill>
                  <a:srgbClr val="0d0d0d"/>
                </a:solidFill>
                <a:latin typeface="Century Gothic"/>
              </a:rPr>
              <a:t>Data Pre Processing</a:t>
            </a:r>
            <a:endParaRPr b="0" lang="en-IN" sz="2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100" spc="-1" strike="noStrike">
                <a:solidFill>
                  <a:srgbClr val="0d0d0d"/>
                </a:solidFill>
                <a:latin typeface="Century Gothic"/>
              </a:rPr>
              <a:t>Data Analysis</a:t>
            </a:r>
            <a:endParaRPr b="0" lang="en-IN" sz="2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100" spc="-1" strike="noStrike">
                <a:solidFill>
                  <a:srgbClr val="0d0d0d"/>
                </a:solidFill>
                <a:latin typeface="Century Gothic"/>
              </a:rPr>
              <a:t>Implementation : </a:t>
            </a:r>
            <a:endParaRPr b="0" lang="en-IN" sz="21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b="0" lang="en-IN" sz="2100" spc="-1" strike="noStrike">
                <a:solidFill>
                  <a:srgbClr val="0d0d0d"/>
                </a:solidFill>
                <a:latin typeface="Century Gothic"/>
              </a:rPr>
              <a:t>K Means</a:t>
            </a:r>
            <a:endParaRPr b="0" lang="en-IN" sz="21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b="0" lang="en-IN" sz="2100" spc="-1" strike="noStrike">
                <a:solidFill>
                  <a:srgbClr val="0d0d0d"/>
                </a:solidFill>
                <a:latin typeface="Century Gothic"/>
              </a:rPr>
              <a:t>KNN</a:t>
            </a:r>
            <a:endParaRPr b="0" lang="en-IN" sz="21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b="0" lang="en-IN" sz="2100" spc="-1" strike="noStrike">
                <a:solidFill>
                  <a:srgbClr val="0d0d0d"/>
                </a:solidFill>
                <a:latin typeface="Century Gothic"/>
              </a:rPr>
              <a:t>Average</a:t>
            </a:r>
            <a:endParaRPr b="0" lang="en-IN" sz="21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b="0" lang="en-IN" sz="2100" spc="-1" strike="noStrike">
                <a:solidFill>
                  <a:srgbClr val="0d0d0d"/>
                </a:solidFill>
                <a:latin typeface="Century Gothic"/>
              </a:rPr>
              <a:t>Ensemble Approach</a:t>
            </a:r>
            <a:endParaRPr b="0" lang="en-IN" sz="2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100" spc="-1" strike="noStrike">
                <a:solidFill>
                  <a:srgbClr val="0d0d0d"/>
                </a:solidFill>
                <a:latin typeface="Century Gothic"/>
              </a:rPr>
              <a:t>Comparison of Approaches</a:t>
            </a:r>
            <a:endParaRPr b="0" lang="en-IN" sz="2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100" spc="-1" strike="noStrike">
                <a:solidFill>
                  <a:srgbClr val="0d0d0d"/>
                </a:solidFill>
                <a:latin typeface="Century Gothic"/>
              </a:rPr>
              <a:t>Conclusion 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2"/>
          <p:cNvSpPr/>
          <p:nvPr/>
        </p:nvSpPr>
        <p:spPr>
          <a:xfrm>
            <a:off x="769680" y="189360"/>
            <a:ext cx="9436320" cy="11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IN" sz="4000" spc="-1" strike="noStrike" cap="all">
                <a:solidFill>
                  <a:srgbClr val="ffffff"/>
                </a:solidFill>
                <a:latin typeface="Century Gothic"/>
              </a:rPr>
              <a:t>Implementation APPROACHES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4042800" y="2925360"/>
            <a:ext cx="1554840" cy="593280"/>
          </a:xfrm>
          <a:prstGeom prst="roundRect">
            <a:avLst>
              <a:gd name="adj" fmla="val 16667"/>
            </a:avLst>
          </a:prstGeom>
          <a:ln>
            <a:solidFill>
              <a:srgbClr val="89b6a1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entury Gothic"/>
              </a:rPr>
              <a:t>Perform SVD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0" name="CustomShape 4"/>
          <p:cNvSpPr/>
          <p:nvPr/>
        </p:nvSpPr>
        <p:spPr>
          <a:xfrm>
            <a:off x="6259320" y="2912400"/>
            <a:ext cx="1420200" cy="593280"/>
          </a:xfrm>
          <a:prstGeom prst="roundRect">
            <a:avLst>
              <a:gd name="adj" fmla="val 16667"/>
            </a:avLst>
          </a:prstGeom>
          <a:ln>
            <a:solidFill>
              <a:srgbClr val="89b6a1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entury Gothic"/>
              </a:rPr>
              <a:t>KNN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1" name="CustomShape 5"/>
          <p:cNvSpPr/>
          <p:nvPr/>
        </p:nvSpPr>
        <p:spPr>
          <a:xfrm>
            <a:off x="2183040" y="2895480"/>
            <a:ext cx="1233720" cy="652680"/>
          </a:xfrm>
          <a:prstGeom prst="ellipse">
            <a:avLst/>
          </a:prstGeom>
          <a:ln>
            <a:solidFill>
              <a:srgbClr val="89b6a1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entury Gothic"/>
              </a:rPr>
              <a:t>Start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2" name="CustomShape 6"/>
          <p:cNvSpPr/>
          <p:nvPr/>
        </p:nvSpPr>
        <p:spPr>
          <a:xfrm>
            <a:off x="8340840" y="2810520"/>
            <a:ext cx="1404000" cy="797400"/>
          </a:xfrm>
          <a:prstGeom prst="ellipse">
            <a:avLst/>
          </a:prstGeom>
          <a:ln>
            <a:solidFill>
              <a:srgbClr val="89b6a1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entury Gothic"/>
              </a:rPr>
              <a:t>End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3" name="CustomShape 7"/>
          <p:cNvSpPr/>
          <p:nvPr/>
        </p:nvSpPr>
        <p:spPr>
          <a:xfrm>
            <a:off x="6259320" y="2301840"/>
            <a:ext cx="1420200" cy="593280"/>
          </a:xfrm>
          <a:prstGeom prst="roundRect">
            <a:avLst>
              <a:gd name="adj" fmla="val 16667"/>
            </a:avLst>
          </a:prstGeom>
          <a:ln>
            <a:solidFill>
              <a:srgbClr val="89b6a1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entury Gothic"/>
              </a:rPr>
              <a:t>KMeans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4" name="CustomShape 8"/>
          <p:cNvSpPr/>
          <p:nvPr/>
        </p:nvSpPr>
        <p:spPr>
          <a:xfrm>
            <a:off x="6259320" y="3548880"/>
            <a:ext cx="1420200" cy="593280"/>
          </a:xfrm>
          <a:prstGeom prst="roundRect">
            <a:avLst>
              <a:gd name="adj" fmla="val 16667"/>
            </a:avLst>
          </a:prstGeom>
          <a:ln>
            <a:solidFill>
              <a:srgbClr val="89b6a1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entury Gothic"/>
              </a:rPr>
              <a:t>Average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5" name="CustomShape 9"/>
          <p:cNvSpPr/>
          <p:nvPr/>
        </p:nvSpPr>
        <p:spPr>
          <a:xfrm rot="5400000">
            <a:off x="5356080" y="3017160"/>
            <a:ext cx="343080" cy="134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10"/>
          <p:cNvSpPr/>
          <p:nvPr/>
        </p:nvSpPr>
        <p:spPr>
          <a:xfrm flipH="1" rot="5400000">
            <a:off x="5390280" y="2075040"/>
            <a:ext cx="339480" cy="134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11"/>
          <p:cNvSpPr/>
          <p:nvPr/>
        </p:nvSpPr>
        <p:spPr>
          <a:xfrm>
            <a:off x="5617800" y="3157560"/>
            <a:ext cx="635400" cy="173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12"/>
          <p:cNvSpPr/>
          <p:nvPr/>
        </p:nvSpPr>
        <p:spPr>
          <a:xfrm>
            <a:off x="3425400" y="3157560"/>
            <a:ext cx="635400" cy="173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13"/>
          <p:cNvSpPr/>
          <p:nvPr/>
        </p:nvSpPr>
        <p:spPr>
          <a:xfrm>
            <a:off x="7693920" y="3135240"/>
            <a:ext cx="635400" cy="173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769680" y="286920"/>
            <a:ext cx="764244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OBSERVATIONS ON DataSET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3"/>
          <p:cNvSpPr/>
          <p:nvPr/>
        </p:nvSpPr>
        <p:spPr>
          <a:xfrm>
            <a:off x="317520" y="2090160"/>
            <a:ext cx="11303640" cy="41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lvl="1" marL="800280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b="0" lang="en-IN" sz="2100" spc="-1" strike="noStrike">
                <a:solidFill>
                  <a:srgbClr val="0d0d0d"/>
                </a:solidFill>
                <a:latin typeface="Century Gothic"/>
              </a:rPr>
              <a:t> </a:t>
            </a:r>
            <a:endParaRPr b="0" lang="en-IN" sz="21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IN" sz="21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b="0" lang="en-IN" sz="2100" spc="-1" strike="noStrike">
                <a:solidFill>
                  <a:srgbClr val="0d0d0d"/>
                </a:solidFill>
                <a:latin typeface="Century Gothic"/>
              </a:rPr>
              <a:t> 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769680" y="286920"/>
            <a:ext cx="83476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OBSERVATIONS BASED ON Criteria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3"/>
          <p:cNvSpPr/>
          <p:nvPr/>
        </p:nvSpPr>
        <p:spPr>
          <a:xfrm>
            <a:off x="317520" y="2090160"/>
            <a:ext cx="11303640" cy="41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lvl="1" marL="800280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b="0" lang="en-IN" sz="2100" spc="-1" strike="noStrike">
                <a:solidFill>
                  <a:srgbClr val="0d0d0d"/>
                </a:solidFill>
                <a:latin typeface="Century Gothic"/>
              </a:rPr>
              <a:t>Based on Problem Statement :</a:t>
            </a:r>
            <a:endParaRPr b="0" lang="en-IN" sz="2100" spc="-1" strike="noStrike">
              <a:latin typeface="Arial"/>
            </a:endParaRPr>
          </a:p>
          <a:p>
            <a:pPr lvl="2" marL="12574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100" spc="-1" strike="noStrike">
                <a:solidFill>
                  <a:srgbClr val="0d0d0d"/>
                </a:solidFill>
                <a:latin typeface="Century Gothic"/>
              </a:rPr>
              <a:t>Based on approaches applied , model is underperforming because it’s quiet difficult to manually interpret problem statement.</a:t>
            </a:r>
            <a:endParaRPr b="0" lang="en-IN" sz="2100" spc="-1" strike="noStrike">
              <a:latin typeface="Arial"/>
            </a:endParaRPr>
          </a:p>
          <a:p>
            <a:pPr lvl="2" marL="12574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100" spc="-1" strike="noStrike">
                <a:solidFill>
                  <a:srgbClr val="0d0d0d"/>
                </a:solidFill>
                <a:latin typeface="Century Gothic"/>
              </a:rPr>
              <a:t>Most content of problem statement is not directly related to problem in hand.</a:t>
            </a:r>
            <a:endParaRPr b="0" lang="en-IN" sz="2100" spc="-1" strike="noStrike">
              <a:latin typeface="Arial"/>
            </a:endParaRPr>
          </a:p>
          <a:p>
            <a:pPr lvl="2" marL="12574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100" spc="-1" strike="noStrike">
                <a:solidFill>
                  <a:srgbClr val="0d0d0d"/>
                </a:solidFill>
                <a:latin typeface="Century Gothic"/>
              </a:rPr>
              <a:t>As inferenced from word cloud there are only less things observed.</a:t>
            </a:r>
            <a:endParaRPr b="0" lang="en-IN" sz="21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IN" sz="21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b="0" lang="en-IN" sz="2100" spc="-1" strike="noStrike">
                <a:solidFill>
                  <a:srgbClr val="0d0d0d"/>
                </a:solidFill>
                <a:latin typeface="Century Gothic"/>
              </a:rPr>
              <a:t>Based on Solution :</a:t>
            </a:r>
            <a:endParaRPr b="0" lang="en-IN" sz="2100" spc="-1" strike="noStrike">
              <a:latin typeface="Arial"/>
            </a:endParaRPr>
          </a:p>
          <a:p>
            <a:pPr lvl="2" marL="12574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100" spc="-1" strike="noStrike">
                <a:solidFill>
                  <a:srgbClr val="0d0d0d"/>
                </a:solidFill>
                <a:latin typeface="Century Gothic"/>
              </a:rPr>
              <a:t>Multiple Solution has been considered for each problem. </a:t>
            </a:r>
            <a:endParaRPr b="0" lang="en-IN" sz="2100" spc="-1" strike="noStrike">
              <a:latin typeface="Arial"/>
            </a:endParaRPr>
          </a:p>
          <a:p>
            <a:pPr lvl="2" marL="12574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100" spc="-1" strike="noStrike">
                <a:solidFill>
                  <a:srgbClr val="0d0d0d"/>
                </a:solidFill>
                <a:latin typeface="Century Gothic"/>
              </a:rPr>
              <a:t>Linear SVC performs well on Solution without using any word embedding. </a:t>
            </a:r>
            <a:endParaRPr b="0" lang="en-IN" sz="2100" spc="-1" strike="noStrike">
              <a:latin typeface="Arial"/>
            </a:endParaRPr>
          </a:p>
          <a:p>
            <a:pPr lvl="2" marL="12574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100" spc="-1" strike="noStrike">
                <a:solidFill>
                  <a:srgbClr val="0d0d0d"/>
                </a:solidFill>
                <a:latin typeface="Century Gothic"/>
              </a:rPr>
              <a:t>LSTM underperformed because English language based word embedding is used.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Shape 1"/>
          <p:cNvSpPr txBox="1"/>
          <p:nvPr/>
        </p:nvSpPr>
        <p:spPr>
          <a:xfrm>
            <a:off x="769680" y="286920"/>
            <a:ext cx="642276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CONCLUSIONS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3"/>
          <p:cNvSpPr/>
          <p:nvPr/>
        </p:nvSpPr>
        <p:spPr>
          <a:xfrm>
            <a:off x="300240" y="1319400"/>
            <a:ext cx="1130364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lvl="1" marL="800280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b="0" lang="en-IN" sz="2100" spc="-1" strike="noStrike">
                <a:solidFill>
                  <a:srgbClr val="0d0d0d"/>
                </a:solidFill>
                <a:latin typeface="Century Gothic"/>
              </a:rPr>
              <a:t>LSTM is under-performing as to Linear SVC because of loosing programming language semantics.</a:t>
            </a:r>
            <a:endParaRPr b="0" lang="en-IN" sz="21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b="0" lang="en-IN" sz="2100" spc="-1" strike="noStrike">
                <a:solidFill>
                  <a:srgbClr val="0d0d0d"/>
                </a:solidFill>
                <a:latin typeface="Century Gothic"/>
              </a:rPr>
              <a:t>Post Handling class Imbalance , we observed better performance.</a:t>
            </a:r>
            <a:endParaRPr b="0" lang="en-IN" sz="21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b="0" lang="en-IN" sz="2100" spc="-1" strike="noStrike">
                <a:solidFill>
                  <a:srgbClr val="0d0d0d"/>
                </a:solidFill>
                <a:latin typeface="Century Gothic"/>
              </a:rPr>
              <a:t>Considering multiple solution for particular problem aids to better performance.</a:t>
            </a:r>
            <a:endParaRPr b="0" lang="en-IN" sz="21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1757160" y="2403720"/>
            <a:ext cx="8534160" cy="1134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n-US" sz="7200" spc="-1" strike="noStrike" cap="all">
                <a:solidFill>
                  <a:srgbClr val="ffffff"/>
                </a:solidFill>
                <a:latin typeface="Century Gothic"/>
              </a:rPr>
              <a:t>Thank you</a:t>
            </a:r>
            <a:endParaRPr b="0" lang="en-US" sz="7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769680" y="286920"/>
            <a:ext cx="642276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Data Collection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3"/>
          <p:cNvSpPr/>
          <p:nvPr/>
        </p:nvSpPr>
        <p:spPr>
          <a:xfrm>
            <a:off x="609480" y="1455840"/>
            <a:ext cx="10772640" cy="458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700" spc="-1" strike="noStrike">
                <a:solidFill>
                  <a:srgbClr val="0d0d0d"/>
                </a:solidFill>
                <a:latin typeface="Century Gothic"/>
              </a:rPr>
              <a:t>Uses various images with faces in the images.</a:t>
            </a:r>
            <a:endParaRPr b="0" lang="en-IN" sz="27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700" spc="-1" strike="noStrike">
                <a:solidFill>
                  <a:srgbClr val="0d0d0d"/>
                </a:solidFill>
                <a:latin typeface="Century Gothic"/>
              </a:rPr>
              <a:t>Following are the Data Collection sources ( Depth 255 ):</a:t>
            </a:r>
            <a:endParaRPr b="0" lang="en-IN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7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300" spc="-1" strike="noStrike" u="sng">
                <a:solidFill>
                  <a:srgbClr val="103a58"/>
                </a:solidFill>
                <a:uFillTx/>
                <a:latin typeface="Century Gothic"/>
                <a:hlinkClick r:id="rId1"/>
              </a:rPr>
              <a:t>https://</a:t>
            </a:r>
            <a:r>
              <a:rPr b="0" lang="en-IN" sz="2300" spc="-1" strike="noStrike" u="sng">
                <a:solidFill>
                  <a:srgbClr val="103a58"/>
                </a:solidFill>
                <a:uFillTx/>
                <a:latin typeface="Century Gothic"/>
                <a:hlinkClick r:id="rId2"/>
              </a:rPr>
              <a:t>www.cl.cam.ac.uk/research/dtg/attarchive/facedatabase.html</a:t>
            </a:r>
            <a:r>
              <a:rPr b="0" lang="en-IN" sz="2300" spc="-1" strike="noStrike">
                <a:solidFill>
                  <a:srgbClr val="0d0d0d"/>
                </a:solidFill>
                <a:latin typeface="Century Gothic"/>
              </a:rPr>
              <a:t> </a:t>
            </a:r>
            <a:endParaRPr b="0" lang="en-IN" sz="2300" spc="-1" strike="noStrike">
              <a:latin typeface="Arial"/>
            </a:endParaRPr>
          </a:p>
          <a:p>
            <a:pPr lvl="2" marL="1257480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b="0" lang="en-IN" sz="2300" spc="-1" strike="noStrike">
                <a:solidFill>
                  <a:srgbClr val="0d0d0d"/>
                </a:solidFill>
                <a:latin typeface="Century Gothic"/>
              </a:rPr>
              <a:t>Image format : “.pgm”</a:t>
            </a:r>
            <a:endParaRPr b="0" lang="en-IN" sz="2300" spc="-1" strike="noStrike">
              <a:latin typeface="Arial"/>
            </a:endParaRPr>
          </a:p>
          <a:p>
            <a:pPr lvl="2" marL="1257480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b="0" lang="en-IN" sz="2300" spc="-1" strike="noStrike">
                <a:solidFill>
                  <a:srgbClr val="0d0d0d"/>
                </a:solidFill>
                <a:latin typeface="Century Gothic"/>
              </a:rPr>
              <a:t>Width * Height : 112 * 92</a:t>
            </a:r>
            <a:endParaRPr b="0" lang="en-IN" sz="2300" spc="-1" strike="noStrike">
              <a:latin typeface="Arial"/>
            </a:endParaRPr>
          </a:p>
          <a:p>
            <a:pPr lvl="2" marL="1257480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b="0" lang="en-IN" sz="2300" spc="-1" strike="noStrike">
                <a:solidFill>
                  <a:srgbClr val="0d0d0d"/>
                </a:solidFill>
                <a:latin typeface="Century Gothic"/>
              </a:rPr>
              <a:t>Subject ( Images per Subject ) : 40 ( 8 )</a:t>
            </a:r>
            <a:endParaRPr b="0" lang="en-IN" sz="23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300" spc="-1" strike="noStrike" u="sng">
                <a:solidFill>
                  <a:srgbClr val="103a58"/>
                </a:solidFill>
                <a:uFillTx/>
                <a:latin typeface="Century Gothic"/>
                <a:hlinkClick r:id="rId3"/>
              </a:rPr>
              <a:t>https</a:t>
            </a:r>
            <a:r>
              <a:rPr b="0" lang="en-IN" sz="2300" spc="-1" strike="noStrike" u="sng">
                <a:solidFill>
                  <a:srgbClr val="103a58"/>
                </a:solidFill>
                <a:uFillTx/>
                <a:latin typeface="Century Gothic"/>
                <a:hlinkClick r:id="rId4"/>
              </a:rPr>
              <a:t>://</a:t>
            </a:r>
            <a:r>
              <a:rPr b="0" lang="en-IN" sz="2300" spc="-1" strike="noStrike" u="sng">
                <a:solidFill>
                  <a:srgbClr val="103a58"/>
                </a:solidFill>
                <a:uFillTx/>
                <a:latin typeface="Century Gothic"/>
                <a:hlinkClick r:id="rId5"/>
              </a:rPr>
              <a:t>cswww.essex.ac.uk/mv/allfaces/faces94.html</a:t>
            </a:r>
            <a:endParaRPr b="0" lang="en-IN" sz="2300" spc="-1" strike="noStrike">
              <a:latin typeface="Arial"/>
            </a:endParaRPr>
          </a:p>
          <a:p>
            <a:pPr lvl="2" marL="1257480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b="0" lang="en-IN" sz="2300" spc="-1" strike="noStrike">
                <a:solidFill>
                  <a:srgbClr val="0d0d0d"/>
                </a:solidFill>
                <a:latin typeface="Century Gothic"/>
              </a:rPr>
              <a:t>Image format : “. jpg</a:t>
            </a:r>
            <a:endParaRPr b="0" lang="en-IN" sz="2300" spc="-1" strike="noStrike">
              <a:latin typeface="Arial"/>
            </a:endParaRPr>
          </a:p>
          <a:p>
            <a:pPr lvl="2" marL="1257480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b="0" lang="en-IN" sz="2300" spc="-1" strike="noStrike">
                <a:solidFill>
                  <a:srgbClr val="0d0d0d"/>
                </a:solidFill>
                <a:latin typeface="Century Gothic"/>
              </a:rPr>
              <a:t>Width * Height : 180 * 200</a:t>
            </a:r>
            <a:endParaRPr b="0" lang="en-IN" sz="2300" spc="-1" strike="noStrike">
              <a:latin typeface="Arial"/>
            </a:endParaRPr>
          </a:p>
          <a:p>
            <a:pPr lvl="2" marL="1257480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b="0" lang="en-IN" sz="2300" spc="-1" strike="noStrike">
                <a:solidFill>
                  <a:srgbClr val="0d0d0d"/>
                </a:solidFill>
                <a:latin typeface="Century Gothic"/>
              </a:rPr>
              <a:t>Subject ( Images per Subject ) : 152 ( 20 )</a:t>
            </a:r>
            <a:endParaRPr b="0" lang="en-IN" sz="23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300" spc="-1" strike="noStrike" u="sng">
                <a:solidFill>
                  <a:srgbClr val="103a58"/>
                </a:solidFill>
                <a:uFillTx/>
                <a:latin typeface="Century Gothic"/>
                <a:hlinkClick r:id="rId6"/>
              </a:rPr>
              <a:t>https://</a:t>
            </a:r>
            <a:r>
              <a:rPr b="0" lang="en-IN" sz="2300" spc="-1" strike="noStrike" u="sng">
                <a:solidFill>
                  <a:srgbClr val="103a58"/>
                </a:solidFill>
                <a:uFillTx/>
                <a:latin typeface="Century Gothic"/>
                <a:hlinkClick r:id="rId7"/>
              </a:rPr>
              <a:t>cswww.essex.ac.uk/mv/allfaces/faces95.html</a:t>
            </a:r>
            <a:endParaRPr b="0" lang="en-IN" sz="2300" spc="-1" strike="noStrike">
              <a:latin typeface="Arial"/>
            </a:endParaRPr>
          </a:p>
          <a:p>
            <a:pPr lvl="2" marL="1257480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b="0" lang="en-IN" sz="2300" spc="-1" strike="noStrike">
                <a:solidFill>
                  <a:srgbClr val="0d0d0d"/>
                </a:solidFill>
                <a:latin typeface="Century Gothic"/>
              </a:rPr>
              <a:t>Image format : “. jpg”</a:t>
            </a:r>
            <a:endParaRPr b="0" lang="en-IN" sz="2300" spc="-1" strike="noStrike">
              <a:latin typeface="Arial"/>
            </a:endParaRPr>
          </a:p>
          <a:p>
            <a:pPr lvl="2" marL="1257480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b="0" lang="en-IN" sz="2300" spc="-1" strike="noStrike">
                <a:solidFill>
                  <a:srgbClr val="0d0d0d"/>
                </a:solidFill>
                <a:latin typeface="Century Gothic"/>
              </a:rPr>
              <a:t>Width * Height : 196 * 196</a:t>
            </a:r>
            <a:endParaRPr b="0" lang="en-IN" sz="2300" spc="-1" strike="noStrike">
              <a:latin typeface="Arial"/>
            </a:endParaRPr>
          </a:p>
          <a:p>
            <a:pPr lvl="2" marL="1257480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b="0" lang="en-IN" sz="2300" spc="-1" strike="noStrike">
                <a:solidFill>
                  <a:srgbClr val="0d0d0d"/>
                </a:solidFill>
                <a:latin typeface="Century Gothic"/>
              </a:rPr>
              <a:t>Subject ( Images per Subject ) : 72 ( 20 )</a:t>
            </a:r>
            <a:endParaRPr b="0" lang="en-IN" sz="23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300" spc="-1" strike="noStrike" u="sng">
                <a:solidFill>
                  <a:srgbClr val="103a58"/>
                </a:solidFill>
                <a:uFillTx/>
                <a:latin typeface="Century Gothic"/>
                <a:hlinkClick r:id="rId8"/>
              </a:rPr>
              <a:t>http://vision.ucsd.edu/~</a:t>
            </a:r>
            <a:r>
              <a:rPr b="0" lang="en-IN" sz="2300" spc="-1" strike="noStrike" u="sng">
                <a:solidFill>
                  <a:srgbClr val="103a58"/>
                </a:solidFill>
                <a:uFillTx/>
                <a:latin typeface="Century Gothic"/>
                <a:hlinkClick r:id="rId9"/>
              </a:rPr>
              <a:t>iskwak/ExtYaleDatabase/ExtYaleB.html</a:t>
            </a:r>
            <a:endParaRPr b="0" lang="en-IN" sz="2300" spc="-1" strike="noStrike">
              <a:latin typeface="Arial"/>
            </a:endParaRPr>
          </a:p>
          <a:p>
            <a:pPr lvl="2" marL="1257480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b="0" lang="en-IN" sz="2300" spc="-1" strike="noStrike">
                <a:solidFill>
                  <a:srgbClr val="0d0d0d"/>
                </a:solidFill>
                <a:latin typeface="Century Gothic"/>
              </a:rPr>
              <a:t>Image format : “. jpg”</a:t>
            </a:r>
            <a:endParaRPr b="0" lang="en-IN" sz="2300" spc="-1" strike="noStrike">
              <a:latin typeface="Arial"/>
            </a:endParaRPr>
          </a:p>
          <a:p>
            <a:pPr lvl="2" marL="1257480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b="0" lang="en-IN" sz="2300" spc="-1" strike="noStrike">
                <a:solidFill>
                  <a:srgbClr val="0d0d0d"/>
                </a:solidFill>
                <a:latin typeface="Century Gothic"/>
              </a:rPr>
              <a:t>Width * Height : 168 * 192</a:t>
            </a:r>
            <a:endParaRPr b="0" lang="en-IN" sz="2300" spc="-1" strike="noStrike">
              <a:latin typeface="Arial"/>
            </a:endParaRPr>
          </a:p>
          <a:p>
            <a:pPr lvl="2" marL="1257480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b="0" lang="en-IN" sz="2300" spc="-1" strike="noStrike">
                <a:solidFill>
                  <a:srgbClr val="0d0d0d"/>
                </a:solidFill>
                <a:latin typeface="Century Gothic"/>
              </a:rPr>
              <a:t>Subject ( Images per Subject ) : 38 ( 64 )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3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83760" y="159840"/>
            <a:ext cx="796140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SAMPLE IMAGES CONSIDERD  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6" name="Picture 3" descr=""/>
          <p:cNvPicPr/>
          <p:nvPr/>
        </p:nvPicPr>
        <p:blipFill>
          <a:blip r:embed="rId1"/>
          <a:stretch/>
        </p:blipFill>
        <p:spPr>
          <a:xfrm>
            <a:off x="7578360" y="4379040"/>
            <a:ext cx="2305800" cy="1770120"/>
          </a:xfrm>
          <a:prstGeom prst="rect">
            <a:avLst/>
          </a:prstGeom>
          <a:ln>
            <a:noFill/>
          </a:ln>
        </p:spPr>
      </p:pic>
      <p:pic>
        <p:nvPicPr>
          <p:cNvPr id="297" name="Picture 5" descr=""/>
          <p:cNvPicPr/>
          <p:nvPr/>
        </p:nvPicPr>
        <p:blipFill>
          <a:blip r:embed="rId2"/>
          <a:stretch/>
        </p:blipFill>
        <p:spPr>
          <a:xfrm>
            <a:off x="9448920" y="2124000"/>
            <a:ext cx="2305800" cy="1891800"/>
          </a:xfrm>
          <a:prstGeom prst="rect">
            <a:avLst/>
          </a:prstGeom>
          <a:ln>
            <a:noFill/>
          </a:ln>
        </p:spPr>
      </p:pic>
      <p:sp>
        <p:nvSpPr>
          <p:cNvPr id="298" name="CustomShape 3"/>
          <p:cNvSpPr/>
          <p:nvPr/>
        </p:nvSpPr>
        <p:spPr>
          <a:xfrm>
            <a:off x="876240" y="963720"/>
            <a:ext cx="6140520" cy="11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IN" sz="2100" spc="-1" strike="noStrike" cap="all">
                <a:solidFill>
                  <a:srgbClr val="000000"/>
                </a:solidFill>
                <a:latin typeface="Century Gothic"/>
              </a:rPr>
              <a:t>Image Considered</a:t>
            </a:r>
            <a:endParaRPr b="0" lang="en-IN" sz="2100" spc="-1" strike="noStrike">
              <a:latin typeface="Arial"/>
            </a:endParaRPr>
          </a:p>
        </p:txBody>
      </p:sp>
      <p:pic>
        <p:nvPicPr>
          <p:cNvPr id="299" name="Picture 6" descr=""/>
          <p:cNvPicPr/>
          <p:nvPr/>
        </p:nvPicPr>
        <p:blipFill>
          <a:blip r:embed="rId3"/>
          <a:stretch/>
        </p:blipFill>
        <p:spPr>
          <a:xfrm>
            <a:off x="3431160" y="2322360"/>
            <a:ext cx="1866600" cy="1866600"/>
          </a:xfrm>
          <a:prstGeom prst="rect">
            <a:avLst/>
          </a:prstGeom>
          <a:ln>
            <a:noFill/>
          </a:ln>
        </p:spPr>
      </p:pic>
      <p:pic>
        <p:nvPicPr>
          <p:cNvPr id="300" name="Picture 9" descr=""/>
          <p:cNvPicPr/>
          <p:nvPr/>
        </p:nvPicPr>
        <p:blipFill>
          <a:blip r:embed="rId4"/>
          <a:stretch/>
        </p:blipFill>
        <p:spPr>
          <a:xfrm>
            <a:off x="876240" y="2322360"/>
            <a:ext cx="1866600" cy="1866600"/>
          </a:xfrm>
          <a:prstGeom prst="rect">
            <a:avLst/>
          </a:prstGeom>
          <a:ln>
            <a:noFill/>
          </a:ln>
        </p:spPr>
      </p:pic>
      <p:pic>
        <p:nvPicPr>
          <p:cNvPr id="301" name="Picture 12" descr=""/>
          <p:cNvPicPr/>
          <p:nvPr/>
        </p:nvPicPr>
        <p:blipFill>
          <a:blip r:embed="rId5"/>
          <a:stretch/>
        </p:blipFill>
        <p:spPr>
          <a:xfrm>
            <a:off x="876240" y="4525560"/>
            <a:ext cx="1785240" cy="1809360"/>
          </a:xfrm>
          <a:prstGeom prst="rect">
            <a:avLst/>
          </a:prstGeom>
          <a:ln>
            <a:noFill/>
          </a:ln>
        </p:spPr>
      </p:pic>
      <p:pic>
        <p:nvPicPr>
          <p:cNvPr id="302" name="Picture 14" descr=""/>
          <p:cNvPicPr/>
          <p:nvPr/>
        </p:nvPicPr>
        <p:blipFill>
          <a:blip r:embed="rId6"/>
          <a:stretch/>
        </p:blipFill>
        <p:spPr>
          <a:xfrm>
            <a:off x="3431160" y="4608360"/>
            <a:ext cx="1618920" cy="1847520"/>
          </a:xfrm>
          <a:prstGeom prst="rect">
            <a:avLst/>
          </a:prstGeom>
          <a:ln>
            <a:noFill/>
          </a:ln>
        </p:spPr>
      </p:pic>
      <p:sp>
        <p:nvSpPr>
          <p:cNvPr id="303" name="CustomShape 4"/>
          <p:cNvSpPr/>
          <p:nvPr/>
        </p:nvSpPr>
        <p:spPr>
          <a:xfrm>
            <a:off x="7531560" y="1009440"/>
            <a:ext cx="6140520" cy="11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IN" sz="2100" spc="-1" strike="noStrike" cap="all">
                <a:solidFill>
                  <a:srgbClr val="000000"/>
                </a:solidFill>
                <a:latin typeface="Century Gothic"/>
              </a:rPr>
              <a:t>Image NOT Considered</a:t>
            </a:r>
            <a:endParaRPr b="0" lang="en-IN" sz="21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5" name="Picture 3" descr=""/>
          <p:cNvPicPr/>
          <p:nvPr/>
        </p:nvPicPr>
        <p:blipFill>
          <a:blip r:embed="rId1"/>
          <a:stretch/>
        </p:blipFill>
        <p:spPr>
          <a:xfrm>
            <a:off x="769680" y="4371840"/>
            <a:ext cx="9406080" cy="2275200"/>
          </a:xfrm>
          <a:prstGeom prst="rect">
            <a:avLst/>
          </a:prstGeom>
          <a:ln>
            <a:noFill/>
          </a:ln>
        </p:spPr>
      </p:pic>
      <p:sp>
        <p:nvSpPr>
          <p:cNvPr id="306" name="CustomShape 2"/>
          <p:cNvSpPr/>
          <p:nvPr/>
        </p:nvSpPr>
        <p:spPr>
          <a:xfrm>
            <a:off x="769680" y="1532160"/>
            <a:ext cx="609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d0d0d"/>
                </a:solidFill>
                <a:latin typeface="Century Gothic"/>
              </a:rPr>
              <a:t>Converted image to pixels using python library. 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307" name="Table 3"/>
          <p:cNvGraphicFramePr/>
          <p:nvPr/>
        </p:nvGraphicFramePr>
        <p:xfrm>
          <a:off x="1409040" y="2031840"/>
          <a:ext cx="8127720" cy="185400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  <a:gridCol w="2032200"/>
              </a:tblGrid>
              <a:tr h="64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Data Set 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Type Of DataSet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Rows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Column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cl.cam.ac.uk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Small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432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10,304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Faces95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Large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1008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38,416‬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Faces94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Large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2128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36000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Yale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Large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2,432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32,256‬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</a:tbl>
          </a:graphicData>
        </a:graphic>
      </p:graphicFrame>
      <p:sp>
        <p:nvSpPr>
          <p:cNvPr id="308" name="TextShape 4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769680" y="286920"/>
            <a:ext cx="7825320" cy="11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IN" sz="4000" spc="-1" strike="noStrike" cap="all">
                <a:solidFill>
                  <a:srgbClr val="ffffff"/>
                </a:solidFill>
                <a:latin typeface="Century Gothic"/>
              </a:rPr>
              <a:t>Data PRE-PROCESSING</a:t>
            </a:r>
            <a:endParaRPr b="0" lang="en-IN" sz="4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769680" y="286920"/>
            <a:ext cx="782532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Data PRE-PROCESSING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3"/>
          <p:cNvSpPr/>
          <p:nvPr/>
        </p:nvSpPr>
        <p:spPr>
          <a:xfrm>
            <a:off x="769680" y="1602000"/>
            <a:ext cx="10235880" cy="17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4"/>
          <p:cNvSpPr/>
          <p:nvPr/>
        </p:nvSpPr>
        <p:spPr>
          <a:xfrm>
            <a:off x="632520" y="2010960"/>
            <a:ext cx="11303640" cy="42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100" spc="-1" strike="noStrike">
                <a:solidFill>
                  <a:srgbClr val="0d0d0d"/>
                </a:solidFill>
                <a:latin typeface="Century Gothic"/>
              </a:rPr>
              <a:t>Performed SVD on image dataset.</a:t>
            </a:r>
            <a:endParaRPr b="0" lang="en-IN" sz="2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100" spc="-1" strike="noStrike">
                <a:solidFill>
                  <a:srgbClr val="0d0d0d"/>
                </a:solidFill>
                <a:latin typeface="Century Gothic"/>
              </a:rPr>
              <a:t>Kept Threshold of retaining 90 % of information.</a:t>
            </a:r>
            <a:endParaRPr b="0" lang="en-IN" sz="2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100" spc="-1" strike="noStrike">
                <a:solidFill>
                  <a:srgbClr val="0d0d0d"/>
                </a:solidFill>
                <a:latin typeface="Century Gothic"/>
              </a:rPr>
              <a:t>Uses Eigen Library for Performing SVD</a:t>
            </a:r>
            <a:endParaRPr b="0" lang="en-IN" sz="2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100" spc="-1" strike="noStrike">
                <a:solidFill>
                  <a:srgbClr val="0d0d0d"/>
                </a:solidFill>
                <a:latin typeface="Century Gothic"/>
              </a:rPr>
              <a:t>As per metrics following is no of feature(s) / column(s)  :</a:t>
            </a:r>
            <a:endParaRPr b="0" lang="en-IN" sz="21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300" spc="-1" strike="noStrike" u="sng">
                <a:solidFill>
                  <a:srgbClr val="103a58"/>
                </a:solidFill>
                <a:uFillTx/>
                <a:latin typeface="Century Gothic"/>
                <a:hlinkClick r:id="rId1"/>
              </a:rPr>
              <a:t>https://www.cl.cam.ac.uk/research/dtg/attarchive/facedatabase.html</a:t>
            </a:r>
            <a:r>
              <a:rPr b="0" lang="en-IN" sz="2300" spc="-1" strike="noStrike">
                <a:solidFill>
                  <a:srgbClr val="0d0d0d"/>
                </a:solidFill>
                <a:latin typeface="Century Gothic"/>
              </a:rPr>
              <a:t> </a:t>
            </a:r>
            <a:endParaRPr b="0" lang="en-IN" sz="2300" spc="-1" strike="noStrike">
              <a:latin typeface="Arial"/>
            </a:endParaRPr>
          </a:p>
          <a:p>
            <a:pPr lvl="2" marL="1257480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b="0" lang="en-IN" sz="2300" spc="-1" strike="noStrike">
                <a:solidFill>
                  <a:srgbClr val="0d0d0d"/>
                </a:solidFill>
                <a:latin typeface="Century Gothic"/>
              </a:rPr>
              <a:t>Column Considered With PCA : 224</a:t>
            </a:r>
            <a:endParaRPr b="0" lang="en-IN" sz="23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300" spc="-1" strike="noStrike" u="sng">
                <a:solidFill>
                  <a:srgbClr val="103a58"/>
                </a:solidFill>
                <a:uFillTx/>
                <a:latin typeface="Century Gothic"/>
                <a:hlinkClick r:id="rId2"/>
              </a:rPr>
              <a:t>https</a:t>
            </a:r>
            <a:r>
              <a:rPr b="0" lang="en-IN" sz="2300" spc="-1" strike="noStrike" u="sng">
                <a:solidFill>
                  <a:srgbClr val="103a58"/>
                </a:solidFill>
                <a:uFillTx/>
                <a:latin typeface="Century Gothic"/>
                <a:hlinkClick r:id="rId3"/>
              </a:rPr>
              <a:t>://</a:t>
            </a:r>
            <a:r>
              <a:rPr b="0" lang="en-IN" sz="2300" spc="-1" strike="noStrike" u="sng">
                <a:solidFill>
                  <a:srgbClr val="103a58"/>
                </a:solidFill>
                <a:uFillTx/>
                <a:latin typeface="Century Gothic"/>
                <a:hlinkClick r:id="rId4"/>
              </a:rPr>
              <a:t>cswww.essex.ac.uk/mv/allfaces/faces94.html</a:t>
            </a:r>
            <a:endParaRPr b="0" lang="en-IN" sz="2300" spc="-1" strike="noStrike">
              <a:latin typeface="Arial"/>
            </a:endParaRPr>
          </a:p>
          <a:p>
            <a:pPr lvl="2" marL="12574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300" spc="-1" strike="noStrike">
                <a:solidFill>
                  <a:srgbClr val="0d0d0d"/>
                </a:solidFill>
                <a:latin typeface="Century Gothic"/>
              </a:rPr>
              <a:t>Column Considered With PCA : 963</a:t>
            </a:r>
            <a:endParaRPr b="0" lang="en-IN" sz="23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300" spc="-1" strike="noStrike" u="sng">
                <a:solidFill>
                  <a:srgbClr val="103a58"/>
                </a:solidFill>
                <a:uFillTx/>
                <a:latin typeface="Century Gothic"/>
                <a:hlinkClick r:id="rId5"/>
              </a:rPr>
              <a:t>https</a:t>
            </a:r>
            <a:r>
              <a:rPr b="0" lang="en-IN" sz="2300" spc="-1" strike="noStrike" u="sng">
                <a:solidFill>
                  <a:srgbClr val="103a58"/>
                </a:solidFill>
                <a:uFillTx/>
                <a:latin typeface="Century Gothic"/>
                <a:hlinkClick r:id="rId6"/>
              </a:rPr>
              <a:t>://</a:t>
            </a:r>
            <a:r>
              <a:rPr b="0" lang="en-IN" sz="2300" spc="-1" strike="noStrike" u="sng">
                <a:solidFill>
                  <a:srgbClr val="103a58"/>
                </a:solidFill>
                <a:uFillTx/>
                <a:latin typeface="Century Gothic"/>
                <a:hlinkClick r:id="rId7"/>
              </a:rPr>
              <a:t>cswww.essex.ac.uk/mv/allfaces/faces95.html</a:t>
            </a:r>
            <a:endParaRPr b="0" lang="en-IN" sz="2300" spc="-1" strike="noStrike">
              <a:latin typeface="Arial"/>
            </a:endParaRPr>
          </a:p>
          <a:p>
            <a:pPr lvl="2" marL="12574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300" spc="-1" strike="noStrike">
                <a:solidFill>
                  <a:srgbClr val="0d0d0d"/>
                </a:solidFill>
                <a:latin typeface="Century Gothic"/>
              </a:rPr>
              <a:t>Column Considered With PCA : 592</a:t>
            </a:r>
            <a:endParaRPr b="0" lang="en-IN" sz="23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300" spc="-1" strike="noStrike" u="sng">
                <a:solidFill>
                  <a:srgbClr val="103a58"/>
                </a:solidFill>
                <a:uFillTx/>
                <a:latin typeface="Century Gothic"/>
                <a:hlinkClick r:id="rId8"/>
              </a:rPr>
              <a:t>http</a:t>
            </a:r>
            <a:r>
              <a:rPr b="0" lang="en-IN" sz="2300" spc="-1" strike="noStrike" u="sng">
                <a:solidFill>
                  <a:srgbClr val="103a58"/>
                </a:solidFill>
                <a:uFillTx/>
                <a:latin typeface="Century Gothic"/>
                <a:hlinkClick r:id="rId9"/>
              </a:rPr>
              <a:t>://vision.ucsd.edu/~</a:t>
            </a:r>
            <a:r>
              <a:rPr b="0" lang="en-IN" sz="2300" spc="-1" strike="noStrike" u="sng">
                <a:solidFill>
                  <a:srgbClr val="103a58"/>
                </a:solidFill>
                <a:uFillTx/>
                <a:latin typeface="Century Gothic"/>
                <a:hlinkClick r:id="rId10"/>
              </a:rPr>
              <a:t>iskwak/ExtYaleDatabase/ExtYaleB.html</a:t>
            </a:r>
            <a:endParaRPr b="0" lang="en-IN" sz="2300" spc="-1" strike="noStrike">
              <a:latin typeface="Arial"/>
            </a:endParaRPr>
          </a:p>
          <a:p>
            <a:pPr lvl="2" marL="12574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300" spc="-1" strike="noStrike">
                <a:solidFill>
                  <a:srgbClr val="0d0d0d"/>
                </a:solidFill>
                <a:latin typeface="Century Gothic"/>
              </a:rPr>
              <a:t>Column Considered With PCA : 748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3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300" spc="-1" strike="noStrike">
                <a:solidFill>
                  <a:srgbClr val="0d0d0d"/>
                </a:solidFill>
                <a:latin typeface="Century Gothic"/>
              </a:rPr>
              <a:t>  </a:t>
            </a:r>
            <a:endParaRPr b="0" lang="en-IN" sz="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KMEans Implementation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3"/>
          <p:cNvSpPr/>
          <p:nvPr/>
        </p:nvSpPr>
        <p:spPr>
          <a:xfrm>
            <a:off x="72000" y="129600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8" name="" descr=""/>
          <p:cNvPicPr/>
          <p:nvPr/>
        </p:nvPicPr>
        <p:blipFill>
          <a:blip r:embed="rId1"/>
          <a:stretch/>
        </p:blipFill>
        <p:spPr>
          <a:xfrm>
            <a:off x="848880" y="2304000"/>
            <a:ext cx="5487120" cy="3657960"/>
          </a:xfrm>
          <a:prstGeom prst="rect">
            <a:avLst/>
          </a:prstGeom>
          <a:ln>
            <a:noFill/>
          </a:ln>
        </p:spPr>
      </p:pic>
      <p:sp>
        <p:nvSpPr>
          <p:cNvPr id="319" name="TextShape 5"/>
          <p:cNvSpPr txBox="1"/>
          <p:nvPr/>
        </p:nvSpPr>
        <p:spPr>
          <a:xfrm>
            <a:off x="1584000" y="122400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Redu</a:t>
            </a: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ced </a:t>
            </a: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testi</a:t>
            </a: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ng </a:t>
            </a: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Faces </a:t>
            </a: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95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320" name="" descr=""/>
          <p:cNvPicPr/>
          <p:nvPr/>
        </p:nvPicPr>
        <p:blipFill>
          <a:blip r:embed="rId2"/>
          <a:stretch/>
        </p:blipFill>
        <p:spPr>
          <a:xfrm>
            <a:off x="6446880" y="2304000"/>
            <a:ext cx="5433120" cy="3168000"/>
          </a:xfrm>
          <a:prstGeom prst="rect">
            <a:avLst/>
          </a:prstGeom>
          <a:ln>
            <a:noFill/>
          </a:ln>
        </p:spPr>
      </p:pic>
      <p:sp>
        <p:nvSpPr>
          <p:cNvPr id="321" name="TextShape 6"/>
          <p:cNvSpPr txBox="1"/>
          <p:nvPr/>
        </p:nvSpPr>
        <p:spPr>
          <a:xfrm>
            <a:off x="7930440" y="5544000"/>
            <a:ext cx="4525560" cy="68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n-IN" sz="4000" spc="-1" strike="noStrike" cap="all">
                <a:solidFill>
                  <a:srgbClr val="ffffff"/>
                </a:solidFill>
                <a:latin typeface="Century Gothic"/>
              </a:rPr>
              <a:t>Faces 95</a:t>
            </a:r>
            <a:endParaRPr b="0" lang="en-IN" sz="4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"/>
          <p:cNvSpPr/>
          <p:nvPr/>
        </p:nvSpPr>
        <p:spPr>
          <a:xfrm>
            <a:off x="769680" y="189360"/>
            <a:ext cx="9436320" cy="11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IN" sz="4000" spc="-1" strike="noStrike" cap="all">
                <a:solidFill>
                  <a:srgbClr val="ffffff"/>
                </a:solidFill>
                <a:latin typeface="Century Gothic"/>
              </a:rPr>
              <a:t>KMEans Implementation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324" name="" descr=""/>
          <p:cNvPicPr/>
          <p:nvPr/>
        </p:nvPicPr>
        <p:blipFill>
          <a:blip r:embed="rId1"/>
          <a:stretch/>
        </p:blipFill>
        <p:spPr>
          <a:xfrm>
            <a:off x="936000" y="2016000"/>
            <a:ext cx="5112000" cy="4470840"/>
          </a:xfrm>
          <a:prstGeom prst="rect">
            <a:avLst/>
          </a:prstGeom>
          <a:ln>
            <a:noFill/>
          </a:ln>
        </p:spPr>
      </p:pic>
      <p:sp>
        <p:nvSpPr>
          <p:cNvPr id="325" name="TextShape 3"/>
          <p:cNvSpPr txBox="1"/>
          <p:nvPr/>
        </p:nvSpPr>
        <p:spPr>
          <a:xfrm>
            <a:off x="742680" y="919080"/>
            <a:ext cx="782532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RIGHT CONTRA…. ( keeping reference of Previos Slide) 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326" name="" descr=""/>
          <p:cNvPicPr/>
          <p:nvPr/>
        </p:nvPicPr>
        <p:blipFill>
          <a:blip r:embed="rId2"/>
          <a:stretch/>
        </p:blipFill>
        <p:spPr>
          <a:xfrm>
            <a:off x="6397200" y="2016000"/>
            <a:ext cx="5410800" cy="447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"/>
          <p:cNvSpPr/>
          <p:nvPr/>
        </p:nvSpPr>
        <p:spPr>
          <a:xfrm>
            <a:off x="769680" y="189360"/>
            <a:ext cx="9436320" cy="11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IN" sz="4000" spc="-1" strike="noStrike" cap="all">
                <a:solidFill>
                  <a:srgbClr val="ffffff"/>
                </a:solidFill>
                <a:latin typeface="Century Gothic"/>
              </a:rPr>
              <a:t>KMEans Implementation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329" name="TextShape 3"/>
          <p:cNvSpPr txBox="1"/>
          <p:nvPr/>
        </p:nvSpPr>
        <p:spPr>
          <a:xfrm>
            <a:off x="742680" y="919080"/>
            <a:ext cx="782532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US" sz="4000" spc="-1" strike="noStrike" cap="all">
                <a:solidFill>
                  <a:srgbClr val="ffffff"/>
                </a:solidFill>
                <a:latin typeface="Century Gothic"/>
              </a:rPr>
              <a:t> 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>
            <a:off x="432000" y="2009160"/>
            <a:ext cx="10944000" cy="447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1620</TotalTime>
  <Application>LibreOffice/6.0.7.3$Linux_X86_64 LibreOffice_project/00m0$Build-3</Application>
  <Words>505</Words>
  <Paragraphs>126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2018-11-29T04:22:35Z</dcterms:created>
  <dc:creator>PRAKASH</dc:creator>
  <dc:description/>
  <dc:language>en-IN</dc:language>
  <cp:lastModifiedBy/>
  <dcterms:modified xsi:type="dcterms:W3CDTF">2019-05-06T23:13:23Z</dcterms:modified>
  <cp:revision>394</cp:revision>
  <dc:subject/>
  <dc:title>Snapshot of filesystem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