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</p:sldMasterIdLst>
  <p:sldIdLst>
    <p:sldId id="256" r:id="rId2"/>
    <p:sldId id="257" r:id="rId3"/>
    <p:sldId id="296" r:id="rId4"/>
    <p:sldId id="258" r:id="rId5"/>
    <p:sldId id="259" r:id="rId6"/>
    <p:sldId id="281" r:id="rId7"/>
    <p:sldId id="260" r:id="rId8"/>
    <p:sldId id="261" r:id="rId9"/>
    <p:sldId id="262" r:id="rId10"/>
    <p:sldId id="287" r:id="rId11"/>
    <p:sldId id="271" r:id="rId12"/>
    <p:sldId id="272" r:id="rId13"/>
    <p:sldId id="273" r:id="rId14"/>
    <p:sldId id="274" r:id="rId15"/>
    <p:sldId id="284" r:id="rId16"/>
    <p:sldId id="289" r:id="rId17"/>
    <p:sldId id="290" r:id="rId18"/>
    <p:sldId id="291" r:id="rId19"/>
    <p:sldId id="292" r:id="rId20"/>
    <p:sldId id="293" r:id="rId21"/>
    <p:sldId id="294" r:id="rId22"/>
    <p:sldId id="283" r:id="rId23"/>
    <p:sldId id="288" r:id="rId24"/>
    <p:sldId id="263" r:id="rId25"/>
    <p:sldId id="264" r:id="rId26"/>
    <p:sldId id="265" r:id="rId27"/>
    <p:sldId id="295" r:id="rId28"/>
    <p:sldId id="279" r:id="rId29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8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5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357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83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3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32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652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988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6697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426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24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073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4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4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87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50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42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428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www.essex.ac.uk/mv/allfaces/faces95.html" TargetMode="External"/><Relationship Id="rId2" Type="http://schemas.openxmlformats.org/officeDocument/2006/relationships/hyperlink" Target="https://www.cl.cam.ac.uk/research/dtg/attarchive/facedatabas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vision.ucsd.edu/~iskwak/ExtYaleDatabase/ExtYaleB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www.essex.ac.uk/mv/allfaces/faces94.html" TargetMode="External"/><Relationship Id="rId2" Type="http://schemas.openxmlformats.org/officeDocument/2006/relationships/hyperlink" Target="https://www.cl.cam.ac.uk/research/dtg/attarchive/facedatabas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vision.ucsd.edu/~iskwak/ExtYaleDatabase/ExtYaleB.html" TargetMode="External"/><Relationship Id="rId4" Type="http://schemas.openxmlformats.org/officeDocument/2006/relationships/hyperlink" Target="https://cswww.essex.ac.uk/mv/allfaces/faces95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4359" y="1356480"/>
            <a:ext cx="11230549" cy="134053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cap="all" spc="-1" dirty="0">
                <a:solidFill>
                  <a:srgbClr val="FFFFFF"/>
                </a:solidFill>
                <a:latin typeface="Century Gothic"/>
              </a:rPr>
              <a:t>PARALLEL FACE RECOGNITION USING SVD</a:t>
            </a:r>
            <a:endParaRPr lang="en-US" sz="4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684360" y="2611440"/>
            <a:ext cx="10886040" cy="3179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Team Members:</a:t>
            </a: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 err="1">
                <a:solidFill>
                  <a:srgbClr val="0D0D0D"/>
                </a:solidFill>
                <a:latin typeface="Century Gothic"/>
              </a:rPr>
              <a:t>Chittaranjan</a:t>
            </a: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 </a:t>
            </a:r>
            <a:r>
              <a:rPr lang="en-IN" sz="2100" b="0" strike="noStrike" spc="-1" dirty="0" err="1">
                <a:solidFill>
                  <a:srgbClr val="0D0D0D"/>
                </a:solidFill>
                <a:latin typeface="Century Gothic"/>
              </a:rPr>
              <a:t>Rath</a:t>
            </a: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 (2018201007)</a:t>
            </a: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Prakash Nath Jha (2018201013)</a:t>
            </a: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Nitish Srivastava (2018201012)</a:t>
            </a:r>
            <a:endParaRPr lang="en-IN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9808888" cy="105616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Exploratory Data ANALYSIS ON YALE 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DEAEE5D-79EB-4879-8431-75609AFF6C16}"/>
              </a:ext>
            </a:extLst>
          </p:cNvPr>
          <p:cNvSpPr/>
          <p:nvPr/>
        </p:nvSpPr>
        <p:spPr>
          <a:xfrm>
            <a:off x="456994" y="1147882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21F0C-0F03-4B96-B799-9AC412DF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0" y="1193109"/>
            <a:ext cx="4847349" cy="2235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D0B54-08C2-45E3-94C1-8BAED8277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5687"/>
            <a:ext cx="4781831" cy="2307263"/>
          </a:xfrm>
          <a:prstGeom prst="rect">
            <a:avLst/>
          </a:prstGeom>
        </p:spPr>
      </p:pic>
      <p:sp>
        <p:nvSpPr>
          <p:cNvPr id="15" name="CustomShape 4">
            <a:extLst>
              <a:ext uri="{FF2B5EF4-FFF2-40B4-BE49-F238E27FC236}">
                <a16:creationId xmlns:a16="http://schemas.microsoft.com/office/drawing/2014/main" id="{A6801A79-8761-436F-9AF7-55448A5DAF22}"/>
              </a:ext>
            </a:extLst>
          </p:cNvPr>
          <p:cNvSpPr/>
          <p:nvPr/>
        </p:nvSpPr>
        <p:spPr>
          <a:xfrm>
            <a:off x="826776" y="3451163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chemeClr val="bg1"/>
                </a:solidFill>
                <a:latin typeface="Arial"/>
              </a:rPr>
              <a:t>Original Data Set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3CEEDBFD-0943-4805-8B44-70D41D114CAF}"/>
              </a:ext>
            </a:extLst>
          </p:cNvPr>
          <p:cNvSpPr/>
          <p:nvPr/>
        </p:nvSpPr>
        <p:spPr>
          <a:xfrm>
            <a:off x="6096000" y="3455139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spc="-1" dirty="0">
                <a:solidFill>
                  <a:schemeClr val="bg1"/>
                </a:solidFill>
                <a:latin typeface="Arial"/>
              </a:rPr>
              <a:t>Average Face 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82B5B-02BA-47B6-A1C0-00F245145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112" y="4328781"/>
            <a:ext cx="4781831" cy="2361851"/>
          </a:xfrm>
          <a:prstGeom prst="rect">
            <a:avLst/>
          </a:prstGeom>
        </p:spPr>
      </p:pic>
      <p:sp>
        <p:nvSpPr>
          <p:cNvPr id="21" name="CustomShape 4">
            <a:extLst>
              <a:ext uri="{FF2B5EF4-FFF2-40B4-BE49-F238E27FC236}">
                <a16:creationId xmlns:a16="http://schemas.microsoft.com/office/drawing/2014/main" id="{55805309-64D8-4474-8456-E37155D8E2BD}"/>
              </a:ext>
            </a:extLst>
          </p:cNvPr>
          <p:cNvSpPr/>
          <p:nvPr/>
        </p:nvSpPr>
        <p:spPr>
          <a:xfrm>
            <a:off x="769680" y="3924990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8E37AFA2-B007-4CD9-A3A0-24F884309A88}"/>
              </a:ext>
            </a:extLst>
          </p:cNvPr>
          <p:cNvSpPr/>
          <p:nvPr/>
        </p:nvSpPr>
        <p:spPr>
          <a:xfrm>
            <a:off x="4513588" y="3845754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spc="-1" dirty="0">
                <a:solidFill>
                  <a:schemeClr val="bg1"/>
                </a:solidFill>
                <a:latin typeface="Arial"/>
              </a:rPr>
              <a:t>KNN Predicted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59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AVERAGE FACES IMPLEMENTATION 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5" name="Picture 374"/>
          <p:cNvPicPr/>
          <p:nvPr/>
        </p:nvPicPr>
        <p:blipFill>
          <a:blip r:embed="rId2"/>
          <a:stretch/>
        </p:blipFill>
        <p:spPr>
          <a:xfrm>
            <a:off x="6560280" y="1500120"/>
            <a:ext cx="5487120" cy="3657960"/>
          </a:xfrm>
          <a:prstGeom prst="rect">
            <a:avLst/>
          </a:prstGeom>
          <a:ln>
            <a:noFill/>
          </a:ln>
        </p:spPr>
      </p:pic>
      <p:pic>
        <p:nvPicPr>
          <p:cNvPr id="376" name="Picture 375"/>
          <p:cNvPicPr/>
          <p:nvPr/>
        </p:nvPicPr>
        <p:blipFill>
          <a:blip r:embed="rId3"/>
          <a:stretch/>
        </p:blipFill>
        <p:spPr>
          <a:xfrm>
            <a:off x="368880" y="1500120"/>
            <a:ext cx="5487120" cy="3657960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633F5417-AACE-492C-B5AB-2029A68A69E7}"/>
              </a:ext>
            </a:extLst>
          </p:cNvPr>
          <p:cNvSpPr/>
          <p:nvPr/>
        </p:nvSpPr>
        <p:spPr>
          <a:xfrm>
            <a:off x="467640" y="5357880"/>
            <a:ext cx="10839960" cy="139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Presenting two Principal Component 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An special case for K-Means , with considering best possible centroid locations are given, which are average for the classes.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Observed from above , it is performed very well on testing data.</a:t>
            </a:r>
            <a:endParaRPr lang="en-IN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AVERAGE FACES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381"/>
          <p:cNvPicPr/>
          <p:nvPr/>
        </p:nvPicPr>
        <p:blipFill>
          <a:blip r:embed="rId2"/>
          <a:stretch/>
        </p:blipFill>
        <p:spPr>
          <a:xfrm>
            <a:off x="438660" y="1344960"/>
            <a:ext cx="5448960" cy="3432313"/>
          </a:xfrm>
          <a:prstGeom prst="rect">
            <a:avLst/>
          </a:prstGeom>
          <a:ln>
            <a:noFill/>
          </a:ln>
        </p:spPr>
      </p:pic>
      <p:pic>
        <p:nvPicPr>
          <p:cNvPr id="383" name="Picture 382"/>
          <p:cNvPicPr/>
          <p:nvPr/>
        </p:nvPicPr>
        <p:blipFill>
          <a:blip r:embed="rId3"/>
          <a:stretch/>
        </p:blipFill>
        <p:spPr>
          <a:xfrm>
            <a:off x="6243660" y="1344960"/>
            <a:ext cx="5448960" cy="3432313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CBE902DD-8194-44E3-9127-3AB138A51864}"/>
              </a:ext>
            </a:extLst>
          </p:cNvPr>
          <p:cNvSpPr/>
          <p:nvPr/>
        </p:nvSpPr>
        <p:spPr>
          <a:xfrm>
            <a:off x="483725" y="4948678"/>
            <a:ext cx="10839960" cy="1909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77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reduced dataset , Hellinger underperform as scalar value have possibility of non positive number post performing SVD.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Now Hellinger is good on original data set , because of depth of image from 0-255.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performing SVD , information is getting lost so we can see the difference in terms of accuracy with reduced as to that of original dataset.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Overall , Manhattan and Euclidean distances are more robust as to that of other distance measures.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AVERAGE FACES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9" name="Picture 388"/>
          <p:cNvPicPr/>
          <p:nvPr/>
        </p:nvPicPr>
        <p:blipFill>
          <a:blip r:embed="rId2"/>
          <a:stretch/>
        </p:blipFill>
        <p:spPr>
          <a:xfrm>
            <a:off x="769680" y="1344960"/>
            <a:ext cx="9936000" cy="3822840"/>
          </a:xfrm>
          <a:prstGeom prst="rect">
            <a:avLst/>
          </a:prstGeom>
          <a:ln>
            <a:noFill/>
          </a:ln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id="{0A5156B6-0F9D-4277-911B-116FFB65AFD4}"/>
              </a:ext>
            </a:extLst>
          </p:cNvPr>
          <p:cNvSpPr/>
          <p:nvPr/>
        </p:nvSpPr>
        <p:spPr>
          <a:xfrm>
            <a:off x="529636" y="5391720"/>
            <a:ext cx="10839960" cy="1390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dataset is less.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Observation is less time taken for implementation as to that of </a:t>
            </a:r>
            <a:r>
              <a:rPr lang="en-US" sz="2500" spc="-1" dirty="0" err="1">
                <a:solidFill>
                  <a:schemeClr val="bg1"/>
                </a:solidFill>
                <a:latin typeface="+mj-lt"/>
              </a:rPr>
              <a:t>kNN</a:t>
            </a:r>
            <a:r>
              <a:rPr lang="en-US" sz="2500" spc="-1" dirty="0">
                <a:solidFill>
                  <a:schemeClr val="bg1"/>
                </a:solidFill>
                <a:latin typeface="+mj-lt"/>
              </a:rPr>
              <a:t> , because we are performing parallel centroid mean computation ( independent of other classes ) 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AVERAGE FACES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5" name="Picture 394"/>
          <p:cNvPicPr/>
          <p:nvPr/>
        </p:nvPicPr>
        <p:blipFill>
          <a:blip r:embed="rId2"/>
          <a:stretch/>
        </p:blipFill>
        <p:spPr>
          <a:xfrm>
            <a:off x="405480" y="1184987"/>
            <a:ext cx="5690520" cy="4392673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00B31343-1B19-4123-ABF9-E85E9CB476AB}"/>
              </a:ext>
            </a:extLst>
          </p:cNvPr>
          <p:cNvSpPr/>
          <p:nvPr/>
        </p:nvSpPr>
        <p:spPr>
          <a:xfrm>
            <a:off x="530194" y="5751179"/>
            <a:ext cx="10839960" cy="1022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27230C-525F-47AF-A928-9C9AF8AA72B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31971" y="1184987"/>
            <a:ext cx="5677560" cy="4392674"/>
          </a:xfrm>
          <a:prstGeom prst="rect">
            <a:avLst/>
          </a:prstGeom>
          <a:ln>
            <a:noFill/>
          </a:ln>
        </p:spPr>
      </p:pic>
      <p:sp>
        <p:nvSpPr>
          <p:cNvPr id="11" name="CustomShape 4">
            <a:extLst>
              <a:ext uri="{FF2B5EF4-FFF2-40B4-BE49-F238E27FC236}">
                <a16:creationId xmlns:a16="http://schemas.microsoft.com/office/drawing/2014/main" id="{FF348883-F225-4121-A73D-A2D61C3D44AE}"/>
              </a:ext>
            </a:extLst>
          </p:cNvPr>
          <p:cNvSpPr/>
          <p:nvPr/>
        </p:nvSpPr>
        <p:spPr>
          <a:xfrm>
            <a:off x="418750" y="5937119"/>
            <a:ext cx="10839960" cy="986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After #thread post 16 , we are seeing a small spike in execution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</a:rPr>
              <a:t>As computation in Euclidean and Hellinger is more, hence net time taken for both is comparatively high than Manhattan and Chebyshev.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SAMPLE OF AVERAGE FACE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0A5156B6-0F9D-4277-911B-116FFB65AFD4}"/>
              </a:ext>
            </a:extLst>
          </p:cNvPr>
          <p:cNvSpPr/>
          <p:nvPr/>
        </p:nvSpPr>
        <p:spPr>
          <a:xfrm>
            <a:off x="772668" y="1516673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Actual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D43E057-63BC-4603-A410-514106491DBC}"/>
              </a:ext>
            </a:extLst>
          </p:cNvPr>
          <p:cNvSpPr/>
          <p:nvPr/>
        </p:nvSpPr>
        <p:spPr>
          <a:xfrm>
            <a:off x="6732353" y="1495573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Average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AFD5D3-4625-439C-B540-7D78CDDE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51" y="3885600"/>
            <a:ext cx="1142857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8CFA59-8342-41BD-9BD9-082FBD46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52" y="2362200"/>
            <a:ext cx="1142857" cy="1066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330151-023D-4352-991B-815EE0C4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47" y="2905800"/>
            <a:ext cx="1041812" cy="12555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734571-8E09-4BDE-9898-D3B78DA39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467" y="2700236"/>
            <a:ext cx="1168254" cy="140952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51E1BD-2CD5-4B91-90A5-7238FE140116}"/>
              </a:ext>
            </a:extLst>
          </p:cNvPr>
          <p:cNvSpPr/>
          <p:nvPr/>
        </p:nvSpPr>
        <p:spPr>
          <a:xfrm>
            <a:off x="5141167" y="3200400"/>
            <a:ext cx="1041812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66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KNN IMPLEMENTATION 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1" name="Picture 340"/>
          <p:cNvPicPr/>
          <p:nvPr/>
        </p:nvPicPr>
        <p:blipFill>
          <a:blip r:embed="rId2"/>
          <a:stretch/>
        </p:blipFill>
        <p:spPr>
          <a:xfrm>
            <a:off x="591840" y="1557734"/>
            <a:ext cx="5487120" cy="3657960"/>
          </a:xfrm>
          <a:prstGeom prst="rect">
            <a:avLst/>
          </a:prstGeom>
          <a:ln>
            <a:noFill/>
          </a:ln>
        </p:spPr>
      </p:pic>
      <p:pic>
        <p:nvPicPr>
          <p:cNvPr id="342" name="Picture 341"/>
          <p:cNvPicPr/>
          <p:nvPr/>
        </p:nvPicPr>
        <p:blipFill>
          <a:blip r:embed="rId3"/>
          <a:stretch/>
        </p:blipFill>
        <p:spPr>
          <a:xfrm>
            <a:off x="6560280" y="1557756"/>
            <a:ext cx="5487120" cy="3657960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5B22FBA9-90D2-45FA-B5B1-3A0235D04CF7}"/>
              </a:ext>
            </a:extLst>
          </p:cNvPr>
          <p:cNvSpPr/>
          <p:nvPr/>
        </p:nvSpPr>
        <p:spPr>
          <a:xfrm>
            <a:off x="467640" y="5710334"/>
            <a:ext cx="10839960" cy="1015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Presenting two Principal Component 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Above results are for k = 3, observing good result for the same as to that of kMeans.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D09A8F2F-D70D-4CB5-AFEF-1FAC84026106}"/>
              </a:ext>
            </a:extLst>
          </p:cNvPr>
          <p:cNvSpPr/>
          <p:nvPr/>
        </p:nvSpPr>
        <p:spPr>
          <a:xfrm>
            <a:off x="591840" y="1261228"/>
            <a:ext cx="10839960" cy="365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Face 95 Data Set  </a:t>
            </a:r>
            <a:endParaRPr lang="en-IN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111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8" name="Picture 347"/>
          <p:cNvPicPr/>
          <p:nvPr/>
        </p:nvPicPr>
        <p:blipFill>
          <a:blip r:embed="rId2"/>
          <a:stretch/>
        </p:blipFill>
        <p:spPr>
          <a:xfrm>
            <a:off x="296520" y="1273438"/>
            <a:ext cx="5516451" cy="3597142"/>
          </a:xfrm>
          <a:prstGeom prst="rect">
            <a:avLst/>
          </a:prstGeom>
          <a:ln>
            <a:noFill/>
          </a:ln>
        </p:spPr>
      </p:pic>
      <p:pic>
        <p:nvPicPr>
          <p:cNvPr id="349" name="Picture 348"/>
          <p:cNvPicPr/>
          <p:nvPr/>
        </p:nvPicPr>
        <p:blipFill>
          <a:blip r:embed="rId3"/>
          <a:stretch/>
        </p:blipFill>
        <p:spPr>
          <a:xfrm>
            <a:off x="6202728" y="1273437"/>
            <a:ext cx="5397432" cy="3597141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945C69DB-4235-4831-A816-5F3AE6F40E89}"/>
              </a:ext>
            </a:extLst>
          </p:cNvPr>
          <p:cNvSpPr/>
          <p:nvPr/>
        </p:nvSpPr>
        <p:spPr>
          <a:xfrm>
            <a:off x="483725" y="4948678"/>
            <a:ext cx="10839960" cy="1751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reduced dataset , Hellinger underperform as scalar value have possibility of non positive number post performing SVD.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</a:t>
            </a:r>
            <a:r>
              <a:rPr lang="en-US" sz="2500" spc="-1">
                <a:solidFill>
                  <a:schemeClr val="bg1"/>
                </a:solidFill>
                <a:latin typeface="+mj-lt"/>
              </a:rPr>
              <a:t>ut </a:t>
            </a:r>
            <a:r>
              <a:rPr lang="en-US" sz="2500" spc="-1" dirty="0">
                <a:solidFill>
                  <a:schemeClr val="bg1"/>
                </a:solidFill>
                <a:latin typeface="+mj-lt"/>
              </a:rPr>
              <a:t>Hellinger is good on original data set , because of depth of image from 0-255.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performing SVD , information is getting lost so we can see the difference in terms of accuracy with reduced as to that of original dataset.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865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945C69DB-4235-4831-A816-5F3AE6F40E89}"/>
              </a:ext>
            </a:extLst>
          </p:cNvPr>
          <p:cNvSpPr/>
          <p:nvPr/>
        </p:nvSpPr>
        <p:spPr>
          <a:xfrm>
            <a:off x="7399175" y="1248747"/>
            <a:ext cx="3924509" cy="5451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For k = 3 and K = 7 ; irrespective of distance measures k = 3 will perform better based on F1 score measure.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8213-B16A-44F6-9AE7-6D61B651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40" y="1413851"/>
            <a:ext cx="6315316" cy="48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2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TextShape 5"/>
          <p:cNvSpPr txBox="1"/>
          <p:nvPr/>
        </p:nvSpPr>
        <p:spPr>
          <a:xfrm>
            <a:off x="1584000" y="1224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DEE7A48-EE64-4C47-96EA-82275179981C}"/>
              </a:ext>
            </a:extLst>
          </p:cNvPr>
          <p:cNvSpPr txBox="1"/>
          <p:nvPr/>
        </p:nvSpPr>
        <p:spPr>
          <a:xfrm>
            <a:off x="769680" y="286920"/>
            <a:ext cx="9168480" cy="100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C5BA78F8-4794-4F75-9546-738373266B40}"/>
              </a:ext>
            </a:extLst>
          </p:cNvPr>
          <p:cNvSpPr/>
          <p:nvPr/>
        </p:nvSpPr>
        <p:spPr>
          <a:xfrm>
            <a:off x="529636" y="5391720"/>
            <a:ext cx="10839960" cy="1390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6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dataset is less.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For K = 3.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observed , post #thread of 16 , we are seeing a small spike. Because load distribution and overhead switching is good till 16 , but post that it is not doing well ; because may be overhead is more. 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272ED-9CE6-405D-94BA-7F60C21C4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0" y="1224000"/>
            <a:ext cx="10921577" cy="41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34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91840" y="356040"/>
            <a:ext cx="85341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>
                <a:solidFill>
                  <a:srgbClr val="FFFFFF"/>
                </a:solidFill>
                <a:latin typeface="Century Gothic"/>
              </a:rPr>
              <a:t>Work Flow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91840" y="1466280"/>
            <a:ext cx="11303640" cy="49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Data Collection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Data Pre Processing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Implementation : </a:t>
            </a:r>
            <a:endParaRPr lang="en-IN" sz="2100" b="0" strike="noStrike" spc="-1" dirty="0" smtClean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buClr>
                <a:srgbClr val="0D0D0D"/>
              </a:buClr>
              <a:buFont typeface="Wingdings" charset="2"/>
              <a:buChar char=""/>
            </a:pPr>
            <a:r>
              <a:rPr lang="en-IN" sz="2100" spc="-1" dirty="0" smtClean="0">
                <a:solidFill>
                  <a:srgbClr val="0D0D0D"/>
                </a:solidFill>
              </a:rPr>
              <a:t>Average Face</a:t>
            </a:r>
            <a:endParaRPr lang="en-IN" sz="2100" b="0" strike="noStrike" spc="-1" dirty="0" smtClean="0">
              <a:solidFill>
                <a:srgbClr val="0D0D0D"/>
              </a:solidFill>
              <a:latin typeface="Century Gothic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 smtClean="0">
                <a:solidFill>
                  <a:srgbClr val="0D0D0D"/>
                </a:solidFill>
                <a:latin typeface="Century Gothic"/>
              </a:rPr>
              <a:t>KNN</a:t>
            </a:r>
          </a:p>
          <a:p>
            <a:pPr marL="800280" lvl="1" indent="-342720">
              <a:buClr>
                <a:srgbClr val="0D0D0D"/>
              </a:buClr>
              <a:buFont typeface="Wingdings" charset="2"/>
              <a:buChar char=""/>
            </a:pPr>
            <a:r>
              <a:rPr lang="en-IN" sz="2100" spc="-1" dirty="0">
                <a:solidFill>
                  <a:srgbClr val="0D0D0D"/>
                </a:solidFill>
              </a:rPr>
              <a:t>K </a:t>
            </a:r>
            <a:r>
              <a:rPr lang="en-IN" sz="2100" spc="-1" dirty="0" smtClean="0">
                <a:solidFill>
                  <a:srgbClr val="0D0D0D"/>
                </a:solidFill>
              </a:rPr>
              <a:t>Means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 smtClean="0">
                <a:solidFill>
                  <a:srgbClr val="0D0D0D"/>
                </a:solidFill>
                <a:latin typeface="Century Gothic"/>
              </a:rPr>
              <a:t>Ensemble </a:t>
            </a: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Approach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TextShape 5"/>
          <p:cNvSpPr txBox="1"/>
          <p:nvPr/>
        </p:nvSpPr>
        <p:spPr>
          <a:xfrm>
            <a:off x="288000" y="1152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61" name="Picture 360"/>
          <p:cNvPicPr/>
          <p:nvPr/>
        </p:nvPicPr>
        <p:blipFill>
          <a:blip r:embed="rId2"/>
          <a:stretch/>
        </p:blipFill>
        <p:spPr>
          <a:xfrm>
            <a:off x="6248230" y="1163070"/>
            <a:ext cx="5690520" cy="4470840"/>
          </a:xfrm>
          <a:prstGeom prst="rect">
            <a:avLst/>
          </a:prstGeom>
          <a:ln>
            <a:noFill/>
          </a:ln>
        </p:spPr>
      </p:pic>
      <p:pic>
        <p:nvPicPr>
          <p:cNvPr id="362" name="Picture 361"/>
          <p:cNvPicPr/>
          <p:nvPr/>
        </p:nvPicPr>
        <p:blipFill>
          <a:blip r:embed="rId3"/>
          <a:stretch/>
        </p:blipFill>
        <p:spPr>
          <a:xfrm>
            <a:off x="418750" y="1152000"/>
            <a:ext cx="5677560" cy="4470840"/>
          </a:xfrm>
          <a:prstGeom prst="rect">
            <a:avLst/>
          </a:prstGeom>
          <a:ln>
            <a:noFill/>
          </a:ln>
        </p:spPr>
      </p:pic>
      <p:sp>
        <p:nvSpPr>
          <p:cNvPr id="9" name="TextShape 1">
            <a:extLst>
              <a:ext uri="{FF2B5EF4-FFF2-40B4-BE49-F238E27FC236}">
                <a16:creationId xmlns:a16="http://schemas.microsoft.com/office/drawing/2014/main" id="{E3F500CA-1724-4865-A712-9AE7F5F6F48C}"/>
              </a:ext>
            </a:extLst>
          </p:cNvPr>
          <p:cNvSpPr txBox="1"/>
          <p:nvPr/>
        </p:nvSpPr>
        <p:spPr>
          <a:xfrm>
            <a:off x="360000" y="279540"/>
            <a:ext cx="9168480" cy="100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8392E4B-28B2-46EC-95A4-EA9960B2E719}"/>
              </a:ext>
            </a:extLst>
          </p:cNvPr>
          <p:cNvSpPr/>
          <p:nvPr/>
        </p:nvSpPr>
        <p:spPr>
          <a:xfrm>
            <a:off x="418750" y="5820255"/>
            <a:ext cx="10839960" cy="1103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After #thread post 16 , we are seeing a small spike in execution time.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163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8" name="Picture 367"/>
          <p:cNvPicPr/>
          <p:nvPr/>
        </p:nvPicPr>
        <p:blipFill>
          <a:blip r:embed="rId2"/>
          <a:stretch/>
        </p:blipFill>
        <p:spPr>
          <a:xfrm>
            <a:off x="296520" y="1284300"/>
            <a:ext cx="5799480" cy="3884859"/>
          </a:xfrm>
          <a:prstGeom prst="rect">
            <a:avLst/>
          </a:prstGeom>
          <a:ln>
            <a:noFill/>
          </a:ln>
        </p:spPr>
      </p:pic>
      <p:pic>
        <p:nvPicPr>
          <p:cNvPr id="369" name="Picture 368"/>
          <p:cNvPicPr/>
          <p:nvPr/>
        </p:nvPicPr>
        <p:blipFill>
          <a:blip r:embed="rId3"/>
          <a:stretch/>
        </p:blipFill>
        <p:spPr>
          <a:xfrm>
            <a:off x="6273840" y="1284300"/>
            <a:ext cx="5621640" cy="3884859"/>
          </a:xfrm>
          <a:prstGeom prst="rect">
            <a:avLst/>
          </a:prstGeom>
          <a:ln>
            <a:noFill/>
          </a:ln>
        </p:spPr>
      </p:pic>
      <p:sp>
        <p:nvSpPr>
          <p:cNvPr id="9" name="TextShape 1">
            <a:extLst>
              <a:ext uri="{FF2B5EF4-FFF2-40B4-BE49-F238E27FC236}">
                <a16:creationId xmlns:a16="http://schemas.microsoft.com/office/drawing/2014/main" id="{2EA6899C-5443-45BE-93DA-4E010C712819}"/>
              </a:ext>
            </a:extLst>
          </p:cNvPr>
          <p:cNvSpPr txBox="1"/>
          <p:nvPr/>
        </p:nvSpPr>
        <p:spPr>
          <a:xfrm>
            <a:off x="360000" y="279540"/>
            <a:ext cx="9168480" cy="100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4BB5CCA6-922F-44EF-A873-549DDBC4975A}"/>
              </a:ext>
            </a:extLst>
          </p:cNvPr>
          <p:cNvSpPr/>
          <p:nvPr/>
        </p:nvSpPr>
        <p:spPr>
          <a:xfrm>
            <a:off x="530194" y="5451976"/>
            <a:ext cx="10839960" cy="1390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we see overlapping graph for all distance measure for k = 3 and k =7. Reason of it , is there will be not much marginal difference in time while computation.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computation in Euclidean and Hellinger is more, hence net time taken for both is comparatively high than Manhattan and Chebyshev.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494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ACTUAL V/S PREDICTED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0A5156B6-0F9D-4277-911B-116FFB65AFD4}"/>
              </a:ext>
            </a:extLst>
          </p:cNvPr>
          <p:cNvSpPr/>
          <p:nvPr/>
        </p:nvSpPr>
        <p:spPr>
          <a:xfrm>
            <a:off x="5046198" y="150012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Actual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D43E057-63BC-4603-A410-514106491DBC}"/>
              </a:ext>
            </a:extLst>
          </p:cNvPr>
          <p:cNvSpPr/>
          <p:nvPr/>
        </p:nvSpPr>
        <p:spPr>
          <a:xfrm>
            <a:off x="8434601" y="150012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Predicted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A27A978B-449F-41FD-91B8-06775F4B6AB7}"/>
              </a:ext>
            </a:extLst>
          </p:cNvPr>
          <p:cNvSpPr/>
          <p:nvPr/>
        </p:nvSpPr>
        <p:spPr>
          <a:xfrm>
            <a:off x="845995" y="145584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Implementation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11161569-534C-4C70-9A0B-7DDBE8D1EA4D}"/>
              </a:ext>
            </a:extLst>
          </p:cNvPr>
          <p:cNvSpPr/>
          <p:nvPr/>
        </p:nvSpPr>
        <p:spPr>
          <a:xfrm>
            <a:off x="845994" y="246168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KMeans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68A1C413-962F-45D9-A069-CEB166D416E3}"/>
              </a:ext>
            </a:extLst>
          </p:cNvPr>
          <p:cNvSpPr/>
          <p:nvPr/>
        </p:nvSpPr>
        <p:spPr>
          <a:xfrm>
            <a:off x="845993" y="371484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KNN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6F93989B-4BD6-42C0-BB94-3D95EDD9B2FC}"/>
              </a:ext>
            </a:extLst>
          </p:cNvPr>
          <p:cNvSpPr/>
          <p:nvPr/>
        </p:nvSpPr>
        <p:spPr>
          <a:xfrm>
            <a:off x="845993" y="505260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Average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AFD5D3-4625-439C-B540-7D78CDDE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211" y="2070543"/>
            <a:ext cx="857250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8CFA59-8342-41BD-9BD9-082FBD46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57" y="2070543"/>
            <a:ext cx="1142857" cy="106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ABE-B17B-4740-8DA0-326B79359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211" y="3386426"/>
            <a:ext cx="885217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531B6-B2FF-46CC-9B4A-908689452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457" y="3386426"/>
            <a:ext cx="885218" cy="106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0A43F6-3FE3-4C41-9EB8-B0B020D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57" y="3484257"/>
            <a:ext cx="1142857" cy="985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D8609-20CA-4234-8E02-FB149ECC0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2211" y="4660798"/>
            <a:ext cx="885217" cy="1070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FC652-FBF2-4651-9636-50DC78376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8457" y="4686958"/>
            <a:ext cx="854627" cy="1031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F03E6-9111-4936-9A5B-E8B9AC938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558" y="4690815"/>
            <a:ext cx="1155556" cy="10700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330151-023D-4352-991B-815EE0C4C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866" y="2085894"/>
            <a:ext cx="88521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6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 err="1">
                <a:solidFill>
                  <a:srgbClr val="FFFFFF"/>
                </a:solidFill>
                <a:latin typeface="Century Gothic"/>
              </a:rPr>
              <a:t>KMEans</a:t>
            </a: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Picture 317"/>
          <p:cNvPicPr/>
          <p:nvPr/>
        </p:nvPicPr>
        <p:blipFill>
          <a:blip r:embed="rId2"/>
          <a:stretch/>
        </p:blipFill>
        <p:spPr>
          <a:xfrm>
            <a:off x="399960" y="1313280"/>
            <a:ext cx="5859830" cy="3657960"/>
          </a:xfrm>
          <a:prstGeom prst="rect">
            <a:avLst/>
          </a:prstGeom>
          <a:ln>
            <a:noFill/>
          </a:ln>
        </p:spPr>
      </p:pic>
      <p:pic>
        <p:nvPicPr>
          <p:cNvPr id="320" name="Picture 319"/>
          <p:cNvPicPr/>
          <p:nvPr/>
        </p:nvPicPr>
        <p:blipFill>
          <a:blip r:embed="rId3"/>
          <a:stretch/>
        </p:blipFill>
        <p:spPr>
          <a:xfrm>
            <a:off x="6469097" y="1313280"/>
            <a:ext cx="5669485" cy="3631860"/>
          </a:xfrm>
          <a:prstGeom prst="rect">
            <a:avLst/>
          </a:prstGeom>
          <a:ln>
            <a:noFill/>
          </a:ln>
        </p:spPr>
      </p:pic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18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2"/>
          <p:cNvSpPr/>
          <p:nvPr/>
        </p:nvSpPr>
        <p:spPr>
          <a:xfrm>
            <a:off x="769680" y="189360"/>
            <a:ext cx="990454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 dirty="0">
                <a:solidFill>
                  <a:srgbClr val="FFFFFF"/>
                </a:solidFill>
                <a:latin typeface="Century Gothic"/>
              </a:rPr>
              <a:t>KMEans Implementation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324" name="Picture 323"/>
          <p:cNvPicPr/>
          <p:nvPr/>
        </p:nvPicPr>
        <p:blipFill>
          <a:blip r:embed="rId2"/>
          <a:stretch/>
        </p:blipFill>
        <p:spPr>
          <a:xfrm>
            <a:off x="664448" y="1660261"/>
            <a:ext cx="4864991" cy="3359759"/>
          </a:xfrm>
          <a:prstGeom prst="rect">
            <a:avLst/>
          </a:prstGeom>
          <a:ln>
            <a:noFill/>
          </a:ln>
        </p:spPr>
      </p:pic>
      <p:pic>
        <p:nvPicPr>
          <p:cNvPr id="326" name="Picture 325"/>
          <p:cNvPicPr/>
          <p:nvPr/>
        </p:nvPicPr>
        <p:blipFill>
          <a:blip r:embed="rId3"/>
          <a:stretch/>
        </p:blipFill>
        <p:spPr>
          <a:xfrm>
            <a:off x="6485695" y="1652328"/>
            <a:ext cx="5018713" cy="3375623"/>
          </a:xfrm>
          <a:prstGeom prst="rect">
            <a:avLst/>
          </a:prstGeom>
          <a:ln>
            <a:noFill/>
          </a:ln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045FA750-18A1-449A-BCAE-BB95852624E7}"/>
              </a:ext>
            </a:extLst>
          </p:cNvPr>
          <p:cNvSpPr/>
          <p:nvPr/>
        </p:nvSpPr>
        <p:spPr>
          <a:xfrm>
            <a:off x="483725" y="5422517"/>
            <a:ext cx="10839960" cy="1278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For observed data set(s), Chebyshev is underperforming ( low on F1 Score ).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5E3C9DD9-8F6B-4B4E-9DE0-90613AC0F467}"/>
              </a:ext>
            </a:extLst>
          </p:cNvPr>
          <p:cNvSpPr/>
          <p:nvPr/>
        </p:nvSpPr>
        <p:spPr>
          <a:xfrm>
            <a:off x="587587" y="1287304"/>
            <a:ext cx="10839960" cy="365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Face 95 Data Set  </a:t>
            </a:r>
            <a:endParaRPr lang="en-IN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344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 dirty="0">
                <a:solidFill>
                  <a:srgbClr val="FFFFFF"/>
                </a:solidFill>
                <a:latin typeface="Century Gothic"/>
              </a:rPr>
              <a:t>KMEans Implementation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742680" y="919080"/>
            <a:ext cx="782532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 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513C25F6-0DA8-4D33-B15B-1FAF4E1466EA}"/>
              </a:ext>
            </a:extLst>
          </p:cNvPr>
          <p:cNvSpPr/>
          <p:nvPr/>
        </p:nvSpPr>
        <p:spPr>
          <a:xfrm>
            <a:off x="483725" y="5691673"/>
            <a:ext cx="10839960" cy="1008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70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is less.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observed , post #thread of 16 , we are seeing a small spike. Because load distribution and overhead switching is good till 16 , but post that it is not doing well ; because may be overhead is more.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49FCD-B2AA-4601-95F6-0A36FC0F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81" y="1259633"/>
            <a:ext cx="10911254" cy="38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8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 dirty="0">
                <a:solidFill>
                  <a:srgbClr val="FFFFFF"/>
                </a:solidFill>
                <a:latin typeface="Century Gothic"/>
              </a:rPr>
              <a:t>KMEans Implementation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3A59E02F-FC06-484B-8EBB-243A99267FCA}"/>
              </a:ext>
            </a:extLst>
          </p:cNvPr>
          <p:cNvSpPr/>
          <p:nvPr/>
        </p:nvSpPr>
        <p:spPr>
          <a:xfrm>
            <a:off x="546472" y="5932536"/>
            <a:ext cx="10839960" cy="1008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is less shown by time axis ( right fig 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Due to thread overhead ( by increasing threads ) , time is increasing.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AD190-4633-4A8A-BC61-DB104F8E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7" y="1193579"/>
            <a:ext cx="5647836" cy="4447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57242-05AB-4E44-A388-6163011B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89" y="1193579"/>
            <a:ext cx="5740217" cy="44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53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ENSEMBLE ON FACE 95 DATASET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Picture 317"/>
          <p:cNvPicPr/>
          <p:nvPr/>
        </p:nvPicPr>
        <p:blipFill>
          <a:blip r:embed="rId2"/>
          <a:stretch/>
        </p:blipFill>
        <p:spPr>
          <a:xfrm>
            <a:off x="399960" y="1313280"/>
            <a:ext cx="5859830" cy="3657960"/>
          </a:xfrm>
          <a:prstGeom prst="rect">
            <a:avLst/>
          </a:prstGeom>
          <a:ln>
            <a:noFill/>
          </a:ln>
        </p:spPr>
      </p:pic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1E5C9677-F764-4C24-AAC4-0E55572BF0CC}"/>
              </a:ext>
            </a:extLst>
          </p:cNvPr>
          <p:cNvSpPr/>
          <p:nvPr/>
        </p:nvSpPr>
        <p:spPr>
          <a:xfrm>
            <a:off x="456994" y="5472000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b="0" strike="noStrike" spc="-1" dirty="0">
                <a:solidFill>
                  <a:schemeClr val="bg1"/>
                </a:solidFill>
                <a:latin typeface="Arial"/>
              </a:rPr>
              <a:t>From Right part , predictions are done on basis of all the three approaches and average out the performance metrices.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34475-899F-4AC2-A80F-AF877331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10" y="1296000"/>
            <a:ext cx="5265970" cy="36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5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1757160" y="2403720"/>
            <a:ext cx="8534160" cy="113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i="1" strike="noStrike" cap="all" spc="-1">
                <a:solidFill>
                  <a:srgbClr val="FFFFFF"/>
                </a:solidFill>
                <a:latin typeface="Century Gothic"/>
              </a:rPr>
              <a:t>Thank you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42394D-7D49-4F54-9EE7-64BCB151994F}"/>
              </a:ext>
            </a:extLst>
          </p:cNvPr>
          <p:cNvSpPr/>
          <p:nvPr/>
        </p:nvSpPr>
        <p:spPr>
          <a:xfrm>
            <a:off x="5990253" y="2015412"/>
            <a:ext cx="2052735" cy="25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7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>
                <a:solidFill>
                  <a:srgbClr val="FFFFFF"/>
                </a:solidFill>
                <a:latin typeface="Century Gothic"/>
              </a:rPr>
              <a:t>Implementation APPROACHES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4042800" y="2925360"/>
            <a:ext cx="155484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Perform SVD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6259320" y="291240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KNN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1" name="CustomShape 5"/>
          <p:cNvSpPr/>
          <p:nvPr/>
        </p:nvSpPr>
        <p:spPr>
          <a:xfrm>
            <a:off x="2183040" y="2895480"/>
            <a:ext cx="1233720" cy="652680"/>
          </a:xfrm>
          <a:prstGeom prst="ellipse">
            <a:avLst/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Start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2" name="CustomShape 6"/>
          <p:cNvSpPr/>
          <p:nvPr/>
        </p:nvSpPr>
        <p:spPr>
          <a:xfrm>
            <a:off x="8340840" y="2810520"/>
            <a:ext cx="1404000" cy="797400"/>
          </a:xfrm>
          <a:prstGeom prst="ellipse">
            <a:avLst/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End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3" name="CustomShape 7"/>
          <p:cNvSpPr/>
          <p:nvPr/>
        </p:nvSpPr>
        <p:spPr>
          <a:xfrm>
            <a:off x="6259320" y="230184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000000"/>
                </a:solidFill>
                <a:latin typeface="Century Gothic"/>
              </a:rPr>
              <a:t>KMeans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04" name="CustomShape 8"/>
          <p:cNvSpPr/>
          <p:nvPr/>
        </p:nvSpPr>
        <p:spPr>
          <a:xfrm>
            <a:off x="6259320" y="354888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Average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5" name="CustomShape 9"/>
          <p:cNvSpPr/>
          <p:nvPr/>
        </p:nvSpPr>
        <p:spPr>
          <a:xfrm rot="5400000">
            <a:off x="5356080" y="3017160"/>
            <a:ext cx="343080" cy="134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10"/>
          <p:cNvSpPr/>
          <p:nvPr/>
        </p:nvSpPr>
        <p:spPr>
          <a:xfrm rot="5400000" flipH="1">
            <a:off x="5390280" y="2075040"/>
            <a:ext cx="339480" cy="134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11"/>
          <p:cNvSpPr/>
          <p:nvPr/>
        </p:nvSpPr>
        <p:spPr>
          <a:xfrm>
            <a:off x="5617800" y="315756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12"/>
          <p:cNvSpPr/>
          <p:nvPr/>
        </p:nvSpPr>
        <p:spPr>
          <a:xfrm>
            <a:off x="3425400" y="315756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3"/>
          <p:cNvSpPr/>
          <p:nvPr/>
        </p:nvSpPr>
        <p:spPr>
          <a:xfrm>
            <a:off x="7693920" y="313524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623FF8-1F4E-44F6-9FB1-6084B6BAC791}"/>
              </a:ext>
            </a:extLst>
          </p:cNvPr>
          <p:cNvSpPr/>
          <p:nvPr/>
        </p:nvSpPr>
        <p:spPr>
          <a:xfrm>
            <a:off x="7427167" y="5021772"/>
            <a:ext cx="2317673" cy="7974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Approach</a:t>
            </a:r>
            <a:endParaRPr lang="en-IN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851FFD7-7B02-44C1-A65A-4EA343AD9DAF}"/>
              </a:ext>
            </a:extLst>
          </p:cNvPr>
          <p:cNvSpPr/>
          <p:nvPr/>
        </p:nvSpPr>
        <p:spPr>
          <a:xfrm>
            <a:off x="7890322" y="4476608"/>
            <a:ext cx="121298" cy="5451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74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69680" y="286920"/>
            <a:ext cx="642276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Data Collection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3"/>
          <p:cNvSpPr/>
          <p:nvPr/>
        </p:nvSpPr>
        <p:spPr>
          <a:xfrm>
            <a:off x="609480" y="1455840"/>
            <a:ext cx="10772640" cy="458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700" b="0" strike="noStrike" spc="-1" dirty="0">
                <a:solidFill>
                  <a:srgbClr val="0D0D0D"/>
                </a:solidFill>
                <a:latin typeface="Century Gothic"/>
              </a:rPr>
              <a:t>Uses various images with faces in the images.</a:t>
            </a:r>
            <a:endParaRPr lang="en-IN" sz="27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700" b="0" strike="noStrike" spc="-1" dirty="0">
                <a:solidFill>
                  <a:srgbClr val="0D0D0D"/>
                </a:solidFill>
                <a:latin typeface="Century Gothic"/>
              </a:rPr>
              <a:t>Following are the Data Collection sources ( Depth 255 ):</a:t>
            </a:r>
            <a:endParaRPr lang="en-IN" sz="2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7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2"/>
              </a:rPr>
              <a:t>https://www.cl.cam.ac.uk/research/dtg/attarchive/facedatabase.html</a:t>
            </a: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 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</a:t>
            </a:r>
            <a:r>
              <a:rPr lang="en-IN" sz="2300" b="0" strike="noStrike" spc="-1" dirty="0" err="1">
                <a:solidFill>
                  <a:srgbClr val="0D0D0D"/>
                </a:solidFill>
                <a:latin typeface="Century Gothic"/>
              </a:rPr>
              <a:t>pgm</a:t>
            </a: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”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112 * 92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40 ( 8 )</a:t>
            </a:r>
          </a:p>
          <a:p>
            <a:pPr marL="914760" lvl="2">
              <a:lnSpc>
                <a:spcPct val="100000"/>
              </a:lnSpc>
              <a:buClr>
                <a:srgbClr val="0D0D0D"/>
              </a:buClr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https://cswww.essex.ac.uk/mv/allfaces/faces94.html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 jpg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180 * 200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152 ( 20 )</a:t>
            </a:r>
          </a:p>
          <a:p>
            <a:pPr marL="914760" lvl="2">
              <a:lnSpc>
                <a:spcPct val="100000"/>
              </a:lnSpc>
              <a:buClr>
                <a:srgbClr val="0D0D0D"/>
              </a:buClr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https://cswww.essex.ac.uk/mv/allfaces/faces95.html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 jpg”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196 * 196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72 ( 20 )</a:t>
            </a:r>
          </a:p>
          <a:p>
            <a:pPr marL="914760" lvl="2">
              <a:lnSpc>
                <a:spcPct val="100000"/>
              </a:lnSpc>
              <a:buClr>
                <a:srgbClr val="0D0D0D"/>
              </a:buClr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4"/>
              </a:rPr>
              <a:t>http://vision.ucsd.edu/~iskwak/ExtYaleDatabase/ExtYaleB.html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 jpg”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168 * 192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38 ( 64 )</a:t>
            </a: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83760" y="159840"/>
            <a:ext cx="796140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SAMPLE IMAGES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3"/>
          <p:cNvSpPr/>
          <p:nvPr/>
        </p:nvSpPr>
        <p:spPr>
          <a:xfrm>
            <a:off x="876240" y="963720"/>
            <a:ext cx="61405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100" b="1" i="1" strike="noStrike" cap="all" spc="-1">
                <a:solidFill>
                  <a:srgbClr val="000000"/>
                </a:solidFill>
                <a:latin typeface="Century Gothic"/>
              </a:rPr>
              <a:t>Image Considered</a:t>
            </a:r>
            <a:endParaRPr lang="en-IN" sz="2100" b="0" strike="noStrike" spc="-1">
              <a:latin typeface="Arial"/>
            </a:endParaRPr>
          </a:p>
        </p:txBody>
      </p:sp>
      <p:pic>
        <p:nvPicPr>
          <p:cNvPr id="299" name="Picture 6"/>
          <p:cNvPicPr/>
          <p:nvPr/>
        </p:nvPicPr>
        <p:blipFill>
          <a:blip r:embed="rId2"/>
          <a:stretch/>
        </p:blipFill>
        <p:spPr>
          <a:xfrm>
            <a:off x="3431160" y="2322360"/>
            <a:ext cx="1866600" cy="1866600"/>
          </a:xfrm>
          <a:prstGeom prst="rect">
            <a:avLst/>
          </a:prstGeom>
          <a:ln>
            <a:noFill/>
          </a:ln>
        </p:spPr>
      </p:pic>
      <p:pic>
        <p:nvPicPr>
          <p:cNvPr id="300" name="Picture 9"/>
          <p:cNvPicPr/>
          <p:nvPr/>
        </p:nvPicPr>
        <p:blipFill>
          <a:blip r:embed="rId3"/>
          <a:stretch/>
        </p:blipFill>
        <p:spPr>
          <a:xfrm>
            <a:off x="876240" y="2322360"/>
            <a:ext cx="1866600" cy="1866600"/>
          </a:xfrm>
          <a:prstGeom prst="rect">
            <a:avLst/>
          </a:prstGeom>
          <a:ln>
            <a:noFill/>
          </a:ln>
        </p:spPr>
      </p:pic>
      <p:pic>
        <p:nvPicPr>
          <p:cNvPr id="301" name="Picture 12"/>
          <p:cNvPicPr/>
          <p:nvPr/>
        </p:nvPicPr>
        <p:blipFill>
          <a:blip r:embed="rId4"/>
          <a:stretch/>
        </p:blipFill>
        <p:spPr>
          <a:xfrm>
            <a:off x="8629020" y="2423160"/>
            <a:ext cx="1785240" cy="1809360"/>
          </a:xfrm>
          <a:prstGeom prst="rect">
            <a:avLst/>
          </a:prstGeom>
          <a:ln>
            <a:noFill/>
          </a:ln>
        </p:spPr>
      </p:pic>
      <p:pic>
        <p:nvPicPr>
          <p:cNvPr id="302" name="Picture 14"/>
          <p:cNvPicPr/>
          <p:nvPr/>
        </p:nvPicPr>
        <p:blipFill>
          <a:blip r:embed="rId5"/>
          <a:stretch/>
        </p:blipFill>
        <p:spPr>
          <a:xfrm>
            <a:off x="6207300" y="2423160"/>
            <a:ext cx="1618920" cy="184752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200897-4461-4B9B-BBC5-E3AA2DCDC19F}"/>
              </a:ext>
            </a:extLst>
          </p:cNvPr>
          <p:cNvSpPr/>
          <p:nvPr/>
        </p:nvSpPr>
        <p:spPr>
          <a:xfrm>
            <a:off x="876240" y="4740868"/>
            <a:ext cx="10059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pc="-1" dirty="0">
                <a:solidFill>
                  <a:srgbClr val="0D0D0D"/>
                </a:solidFill>
              </a:rPr>
              <a:t>These image data set were considered , as many images has less noisy background.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83760" y="159840"/>
            <a:ext cx="796140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SAMPLE IMAGES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6" name="Picture 3"/>
          <p:cNvPicPr/>
          <p:nvPr/>
        </p:nvPicPr>
        <p:blipFill>
          <a:blip r:embed="rId3"/>
          <a:stretch/>
        </p:blipFill>
        <p:spPr>
          <a:xfrm>
            <a:off x="9303840" y="1570224"/>
            <a:ext cx="2305800" cy="1770120"/>
          </a:xfrm>
          <a:prstGeom prst="rect">
            <a:avLst/>
          </a:prstGeom>
          <a:ln>
            <a:noFill/>
          </a:ln>
        </p:spPr>
      </p:pic>
      <p:pic>
        <p:nvPicPr>
          <p:cNvPr id="297" name="Picture 5"/>
          <p:cNvPicPr/>
          <p:nvPr/>
        </p:nvPicPr>
        <p:blipFill>
          <a:blip r:embed="rId4"/>
          <a:stretch/>
        </p:blipFill>
        <p:spPr>
          <a:xfrm>
            <a:off x="5635020" y="1509384"/>
            <a:ext cx="2305800" cy="1891800"/>
          </a:xfrm>
          <a:prstGeom prst="rect">
            <a:avLst/>
          </a:prstGeom>
          <a:ln>
            <a:noFill/>
          </a:ln>
        </p:spPr>
      </p:pic>
      <p:sp>
        <p:nvSpPr>
          <p:cNvPr id="303" name="CustomShape 4"/>
          <p:cNvSpPr/>
          <p:nvPr/>
        </p:nvSpPr>
        <p:spPr>
          <a:xfrm>
            <a:off x="437280" y="1196052"/>
            <a:ext cx="61405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100" b="1" i="1" strike="noStrike" cap="all" spc="-1" dirty="0">
                <a:solidFill>
                  <a:srgbClr val="000000"/>
                </a:solidFill>
                <a:latin typeface="Century Gothic"/>
              </a:rPr>
              <a:t>Image NOT Considered</a:t>
            </a:r>
            <a:endParaRPr lang="en-IN" sz="2100" b="0" strike="noStrike" spc="-1" dirty="0">
              <a:latin typeface="Arial"/>
            </a:endParaRP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25963AD2-7A1C-4B3F-9C62-B77E49DC88AB}"/>
              </a:ext>
            </a:extLst>
          </p:cNvPr>
          <p:cNvSpPr/>
          <p:nvPr/>
        </p:nvSpPr>
        <p:spPr>
          <a:xfrm>
            <a:off x="769680" y="3858986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D0D0D"/>
                </a:solidFill>
              </a:rPr>
              <a:t>Dataset containing these images had a lot of noisy background. Hence not considered.</a:t>
            </a:r>
            <a:endParaRPr lang="en-IN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536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5" name="Picture 3"/>
          <p:cNvPicPr/>
          <p:nvPr/>
        </p:nvPicPr>
        <p:blipFill>
          <a:blip r:embed="rId2"/>
          <a:stretch/>
        </p:blipFill>
        <p:spPr>
          <a:xfrm>
            <a:off x="1305463" y="4313917"/>
            <a:ext cx="9406080" cy="227520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69680" y="153216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D0D0D"/>
                </a:solidFill>
                <a:latin typeface="Century Gothic"/>
              </a:rPr>
              <a:t>Converted image to pixels using python library. </a:t>
            </a:r>
            <a:endParaRPr lang="en-IN" sz="1800" b="0" strike="noStrike" spc="-1">
              <a:latin typeface="Arial"/>
            </a:endParaRPr>
          </a:p>
        </p:txBody>
      </p:sp>
      <p:graphicFrame>
        <p:nvGraphicFramePr>
          <p:cNvPr id="307" name="Table 3"/>
          <p:cNvGraphicFramePr/>
          <p:nvPr>
            <p:extLst>
              <p:ext uri="{D42A27DB-BD31-4B8C-83A1-F6EECF244321}">
                <p14:modId xmlns:p14="http://schemas.microsoft.com/office/powerpoint/2010/main" val="1192098040"/>
              </p:ext>
            </p:extLst>
          </p:nvPr>
        </p:nvGraphicFramePr>
        <p:xfrm>
          <a:off x="1305463" y="2031840"/>
          <a:ext cx="9406080" cy="2104920"/>
        </p:xfrm>
        <a:graphic>
          <a:graphicData uri="http://schemas.openxmlformats.org/drawingml/2006/table">
            <a:tbl>
              <a:tblPr/>
              <a:tblGrid>
                <a:gridCol w="23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Data Set Name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Type Of DataSet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Rows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Column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cl.cam.ac.uk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Small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432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10304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Faces95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1008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38416‬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Faces94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2128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36000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Yale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2432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32256‬ 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8" name="TextShape 4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769680" y="286920"/>
            <a:ext cx="7825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>
                <a:solidFill>
                  <a:srgbClr val="FFFFFF"/>
                </a:solidFill>
                <a:latin typeface="Century Gothic"/>
              </a:rPr>
              <a:t>Data PRE-PROCESSING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769680" y="286920"/>
            <a:ext cx="782532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Data PRE-PROCESSING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3"/>
          <p:cNvSpPr/>
          <p:nvPr/>
        </p:nvSpPr>
        <p:spPr>
          <a:xfrm>
            <a:off x="769680" y="1602000"/>
            <a:ext cx="10235880" cy="17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4"/>
          <p:cNvSpPr/>
          <p:nvPr/>
        </p:nvSpPr>
        <p:spPr>
          <a:xfrm>
            <a:off x="632520" y="1268963"/>
            <a:ext cx="11303640" cy="5015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Performed SVD on image dataset.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Kept Threshold of retaining 90 % of information.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Uses Eigen Library for Performing SVD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As per metrics following is no of feature(s) / column(s)  :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2"/>
              </a:rPr>
              <a:t>https://www.cl.cam.ac.uk/research/dtg/attarchive/facedatabase.html</a:t>
            </a: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 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224</a:t>
            </a: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https://cswww.essex.ac.uk/mv/allfaces/faces94.html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963</a:t>
            </a: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4"/>
              </a:rPr>
              <a:t>https://cswww.essex.ac.uk/mv/allfaces/faces95.html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592</a:t>
            </a: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5"/>
              </a:rPr>
              <a:t>http://vision.ucsd.edu/~iskwak/ExtYaleDatabase/ExtYaleB.html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748</a:t>
            </a: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300" b="0" strike="noStrike" spc="-1" dirty="0">
                <a:solidFill>
                  <a:srgbClr val="0D0D0D"/>
                </a:solidFill>
                <a:latin typeface="Century Gothic"/>
              </a:rPr>
              <a:t>  </a:t>
            </a:r>
            <a:endParaRPr lang="en-IN" sz="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10081822" cy="105616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Exploratory Data ANALYSIS(FACES95)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Picture 317"/>
          <p:cNvPicPr/>
          <p:nvPr/>
        </p:nvPicPr>
        <p:blipFill>
          <a:blip r:embed="rId2"/>
          <a:stretch/>
        </p:blipFill>
        <p:spPr>
          <a:xfrm>
            <a:off x="1613432" y="1303138"/>
            <a:ext cx="9373845" cy="3767766"/>
          </a:xfrm>
          <a:prstGeom prst="rect">
            <a:avLst/>
          </a:prstGeom>
          <a:ln>
            <a:noFill/>
          </a:ln>
        </p:spPr>
      </p:pic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1E5C9677-F764-4C24-AAC4-0E55572BF0CC}"/>
              </a:ext>
            </a:extLst>
          </p:cNvPr>
          <p:cNvSpPr/>
          <p:nvPr/>
        </p:nvSpPr>
        <p:spPr>
          <a:xfrm>
            <a:off x="456994" y="5241184"/>
            <a:ext cx="10839960" cy="139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Presenting two Principal Component 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No Cluster can be observed, as the data point of particular subject is scattered through out the graph. E.g. Green Color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Classes shown by different color are over lapping. 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DEAEE5D-79EB-4879-8431-75609AFF6C16}"/>
              </a:ext>
            </a:extLst>
          </p:cNvPr>
          <p:cNvSpPr/>
          <p:nvPr/>
        </p:nvSpPr>
        <p:spPr>
          <a:xfrm>
            <a:off x="456994" y="1147882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Words>1019</Words>
  <Application>Microsoft Office PowerPoint</Application>
  <PresentationFormat>Widescreen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 of filesystem</dc:title>
  <dc:subject/>
  <dc:creator>PRAKASH</dc:creator>
  <dc:description/>
  <cp:lastModifiedBy>chitta</cp:lastModifiedBy>
  <cp:revision>509</cp:revision>
  <dcterms:created xsi:type="dcterms:W3CDTF">2018-11-29T04:22:35Z</dcterms:created>
  <dcterms:modified xsi:type="dcterms:W3CDTF">2019-05-07T07:13:27Z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