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6"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7A666-E03D-4404-B6D8-151061F35B1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C229E49-6E91-4351-AFB8-0D26E81DA1F4}">
      <dgm:prSet/>
      <dgm:spPr/>
      <dgm:t>
        <a:bodyPr/>
        <a:lstStyle/>
        <a:p>
          <a:r>
            <a:rPr lang="en-US" dirty="0"/>
            <a:t>Data needs to do data preprocessing before comparison.</a:t>
          </a:r>
        </a:p>
      </dgm:t>
    </dgm:pt>
    <dgm:pt modelId="{1D76B87C-90A9-4E21-B2BC-C638D24360BE}" type="parTrans" cxnId="{6C9AC185-FF26-4175-B72B-4DCF935B6ECC}">
      <dgm:prSet/>
      <dgm:spPr/>
      <dgm:t>
        <a:bodyPr/>
        <a:lstStyle/>
        <a:p>
          <a:endParaRPr lang="en-US"/>
        </a:p>
      </dgm:t>
    </dgm:pt>
    <dgm:pt modelId="{D7961AB9-2FA7-4C29-9C5C-F4563576A061}" type="sibTrans" cxnId="{6C9AC185-FF26-4175-B72B-4DCF935B6ECC}">
      <dgm:prSet/>
      <dgm:spPr/>
      <dgm:t>
        <a:bodyPr/>
        <a:lstStyle/>
        <a:p>
          <a:endParaRPr lang="en-US"/>
        </a:p>
      </dgm:t>
    </dgm:pt>
    <dgm:pt modelId="{CFE3B071-F478-4272-93B8-1CDF3F2804D9}">
      <dgm:prSet/>
      <dgm:spPr/>
      <dgm:t>
        <a:bodyPr/>
        <a:lstStyle/>
        <a:p>
          <a:r>
            <a:rPr lang="en-US"/>
            <a:t>Data collected by web scraping is not in a required format.</a:t>
          </a:r>
        </a:p>
      </dgm:t>
    </dgm:pt>
    <dgm:pt modelId="{D63C5EFB-AE0D-4C3A-BB02-D9E7544AAB13}" type="parTrans" cxnId="{18D37E8C-219A-4BFD-951A-3DFC062DF43A}">
      <dgm:prSet/>
      <dgm:spPr/>
      <dgm:t>
        <a:bodyPr/>
        <a:lstStyle/>
        <a:p>
          <a:endParaRPr lang="en-US"/>
        </a:p>
      </dgm:t>
    </dgm:pt>
    <dgm:pt modelId="{2E9C8C3A-AE46-4F3B-B0BB-8AD9EBB3BB68}" type="sibTrans" cxnId="{18D37E8C-219A-4BFD-951A-3DFC062DF43A}">
      <dgm:prSet/>
      <dgm:spPr/>
      <dgm:t>
        <a:bodyPr/>
        <a:lstStyle/>
        <a:p>
          <a:endParaRPr lang="en-US"/>
        </a:p>
      </dgm:t>
    </dgm:pt>
    <dgm:pt modelId="{9D8FD0AD-3C60-428D-9138-D98FD1773FC0}" type="pres">
      <dgm:prSet presAssocID="{DE37A666-E03D-4404-B6D8-151061F35B13}" presName="linear" presStyleCnt="0">
        <dgm:presLayoutVars>
          <dgm:animLvl val="lvl"/>
          <dgm:resizeHandles val="exact"/>
        </dgm:presLayoutVars>
      </dgm:prSet>
      <dgm:spPr/>
    </dgm:pt>
    <dgm:pt modelId="{532680D2-52FF-434D-BE9D-4D6DF2016C73}" type="pres">
      <dgm:prSet presAssocID="{5C229E49-6E91-4351-AFB8-0D26E81DA1F4}" presName="parentText" presStyleLbl="node1" presStyleIdx="0" presStyleCnt="2">
        <dgm:presLayoutVars>
          <dgm:chMax val="0"/>
          <dgm:bulletEnabled val="1"/>
        </dgm:presLayoutVars>
      </dgm:prSet>
      <dgm:spPr/>
    </dgm:pt>
    <dgm:pt modelId="{C43DC3F5-6212-4635-B05F-CD703CF93D53}" type="pres">
      <dgm:prSet presAssocID="{D7961AB9-2FA7-4C29-9C5C-F4563576A061}" presName="spacer" presStyleCnt="0"/>
      <dgm:spPr/>
    </dgm:pt>
    <dgm:pt modelId="{420F6CA2-508A-499A-821B-82C8862F4A49}" type="pres">
      <dgm:prSet presAssocID="{CFE3B071-F478-4272-93B8-1CDF3F2804D9}" presName="parentText" presStyleLbl="node1" presStyleIdx="1" presStyleCnt="2">
        <dgm:presLayoutVars>
          <dgm:chMax val="0"/>
          <dgm:bulletEnabled val="1"/>
        </dgm:presLayoutVars>
      </dgm:prSet>
      <dgm:spPr/>
    </dgm:pt>
  </dgm:ptLst>
  <dgm:cxnLst>
    <dgm:cxn modelId="{6CD8640E-0386-44FE-97A2-A0C496F0D9CF}" type="presOf" srcId="{DE37A666-E03D-4404-B6D8-151061F35B13}" destId="{9D8FD0AD-3C60-428D-9138-D98FD1773FC0}" srcOrd="0" destOrd="0" presId="urn:microsoft.com/office/officeart/2005/8/layout/vList2"/>
    <dgm:cxn modelId="{840EA025-64A7-48DB-9888-BAC56ADA5049}" type="presOf" srcId="{5C229E49-6E91-4351-AFB8-0D26E81DA1F4}" destId="{532680D2-52FF-434D-BE9D-4D6DF2016C73}" srcOrd="0" destOrd="0" presId="urn:microsoft.com/office/officeart/2005/8/layout/vList2"/>
    <dgm:cxn modelId="{96870336-87D1-4310-9DF1-8A536922765A}" type="presOf" srcId="{CFE3B071-F478-4272-93B8-1CDF3F2804D9}" destId="{420F6CA2-508A-499A-821B-82C8862F4A49}" srcOrd="0" destOrd="0" presId="urn:microsoft.com/office/officeart/2005/8/layout/vList2"/>
    <dgm:cxn modelId="{6C9AC185-FF26-4175-B72B-4DCF935B6ECC}" srcId="{DE37A666-E03D-4404-B6D8-151061F35B13}" destId="{5C229E49-6E91-4351-AFB8-0D26E81DA1F4}" srcOrd="0" destOrd="0" parTransId="{1D76B87C-90A9-4E21-B2BC-C638D24360BE}" sibTransId="{D7961AB9-2FA7-4C29-9C5C-F4563576A061}"/>
    <dgm:cxn modelId="{18D37E8C-219A-4BFD-951A-3DFC062DF43A}" srcId="{DE37A666-E03D-4404-B6D8-151061F35B13}" destId="{CFE3B071-F478-4272-93B8-1CDF3F2804D9}" srcOrd="1" destOrd="0" parTransId="{D63C5EFB-AE0D-4C3A-BB02-D9E7544AAB13}" sibTransId="{2E9C8C3A-AE46-4F3B-B0BB-8AD9EBB3BB68}"/>
    <dgm:cxn modelId="{C978B21A-AAF6-4D65-8304-6D304F4796B8}" type="presParOf" srcId="{9D8FD0AD-3C60-428D-9138-D98FD1773FC0}" destId="{532680D2-52FF-434D-BE9D-4D6DF2016C73}" srcOrd="0" destOrd="0" presId="urn:microsoft.com/office/officeart/2005/8/layout/vList2"/>
    <dgm:cxn modelId="{71DFD9B3-8A8B-441B-85BA-18EC48C7D589}" type="presParOf" srcId="{9D8FD0AD-3C60-428D-9138-D98FD1773FC0}" destId="{C43DC3F5-6212-4635-B05F-CD703CF93D53}" srcOrd="1" destOrd="0" presId="urn:microsoft.com/office/officeart/2005/8/layout/vList2"/>
    <dgm:cxn modelId="{A09E364C-FC4F-40C2-BC52-F62DB79673DA}" type="presParOf" srcId="{9D8FD0AD-3C60-428D-9138-D98FD1773FC0}" destId="{420F6CA2-508A-499A-821B-82C8862F4A4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680D2-52FF-434D-BE9D-4D6DF2016C73}">
      <dsp:nvSpPr>
        <dsp:cNvPr id="0" name=""/>
        <dsp:cNvSpPr/>
      </dsp:nvSpPr>
      <dsp:spPr>
        <a:xfrm>
          <a:off x="0" y="45164"/>
          <a:ext cx="6253721" cy="2419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Data needs to do data preprocessing before comparison.</a:t>
          </a:r>
        </a:p>
      </dsp:txBody>
      <dsp:txXfrm>
        <a:off x="118113" y="163277"/>
        <a:ext cx="6017495" cy="2183334"/>
      </dsp:txXfrm>
    </dsp:sp>
    <dsp:sp modelId="{420F6CA2-508A-499A-821B-82C8862F4A49}">
      <dsp:nvSpPr>
        <dsp:cNvPr id="0" name=""/>
        <dsp:cNvSpPr/>
      </dsp:nvSpPr>
      <dsp:spPr>
        <a:xfrm>
          <a:off x="0" y="2591444"/>
          <a:ext cx="6253721" cy="2419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Data collected by web scraping is not in a required format.</a:t>
          </a:r>
        </a:p>
      </dsp:txBody>
      <dsp:txXfrm>
        <a:off x="118113" y="2709557"/>
        <a:ext cx="6017495" cy="21833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E4E4-B08E-4FAC-A9F4-DDC6D47C47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5681BD-3475-44B1-BE50-901F7A454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082E13-5B0D-4069-A54C-941946622282}"/>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5" name="Footer Placeholder 4">
            <a:extLst>
              <a:ext uri="{FF2B5EF4-FFF2-40B4-BE49-F238E27FC236}">
                <a16:creationId xmlns:a16="http://schemas.microsoft.com/office/drawing/2014/main" id="{6ACED598-CAD8-4051-B764-018323795F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4FBDA5-EC0F-4525-A347-F2212B74E9D0}"/>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1294663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BB8D-CD98-4A60-AE43-9CC8419C00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0FF097-A99C-47CD-9109-1846734BA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4D220-566B-4928-985F-BBDC11CF91E8}"/>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5" name="Footer Placeholder 4">
            <a:extLst>
              <a:ext uri="{FF2B5EF4-FFF2-40B4-BE49-F238E27FC236}">
                <a16:creationId xmlns:a16="http://schemas.microsoft.com/office/drawing/2014/main" id="{2622F019-AC3C-4514-8969-34BC8A217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45C2E-C678-4A1C-9889-3D8FB8ABC903}"/>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422124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22501-0A5F-477A-B54E-9AD15766C4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DE4EE3-ED8A-4616-9852-3D5F18591D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A2828B-ED03-4165-AB13-4BA2FDCBEEFC}"/>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5" name="Footer Placeholder 4">
            <a:extLst>
              <a:ext uri="{FF2B5EF4-FFF2-40B4-BE49-F238E27FC236}">
                <a16:creationId xmlns:a16="http://schemas.microsoft.com/office/drawing/2014/main" id="{031FFD7F-187F-47D8-872F-DD8B3BB2E2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A0E24-9633-49D9-A081-BF6CE0765B65}"/>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221546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F1C8-2CA8-41E6-90E1-58745EF22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4DB649-87F9-4EF1-9231-93D3959D6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12AF8-3625-4664-B3ED-045D1E2EC919}"/>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5" name="Footer Placeholder 4">
            <a:extLst>
              <a:ext uri="{FF2B5EF4-FFF2-40B4-BE49-F238E27FC236}">
                <a16:creationId xmlns:a16="http://schemas.microsoft.com/office/drawing/2014/main" id="{C8B1F0A4-3ED6-49C2-BD2B-80C778E6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E135F4-8B17-4F46-95E3-C26B5637B0AA}"/>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24915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4E09B-84D3-4669-ACFA-99CA5C844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50D99B-F3BA-4FDB-8891-6539A69728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E9A30-E415-4887-B291-4C6D91FE8CF4}"/>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5" name="Footer Placeholder 4">
            <a:extLst>
              <a:ext uri="{FF2B5EF4-FFF2-40B4-BE49-F238E27FC236}">
                <a16:creationId xmlns:a16="http://schemas.microsoft.com/office/drawing/2014/main" id="{63C24852-CEDF-4A89-BDB4-BAE638C2C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643B5-6454-4A23-91EF-2D29CC08C9A1}"/>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3628846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76BC-EFD9-47A0-98DB-2669C153F1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27FE72-B85A-4D1F-AD02-041B91908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8B6E1A-3AB2-4114-9A00-C15715F1EB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AE721D-7D9E-4561-ABBB-9276310DF1E2}"/>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6" name="Footer Placeholder 5">
            <a:extLst>
              <a:ext uri="{FF2B5EF4-FFF2-40B4-BE49-F238E27FC236}">
                <a16:creationId xmlns:a16="http://schemas.microsoft.com/office/drawing/2014/main" id="{AE75503E-3853-407F-8787-2D1B2577F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1B04D-6C22-41F0-B84D-3C6A00412107}"/>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3932907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F3B6-4100-4679-A248-5C873C7D03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ADEF2-8A58-4FB4-9F39-DC164A0BF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8D01F-36F3-4BDF-9C7F-5C61B5F8D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88441C-CA1E-4106-8EA8-C0F5810BEE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FFC78A-EC5A-4417-9446-EBDC56FDE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936A25-C797-442C-8C1E-B6F0AB5D541C}"/>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8" name="Footer Placeholder 7">
            <a:extLst>
              <a:ext uri="{FF2B5EF4-FFF2-40B4-BE49-F238E27FC236}">
                <a16:creationId xmlns:a16="http://schemas.microsoft.com/office/drawing/2014/main" id="{885D6084-2660-490D-9FE3-6958AAB300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13CE75-7FBD-43AE-BC1C-BFCC4E0F6368}"/>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3783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F3D6-BA46-4C42-9BB2-D69AFFDE5D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D49B5F-C906-40D6-92F7-6E5A7B792ABC}"/>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4" name="Footer Placeholder 3">
            <a:extLst>
              <a:ext uri="{FF2B5EF4-FFF2-40B4-BE49-F238E27FC236}">
                <a16:creationId xmlns:a16="http://schemas.microsoft.com/office/drawing/2014/main" id="{36397201-8705-4D48-80F1-D11E4D9FF6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B0E2DF-079A-4442-9BBF-6633498F8FD9}"/>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428460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DA923-12AE-4717-8D40-A121E1AC34A9}"/>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3" name="Footer Placeholder 2">
            <a:extLst>
              <a:ext uri="{FF2B5EF4-FFF2-40B4-BE49-F238E27FC236}">
                <a16:creationId xmlns:a16="http://schemas.microsoft.com/office/drawing/2014/main" id="{0015D3E2-B6B8-4A43-9860-22EFFE8821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083CEC-C518-4083-8B71-CACAFF806BBC}"/>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2664824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2FD8-3F6F-47A7-AE1E-CFD64FF7C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81FBE5-B3BB-4B12-8A83-59E1574D0C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E24C426-2A09-4664-A5F9-F11E962E4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BDE25-14A9-44B1-A66E-1EFD19A41E82}"/>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6" name="Footer Placeholder 5">
            <a:extLst>
              <a:ext uri="{FF2B5EF4-FFF2-40B4-BE49-F238E27FC236}">
                <a16:creationId xmlns:a16="http://schemas.microsoft.com/office/drawing/2014/main" id="{276980E0-C377-4AF4-B9B7-4F326F76A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E529E6-335C-430F-8727-FFD80D870283}"/>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70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122F-FCA5-4243-9111-F960E61AF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4DBB8A-4A7F-45AA-BA89-B9836C0A7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E3291B-9142-4920-A000-536F10D0E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58833-CEB0-4445-A66D-EDD1040E06D2}"/>
              </a:ext>
            </a:extLst>
          </p:cNvPr>
          <p:cNvSpPr>
            <a:spLocks noGrp="1"/>
          </p:cNvSpPr>
          <p:nvPr>
            <p:ph type="dt" sz="half" idx="10"/>
          </p:nvPr>
        </p:nvSpPr>
        <p:spPr/>
        <p:txBody>
          <a:bodyPr/>
          <a:lstStyle/>
          <a:p>
            <a:fld id="{61E6978A-9D75-4D05-9968-9674D5F00689}" type="datetimeFigureOut">
              <a:rPr lang="en-IN" smtClean="0"/>
              <a:t>05-12-2021</a:t>
            </a:fld>
            <a:endParaRPr lang="en-IN"/>
          </a:p>
        </p:txBody>
      </p:sp>
      <p:sp>
        <p:nvSpPr>
          <p:cNvPr id="6" name="Footer Placeholder 5">
            <a:extLst>
              <a:ext uri="{FF2B5EF4-FFF2-40B4-BE49-F238E27FC236}">
                <a16:creationId xmlns:a16="http://schemas.microsoft.com/office/drawing/2014/main" id="{D885643C-1B3F-4514-AA29-E643865362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C813A3-7DD2-40B2-B379-9BBF050A61AA}"/>
              </a:ext>
            </a:extLst>
          </p:cNvPr>
          <p:cNvSpPr>
            <a:spLocks noGrp="1"/>
          </p:cNvSpPr>
          <p:nvPr>
            <p:ph type="sldNum" sz="quarter" idx="12"/>
          </p:nvPr>
        </p:nvSpPr>
        <p:spPr/>
        <p:txBody>
          <a:bodyPr/>
          <a:lstStyle/>
          <a:p>
            <a:fld id="{8AF9F8A4-B981-405F-9E52-D27F1F9FDDFC}" type="slidenum">
              <a:rPr lang="en-IN" smtClean="0"/>
              <a:t>‹#›</a:t>
            </a:fld>
            <a:endParaRPr lang="en-IN"/>
          </a:p>
        </p:txBody>
      </p:sp>
    </p:spTree>
    <p:extLst>
      <p:ext uri="{BB962C8B-B14F-4D97-AF65-F5344CB8AC3E}">
        <p14:creationId xmlns:p14="http://schemas.microsoft.com/office/powerpoint/2010/main" val="240345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EA336-965C-4FDE-B634-AAC16CB51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59433F-7262-4517-B910-8C7E75928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3AC656-E3A7-48C1-AB00-6D6CABAF2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6978A-9D75-4D05-9968-9674D5F00689}" type="datetimeFigureOut">
              <a:rPr lang="en-IN" smtClean="0"/>
              <a:t>05-12-2021</a:t>
            </a:fld>
            <a:endParaRPr lang="en-IN"/>
          </a:p>
        </p:txBody>
      </p:sp>
      <p:sp>
        <p:nvSpPr>
          <p:cNvPr id="5" name="Footer Placeholder 4">
            <a:extLst>
              <a:ext uri="{FF2B5EF4-FFF2-40B4-BE49-F238E27FC236}">
                <a16:creationId xmlns:a16="http://schemas.microsoft.com/office/drawing/2014/main" id="{EDC8EDB1-435D-4B2C-BA44-462D175D8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71895B-10EA-4B8A-BC44-AF5CF9F1A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9F8A4-B981-405F-9E52-D27F1F9FDDFC}" type="slidenum">
              <a:rPr lang="en-IN" smtClean="0"/>
              <a:t>‹#›</a:t>
            </a:fld>
            <a:endParaRPr lang="en-IN"/>
          </a:p>
        </p:txBody>
      </p:sp>
    </p:spTree>
    <p:extLst>
      <p:ext uri="{BB962C8B-B14F-4D97-AF65-F5344CB8AC3E}">
        <p14:creationId xmlns:p14="http://schemas.microsoft.com/office/powerpoint/2010/main" val="2528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hittaranjan30561/Database-System-SE22KL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BE5E82B-254C-4E17-8FFB-912188738E0E}"/>
              </a:ext>
            </a:extLst>
          </p:cNvPr>
          <p:cNvSpPr txBox="1"/>
          <p:nvPr/>
        </p:nvSpPr>
        <p:spPr>
          <a:xfrm>
            <a:off x="804672" y="1412489"/>
            <a:ext cx="2871095" cy="212712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100" b="1" kern="1200" dirty="0">
                <a:solidFill>
                  <a:schemeClr val="bg1"/>
                </a:solidFill>
                <a:latin typeface="+mj-lt"/>
                <a:ea typeface="+mj-ea"/>
                <a:cs typeface="+mj-cs"/>
              </a:rPr>
              <a:t>Database system for Devices Launched in the Market</a:t>
            </a:r>
          </a:p>
        </p:txBody>
      </p:sp>
      <p:sp>
        <p:nvSpPr>
          <p:cNvPr id="5" name="TextBox 4">
            <a:extLst>
              <a:ext uri="{FF2B5EF4-FFF2-40B4-BE49-F238E27FC236}">
                <a16:creationId xmlns:a16="http://schemas.microsoft.com/office/drawing/2014/main" id="{EEB6FCCA-3782-49B6-A20A-AEAC04B22C2F}"/>
              </a:ext>
            </a:extLst>
          </p:cNvPr>
          <p:cNvSpPr txBox="1"/>
          <p:nvPr/>
        </p:nvSpPr>
        <p:spPr>
          <a:xfrm>
            <a:off x="804672" y="3677388"/>
            <a:ext cx="2926080" cy="37410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Worklet ID: SE22KLU</a:t>
            </a:r>
          </a:p>
        </p:txBody>
      </p:sp>
      <p:sp>
        <p:nvSpPr>
          <p:cNvPr id="6" name="TextBox 5">
            <a:extLst>
              <a:ext uri="{FF2B5EF4-FFF2-40B4-BE49-F238E27FC236}">
                <a16:creationId xmlns:a16="http://schemas.microsoft.com/office/drawing/2014/main" id="{35823648-CB62-40C8-BF5F-F07D86A072A5}"/>
              </a:ext>
            </a:extLst>
          </p:cNvPr>
          <p:cNvSpPr txBox="1"/>
          <p:nvPr/>
        </p:nvSpPr>
        <p:spPr>
          <a:xfrm>
            <a:off x="5226003" y="2181266"/>
            <a:ext cx="5803068" cy="2992244"/>
          </a:xfrm>
          <a:prstGeom prst="rect">
            <a:avLst/>
          </a:prstGeom>
        </p:spPr>
        <p:txBody>
          <a:bodyPr vert="horz" lIns="91440" tIns="45720" rIns="91440" bIns="45720" rtlCol="0">
            <a:normAutofit/>
          </a:bodyPr>
          <a:lstStyle/>
          <a:p>
            <a:pPr>
              <a:lnSpc>
                <a:spcPct val="90000"/>
              </a:lnSpc>
              <a:spcAft>
                <a:spcPts val="600"/>
              </a:spcAft>
            </a:pPr>
            <a:r>
              <a:rPr lang="en-US" sz="2000" dirty="0"/>
              <a:t>Faculty name: </a:t>
            </a:r>
          </a:p>
          <a:p>
            <a:pPr indent="-228600">
              <a:lnSpc>
                <a:spcPct val="90000"/>
              </a:lnSpc>
              <a:spcAft>
                <a:spcPts val="600"/>
              </a:spcAft>
              <a:buFont typeface="Arial" panose="020B0604020202020204" pitchFamily="34" charset="0"/>
              <a:buChar char="•"/>
            </a:pPr>
            <a:r>
              <a:rPr lang="en-US" sz="2000" dirty="0"/>
              <a:t>Dr. Bikram Kumar</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t>Student Team:</a:t>
            </a:r>
          </a:p>
        </p:txBody>
      </p:sp>
      <p:graphicFrame>
        <p:nvGraphicFramePr>
          <p:cNvPr id="7" name="Table 5">
            <a:extLst>
              <a:ext uri="{FF2B5EF4-FFF2-40B4-BE49-F238E27FC236}">
                <a16:creationId xmlns:a16="http://schemas.microsoft.com/office/drawing/2014/main" id="{157F217C-1C3A-4F58-907C-301898E2BB17}"/>
              </a:ext>
            </a:extLst>
          </p:cNvPr>
          <p:cNvGraphicFramePr>
            <a:graphicFrameLocks noGrp="1"/>
          </p:cNvGraphicFramePr>
          <p:nvPr>
            <p:extLst>
              <p:ext uri="{D42A27DB-BD31-4B8C-83A1-F6EECF244321}">
                <p14:modId xmlns:p14="http://schemas.microsoft.com/office/powerpoint/2010/main" val="679076212"/>
              </p:ext>
            </p:extLst>
          </p:nvPr>
        </p:nvGraphicFramePr>
        <p:xfrm>
          <a:off x="5226003" y="3719592"/>
          <a:ext cx="5418666" cy="16226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796669"/>
                    </a:ext>
                  </a:extLst>
                </a:gridCol>
                <a:gridCol w="2709333">
                  <a:extLst>
                    <a:ext uri="{9D8B030D-6E8A-4147-A177-3AD203B41FA5}">
                      <a16:colId xmlns:a16="http://schemas.microsoft.com/office/drawing/2014/main" val="3877454076"/>
                    </a:ext>
                  </a:extLst>
                </a:gridCol>
              </a:tblGrid>
              <a:tr h="215757">
                <a:tc>
                  <a:txBody>
                    <a:bodyPr/>
                    <a:lstStyle/>
                    <a:p>
                      <a:r>
                        <a:rPr lang="en-US" dirty="0"/>
                        <a:t>Name</a:t>
                      </a:r>
                    </a:p>
                  </a:txBody>
                  <a:tcPr/>
                </a:tc>
                <a:tc>
                  <a:txBody>
                    <a:bodyPr/>
                    <a:lstStyle/>
                    <a:p>
                      <a:r>
                        <a:rPr lang="en-US" dirty="0"/>
                        <a:t>Id Number</a:t>
                      </a:r>
                    </a:p>
                  </a:txBody>
                  <a:tcPr/>
                </a:tc>
                <a:extLst>
                  <a:ext uri="{0D108BD9-81ED-4DB2-BD59-A6C34878D82A}">
                    <a16:rowId xmlns:a16="http://schemas.microsoft.com/office/drawing/2014/main" val="404864846"/>
                  </a:ext>
                </a:extLst>
              </a:tr>
              <a:tr h="450166">
                <a:tc>
                  <a:txBody>
                    <a:bodyPr/>
                    <a:lstStyle/>
                    <a:p>
                      <a:r>
                        <a:rPr lang="en-US" dirty="0" err="1"/>
                        <a:t>Arza</a:t>
                      </a:r>
                      <a:r>
                        <a:rPr lang="en-US" dirty="0"/>
                        <a:t> </a:t>
                      </a:r>
                      <a:r>
                        <a:rPr lang="en-US" dirty="0" err="1"/>
                        <a:t>Hashitha</a:t>
                      </a:r>
                      <a:endParaRPr lang="en-US" dirty="0"/>
                    </a:p>
                  </a:txBody>
                  <a:tcPr/>
                </a:tc>
                <a:tc>
                  <a:txBody>
                    <a:bodyPr/>
                    <a:lstStyle/>
                    <a:p>
                      <a:r>
                        <a:rPr lang="en-US" dirty="0"/>
                        <a:t>190030102</a:t>
                      </a:r>
                    </a:p>
                  </a:txBody>
                  <a:tcPr/>
                </a:tc>
                <a:extLst>
                  <a:ext uri="{0D108BD9-81ED-4DB2-BD59-A6C34878D82A}">
                    <a16:rowId xmlns:a16="http://schemas.microsoft.com/office/drawing/2014/main" val="3620672539"/>
                  </a:ext>
                </a:extLst>
              </a:tr>
              <a:tr h="440914">
                <a:tc>
                  <a:txBody>
                    <a:bodyPr/>
                    <a:lstStyle/>
                    <a:p>
                      <a:r>
                        <a:rPr lang="en-US" dirty="0"/>
                        <a:t>Gumma Chittaranjan</a:t>
                      </a:r>
                    </a:p>
                  </a:txBody>
                  <a:tcPr/>
                </a:tc>
                <a:tc>
                  <a:txBody>
                    <a:bodyPr/>
                    <a:lstStyle/>
                    <a:p>
                      <a:r>
                        <a:rPr lang="en-US" dirty="0"/>
                        <a:t>190030561</a:t>
                      </a:r>
                    </a:p>
                  </a:txBody>
                  <a:tcPr/>
                </a:tc>
                <a:extLst>
                  <a:ext uri="{0D108BD9-81ED-4DB2-BD59-A6C34878D82A}">
                    <a16:rowId xmlns:a16="http://schemas.microsoft.com/office/drawing/2014/main" val="3967385571"/>
                  </a:ext>
                </a:extLst>
              </a:tr>
              <a:tr h="305053">
                <a:tc>
                  <a:txBody>
                    <a:bodyPr/>
                    <a:lstStyle/>
                    <a:p>
                      <a:r>
                        <a:rPr lang="en-US" dirty="0"/>
                        <a:t>Thota Hemanth </a:t>
                      </a:r>
                      <a:r>
                        <a:rPr lang="en-US" dirty="0" err="1"/>
                        <a:t>Kasinadh</a:t>
                      </a:r>
                      <a:endParaRPr lang="en-US" dirty="0"/>
                    </a:p>
                  </a:txBody>
                  <a:tcPr/>
                </a:tc>
                <a:tc>
                  <a:txBody>
                    <a:bodyPr/>
                    <a:lstStyle/>
                    <a:p>
                      <a:r>
                        <a:rPr lang="en-US" dirty="0"/>
                        <a:t>190031616</a:t>
                      </a:r>
                    </a:p>
                  </a:txBody>
                  <a:tcPr/>
                </a:tc>
                <a:extLst>
                  <a:ext uri="{0D108BD9-81ED-4DB2-BD59-A6C34878D82A}">
                    <a16:rowId xmlns:a16="http://schemas.microsoft.com/office/drawing/2014/main" val="2646731029"/>
                  </a:ext>
                </a:extLst>
              </a:tr>
            </a:tbl>
          </a:graphicData>
        </a:graphic>
      </p:graphicFrame>
    </p:spTree>
    <p:extLst>
      <p:ext uri="{BB962C8B-B14F-4D97-AF65-F5344CB8AC3E}">
        <p14:creationId xmlns:p14="http://schemas.microsoft.com/office/powerpoint/2010/main" val="26224784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8" name="Straight Connector 17">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E57F2B54-298E-4C4E-82F9-5DB896454E70}"/>
              </a:ext>
            </a:extLst>
          </p:cNvPr>
          <p:cNvSpPr txBox="1"/>
          <p:nvPr/>
        </p:nvSpPr>
        <p:spPr>
          <a:xfrm>
            <a:off x="630936" y="495992"/>
            <a:ext cx="4195140" cy="5638831"/>
          </a:xfrm>
          <a:prstGeom prst="rect">
            <a:avLst/>
          </a:prstGeom>
          <a:noFill/>
        </p:spPr>
        <p:txBody>
          <a:bodyPr vert="horz" lIns="91440" tIns="45720" rIns="91440" bIns="45720" rtlCol="0" anchor="ctr">
            <a:normAutofit/>
          </a:bodyPr>
          <a:lstStyle/>
          <a:p>
            <a:pPr>
              <a:lnSpc>
                <a:spcPct val="90000"/>
              </a:lnSpc>
              <a:spcBef>
                <a:spcPct val="0"/>
              </a:spcBef>
              <a:spcAft>
                <a:spcPts val="600"/>
              </a:spcAft>
            </a:pPr>
            <a:r>
              <a:rPr lang="en-US" sz="4800" b="1" kern="1200" dirty="0">
                <a:solidFill>
                  <a:schemeClr val="tx1"/>
                </a:solidFill>
                <a:latin typeface="+mj-lt"/>
                <a:ea typeface="+mj-ea"/>
                <a:cs typeface="+mj-cs"/>
              </a:rPr>
              <a:t>Observations based on the results obtained</a:t>
            </a:r>
          </a:p>
        </p:txBody>
      </p:sp>
      <p:graphicFrame>
        <p:nvGraphicFramePr>
          <p:cNvPr id="9" name="TextBox 6">
            <a:extLst>
              <a:ext uri="{FF2B5EF4-FFF2-40B4-BE49-F238E27FC236}">
                <a16:creationId xmlns:a16="http://schemas.microsoft.com/office/drawing/2014/main" id="{94908E3D-E3D5-40F9-9A11-62B01F84C848}"/>
              </a:ext>
            </a:extLst>
          </p:cNvPr>
          <p:cNvGraphicFramePr/>
          <p:nvPr>
            <p:extLst>
              <p:ext uri="{D42A27DB-BD31-4B8C-83A1-F6EECF244321}">
                <p14:modId xmlns:p14="http://schemas.microsoft.com/office/powerpoint/2010/main" val="4043837439"/>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03937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2A5C3290-5B48-4D10-A020-ABAB997B9F0B}"/>
              </a:ext>
            </a:extLst>
          </p:cNvPr>
          <p:cNvSpPr txBox="1"/>
          <p:nvPr/>
        </p:nvSpPr>
        <p:spPr>
          <a:xfrm>
            <a:off x="660041" y="2767106"/>
            <a:ext cx="2880828" cy="3071906"/>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3700" b="1" kern="1200" dirty="0">
                <a:solidFill>
                  <a:srgbClr val="FFFFFF"/>
                </a:solidFill>
                <a:latin typeface="+mj-lt"/>
                <a:ea typeface="+mj-ea"/>
                <a:cs typeface="+mj-cs"/>
              </a:rPr>
              <a:t>Final outcomes or key take away </a:t>
            </a:r>
            <a:r>
              <a:rPr lang="en-US" sz="3700" b="1" kern="1200" dirty="0" err="1">
                <a:solidFill>
                  <a:srgbClr val="FFFFFF"/>
                </a:solidFill>
                <a:latin typeface="+mj-lt"/>
                <a:ea typeface="+mj-ea"/>
                <a:cs typeface="+mj-cs"/>
              </a:rPr>
              <a:t>wrt</a:t>
            </a:r>
            <a:r>
              <a:rPr lang="en-US" sz="3700" b="1" kern="1200" dirty="0">
                <a:solidFill>
                  <a:srgbClr val="FFFFFF"/>
                </a:solidFill>
                <a:latin typeface="+mj-lt"/>
                <a:ea typeface="+mj-ea"/>
                <a:cs typeface="+mj-cs"/>
              </a:rPr>
              <a:t> KPI’s or Metrics mentioned</a:t>
            </a:r>
          </a:p>
        </p:txBody>
      </p:sp>
      <p:sp>
        <p:nvSpPr>
          <p:cNvPr id="7" name="TextBox 6">
            <a:extLst>
              <a:ext uri="{FF2B5EF4-FFF2-40B4-BE49-F238E27FC236}">
                <a16:creationId xmlns:a16="http://schemas.microsoft.com/office/drawing/2014/main" id="{7E8BBC05-ADA0-4DE1-876D-2FF23DDCD87A}"/>
              </a:ext>
            </a:extLst>
          </p:cNvPr>
          <p:cNvSpPr txBox="1"/>
          <p:nvPr/>
        </p:nvSpPr>
        <p:spPr>
          <a:xfrm>
            <a:off x="4636131" y="1467341"/>
            <a:ext cx="2919738" cy="1494117"/>
          </a:xfrm>
          <a:prstGeom prst="rect">
            <a:avLst/>
          </a:prstGeom>
        </p:spPr>
        <p:txBody>
          <a:bodyPr vert="horz" lIns="91440" tIns="45720" rIns="91440" bIns="45720" rtlCol="0" anchor="b">
            <a:normAutofit/>
          </a:bodyPr>
          <a:lstStyle/>
          <a:p>
            <a:pPr>
              <a:lnSpc>
                <a:spcPct val="90000"/>
              </a:lnSpc>
              <a:spcBef>
                <a:spcPts val="1000"/>
              </a:spcBef>
            </a:pPr>
            <a:r>
              <a:rPr lang="en-US" sz="2000" b="1" kern="1200" dirty="0">
                <a:latin typeface="+mn-lt"/>
                <a:ea typeface="+mn-ea"/>
                <a:cs typeface="+mn-cs"/>
              </a:rPr>
              <a:t>Outcomes</a:t>
            </a:r>
          </a:p>
        </p:txBody>
      </p:sp>
      <p:sp>
        <p:nvSpPr>
          <p:cNvPr id="6" name="TextBox 5">
            <a:extLst>
              <a:ext uri="{FF2B5EF4-FFF2-40B4-BE49-F238E27FC236}">
                <a16:creationId xmlns:a16="http://schemas.microsoft.com/office/drawing/2014/main" id="{C7370D25-B400-4BF2-A112-3758402C4310}"/>
              </a:ext>
            </a:extLst>
          </p:cNvPr>
          <p:cNvSpPr txBox="1"/>
          <p:nvPr/>
        </p:nvSpPr>
        <p:spPr>
          <a:xfrm>
            <a:off x="4601043" y="3119511"/>
            <a:ext cx="6098344" cy="1985159"/>
          </a:xfrm>
          <a:prstGeom prst="rect">
            <a:avLst/>
          </a:prstGeom>
          <a:noFill/>
        </p:spPr>
        <p:txBody>
          <a:bodyPr wrap="square">
            <a:spAutoFit/>
          </a:bodyPr>
          <a:lstStyle/>
          <a:p>
            <a:pPr marL="342900" indent="-342900">
              <a:spcAft>
                <a:spcPts val="600"/>
              </a:spcAft>
              <a:buFont typeface="+mj-lt"/>
              <a:buAutoNum type="arabicPeriod"/>
            </a:pPr>
            <a:r>
              <a:rPr lang="en-US" dirty="0"/>
              <a:t>Manual addition of Samsung device details to database</a:t>
            </a:r>
          </a:p>
          <a:p>
            <a:pPr marL="342900" indent="-342900">
              <a:spcAft>
                <a:spcPts val="600"/>
              </a:spcAft>
              <a:buFont typeface="+mj-lt"/>
              <a:buAutoNum type="arabicPeriod"/>
            </a:pPr>
            <a:r>
              <a:rPr lang="en-US" dirty="0"/>
              <a:t>UI to view device list and status of the device</a:t>
            </a:r>
          </a:p>
          <a:p>
            <a:pPr marL="342900" indent="-342900">
              <a:spcAft>
                <a:spcPts val="600"/>
              </a:spcAft>
              <a:buFont typeface="+mj-lt"/>
              <a:buAutoNum type="arabicPeriod"/>
            </a:pPr>
            <a:r>
              <a:rPr lang="en-US" dirty="0"/>
              <a:t>Find launched devices in the market from internet (Competitor)</a:t>
            </a:r>
          </a:p>
          <a:p>
            <a:pPr marL="342900" indent="-342900">
              <a:spcAft>
                <a:spcPts val="600"/>
              </a:spcAft>
              <a:buFont typeface="+mj-lt"/>
              <a:buAutoNum type="arabicPeriod"/>
            </a:pPr>
            <a:r>
              <a:rPr lang="en-IN" dirty="0"/>
              <a:t>Notify via designated emails about device availability and procurement</a:t>
            </a:r>
          </a:p>
        </p:txBody>
      </p:sp>
    </p:spTree>
    <p:extLst>
      <p:ext uri="{BB962C8B-B14F-4D97-AF65-F5344CB8AC3E}">
        <p14:creationId xmlns:p14="http://schemas.microsoft.com/office/powerpoint/2010/main" val="149696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62FA9A45-5815-4907-9038-A899970180C5}"/>
              </a:ext>
            </a:extLst>
          </p:cNvPr>
          <p:cNvSpPr txBox="1"/>
          <p:nvPr/>
        </p:nvSpPr>
        <p:spPr>
          <a:xfrm>
            <a:off x="2558716" y="955309"/>
            <a:ext cx="7074568" cy="289897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kern="1200">
                <a:solidFill>
                  <a:srgbClr val="FFFFFF"/>
                </a:solidFill>
                <a:latin typeface="+mj-lt"/>
                <a:ea typeface="+mj-ea"/>
                <a:cs typeface="+mj-cs"/>
              </a:rPr>
              <a:t>Git Links</a:t>
            </a:r>
          </a:p>
        </p:txBody>
      </p:sp>
      <p:sp>
        <p:nvSpPr>
          <p:cNvPr id="9" name="TextBox 8">
            <a:extLst>
              <a:ext uri="{FF2B5EF4-FFF2-40B4-BE49-F238E27FC236}">
                <a16:creationId xmlns:a16="http://schemas.microsoft.com/office/drawing/2014/main" id="{AE70FBBF-F6E2-4DA3-82AC-558746CA67C6}"/>
              </a:ext>
            </a:extLst>
          </p:cNvPr>
          <p:cNvSpPr txBox="1"/>
          <p:nvPr/>
        </p:nvSpPr>
        <p:spPr>
          <a:xfrm>
            <a:off x="2634916" y="4533813"/>
            <a:ext cx="6930189" cy="938463"/>
          </a:xfrm>
          <a:prstGeom prst="rect">
            <a:avLst/>
          </a:prstGeom>
        </p:spPr>
        <p:txBody>
          <a:bodyPr vert="horz" lIns="91440" tIns="45720" rIns="91440" bIns="45720" rtlCol="0">
            <a:normAutofit/>
          </a:bodyPr>
          <a:lstStyle/>
          <a:p>
            <a:pPr algn="ctr">
              <a:lnSpc>
                <a:spcPct val="90000"/>
              </a:lnSpc>
              <a:spcBef>
                <a:spcPts val="1000"/>
              </a:spcBef>
            </a:pPr>
            <a:r>
              <a:rPr lang="en-US" sz="2400" kern="1200">
                <a:solidFill>
                  <a:srgbClr val="FFFFFF"/>
                </a:solidFill>
                <a:latin typeface="+mn-lt"/>
                <a:ea typeface="+mn-ea"/>
                <a:cs typeface="+mn-cs"/>
                <a:hlinkClick r:id="rId2"/>
              </a:rPr>
              <a:t>https://github.com/chittaranjan30561/Database-System-SE22KLU-</a:t>
            </a:r>
            <a:endParaRPr lang="en-US" sz="2400" kern="1200">
              <a:solidFill>
                <a:srgbClr val="FFFFFF"/>
              </a:solidFill>
              <a:latin typeface="+mn-lt"/>
              <a:ea typeface="+mn-ea"/>
              <a:cs typeface="+mn-cs"/>
            </a:endParaRPr>
          </a:p>
          <a:p>
            <a:pPr algn="ctr">
              <a:lnSpc>
                <a:spcPct val="90000"/>
              </a:lnSpc>
              <a:spcBef>
                <a:spcPts val="1000"/>
              </a:spcBef>
            </a:pPr>
            <a:endParaRPr lang="en-US" sz="2400" kern="1200">
              <a:solidFill>
                <a:srgbClr val="FFFFFF"/>
              </a:solidFill>
              <a:latin typeface="+mn-lt"/>
              <a:ea typeface="+mn-ea"/>
              <a:cs typeface="+mn-cs"/>
            </a:endParaRPr>
          </a:p>
        </p:txBody>
      </p:sp>
      <p:sp>
        <p:nvSpPr>
          <p:cNvPr id="18"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17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2B3120-CA2D-470F-AE0B-7F993C9CF47E}"/>
              </a:ext>
            </a:extLst>
          </p:cNvPr>
          <p:cNvSpPr txBox="1"/>
          <p:nvPr/>
        </p:nvSpPr>
        <p:spPr>
          <a:xfrm>
            <a:off x="1639523" y="239151"/>
            <a:ext cx="9124806" cy="769441"/>
          </a:xfrm>
          <a:prstGeom prst="rect">
            <a:avLst/>
          </a:prstGeom>
          <a:noFill/>
        </p:spPr>
        <p:txBody>
          <a:bodyPr wrap="none" rtlCol="0">
            <a:spAutoFit/>
          </a:bodyPr>
          <a:lstStyle/>
          <a:p>
            <a:r>
              <a:rPr lang="en-US" sz="4400" b="1" dirty="0"/>
              <a:t>Problem Definition and Expected KPI’s</a:t>
            </a:r>
            <a:endParaRPr lang="en-IN" sz="4400" b="1" dirty="0"/>
          </a:p>
        </p:txBody>
      </p:sp>
      <p:sp>
        <p:nvSpPr>
          <p:cNvPr id="6" name="TextBox 5">
            <a:extLst>
              <a:ext uri="{FF2B5EF4-FFF2-40B4-BE49-F238E27FC236}">
                <a16:creationId xmlns:a16="http://schemas.microsoft.com/office/drawing/2014/main" id="{68BFAE9D-12E8-465E-8B04-335724B29A07}"/>
              </a:ext>
            </a:extLst>
          </p:cNvPr>
          <p:cNvSpPr txBox="1"/>
          <p:nvPr/>
        </p:nvSpPr>
        <p:spPr>
          <a:xfrm>
            <a:off x="690452" y="1627767"/>
            <a:ext cx="9581805" cy="923330"/>
          </a:xfrm>
          <a:prstGeom prst="rect">
            <a:avLst/>
          </a:prstGeom>
          <a:noFill/>
        </p:spPr>
        <p:txBody>
          <a:bodyPr wrap="square" rtlCol="0">
            <a:spAutoFit/>
          </a:bodyPr>
          <a:lstStyle/>
          <a:p>
            <a:r>
              <a:rPr lang="en-US" dirty="0"/>
              <a:t>To build a Database System that stores Samsung mobile specifications and compare the specifications with the competitors and the system have other features like notifying about procurement status and scraping competitor mobile specifications from internet.</a:t>
            </a:r>
            <a:endParaRPr lang="en-IN" dirty="0"/>
          </a:p>
        </p:txBody>
      </p:sp>
      <p:sp>
        <p:nvSpPr>
          <p:cNvPr id="7" name="TextBox 6">
            <a:extLst>
              <a:ext uri="{FF2B5EF4-FFF2-40B4-BE49-F238E27FC236}">
                <a16:creationId xmlns:a16="http://schemas.microsoft.com/office/drawing/2014/main" id="{5D94F4ED-5A3D-49DE-BA16-A3999B3EEDB4}"/>
              </a:ext>
            </a:extLst>
          </p:cNvPr>
          <p:cNvSpPr txBox="1"/>
          <p:nvPr/>
        </p:nvSpPr>
        <p:spPr>
          <a:xfrm>
            <a:off x="690452" y="2823694"/>
            <a:ext cx="2018245" cy="461665"/>
          </a:xfrm>
          <a:prstGeom prst="rect">
            <a:avLst/>
          </a:prstGeom>
          <a:noFill/>
        </p:spPr>
        <p:txBody>
          <a:bodyPr wrap="none" rtlCol="0">
            <a:spAutoFit/>
          </a:bodyPr>
          <a:lstStyle/>
          <a:p>
            <a:r>
              <a:rPr lang="en-US" sz="2400" b="1" dirty="0"/>
              <a:t>Expected KPI’s</a:t>
            </a:r>
            <a:endParaRPr lang="en-IN" sz="2400" b="1" dirty="0"/>
          </a:p>
        </p:txBody>
      </p:sp>
      <p:sp>
        <p:nvSpPr>
          <p:cNvPr id="8" name="TextBox 7">
            <a:extLst>
              <a:ext uri="{FF2B5EF4-FFF2-40B4-BE49-F238E27FC236}">
                <a16:creationId xmlns:a16="http://schemas.microsoft.com/office/drawing/2014/main" id="{F36BB68B-69A4-490C-83FD-4560D95FE09A}"/>
              </a:ext>
            </a:extLst>
          </p:cNvPr>
          <p:cNvSpPr txBox="1"/>
          <p:nvPr/>
        </p:nvSpPr>
        <p:spPr>
          <a:xfrm>
            <a:off x="899652" y="3672348"/>
            <a:ext cx="11081560" cy="2031325"/>
          </a:xfrm>
          <a:prstGeom prst="rect">
            <a:avLst/>
          </a:prstGeom>
          <a:noFill/>
        </p:spPr>
        <p:txBody>
          <a:bodyPr wrap="none" rtlCol="0">
            <a:spAutoFit/>
          </a:bodyPr>
          <a:lstStyle/>
          <a:p>
            <a:pPr marL="342900" indent="-342900">
              <a:buFont typeface="+mj-lt"/>
              <a:buAutoNum type="arabicPeriod"/>
            </a:pPr>
            <a:r>
              <a:rPr lang="en-US" dirty="0"/>
              <a:t>Manual addition of Samsung device details to database</a:t>
            </a:r>
          </a:p>
          <a:p>
            <a:pPr marL="342900" indent="-342900">
              <a:buFont typeface="+mj-lt"/>
              <a:buAutoNum type="arabicPeriod"/>
            </a:pPr>
            <a:r>
              <a:rPr lang="en-US" dirty="0"/>
              <a:t>UI to view device list and status of the device</a:t>
            </a:r>
          </a:p>
          <a:p>
            <a:pPr marL="342900" indent="-342900">
              <a:buFont typeface="+mj-lt"/>
              <a:buAutoNum type="arabicPeriod"/>
            </a:pPr>
            <a:r>
              <a:rPr lang="en-US" dirty="0"/>
              <a:t>Find launched devices in the market from internet (Competitor)</a:t>
            </a:r>
          </a:p>
          <a:p>
            <a:pPr marL="342900" indent="-342900">
              <a:buFont typeface="+mj-lt"/>
              <a:buAutoNum type="arabicPeriod"/>
            </a:pPr>
            <a:r>
              <a:rPr lang="en-IN" dirty="0"/>
              <a:t>Notify via designated emails about device availability and procurement</a:t>
            </a:r>
          </a:p>
          <a:p>
            <a:pPr marL="342900" indent="-342900">
              <a:buFont typeface="+mj-lt"/>
              <a:buAutoNum type="arabicPeriod"/>
            </a:pPr>
            <a:r>
              <a:rPr lang="en-IN" dirty="0"/>
              <a:t>Compare device specifications from database to the given Samsung device and list appropriate competitor model</a:t>
            </a:r>
          </a:p>
          <a:p>
            <a:pPr marL="342900" indent="-342900">
              <a:buFont typeface="+mj-lt"/>
              <a:buAutoNum type="arabicPeriod"/>
            </a:pPr>
            <a:r>
              <a:rPr lang="en-IN" dirty="0"/>
              <a:t>UI to display competitor and edit competitor groups</a:t>
            </a:r>
          </a:p>
          <a:p>
            <a:pPr marL="342900" indent="-342900">
              <a:buFont typeface="+mj-lt"/>
              <a:buAutoNum type="arabicPeriod"/>
            </a:pPr>
            <a:endParaRPr lang="en-IN" dirty="0"/>
          </a:p>
        </p:txBody>
      </p:sp>
    </p:spTree>
    <p:extLst>
      <p:ext uri="{BB962C8B-B14F-4D97-AF65-F5344CB8AC3E}">
        <p14:creationId xmlns:p14="http://schemas.microsoft.com/office/powerpoint/2010/main" val="361269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8FE7DA-2341-4B35-95D9-1BB1B88E242A}"/>
              </a:ext>
            </a:extLst>
          </p:cNvPr>
          <p:cNvSpPr txBox="1"/>
          <p:nvPr/>
        </p:nvSpPr>
        <p:spPr>
          <a:xfrm>
            <a:off x="942535" y="253219"/>
            <a:ext cx="10776668" cy="769441"/>
          </a:xfrm>
          <a:prstGeom prst="rect">
            <a:avLst/>
          </a:prstGeom>
          <a:noFill/>
        </p:spPr>
        <p:txBody>
          <a:bodyPr wrap="none" rtlCol="0">
            <a:spAutoFit/>
          </a:bodyPr>
          <a:lstStyle/>
          <a:p>
            <a:r>
              <a:rPr lang="en-US" sz="4400" b="1" dirty="0"/>
              <a:t>KPI’s Achieved till now and New expectations</a:t>
            </a:r>
            <a:endParaRPr lang="en-IN" sz="4400" b="1" dirty="0"/>
          </a:p>
        </p:txBody>
      </p:sp>
      <p:sp>
        <p:nvSpPr>
          <p:cNvPr id="5" name="TextBox 4">
            <a:extLst>
              <a:ext uri="{FF2B5EF4-FFF2-40B4-BE49-F238E27FC236}">
                <a16:creationId xmlns:a16="http://schemas.microsoft.com/office/drawing/2014/main" id="{7C4AD03F-FCAF-4362-BC5C-4CD2E3C9E6F0}"/>
              </a:ext>
            </a:extLst>
          </p:cNvPr>
          <p:cNvSpPr txBox="1"/>
          <p:nvPr/>
        </p:nvSpPr>
        <p:spPr>
          <a:xfrm>
            <a:off x="942535" y="1575582"/>
            <a:ext cx="2025683" cy="461665"/>
          </a:xfrm>
          <a:prstGeom prst="rect">
            <a:avLst/>
          </a:prstGeom>
          <a:noFill/>
        </p:spPr>
        <p:txBody>
          <a:bodyPr wrap="none" rtlCol="0">
            <a:spAutoFit/>
          </a:bodyPr>
          <a:lstStyle/>
          <a:p>
            <a:r>
              <a:rPr lang="en-US" sz="2400" b="1" dirty="0"/>
              <a:t>KPI’s Achieved</a:t>
            </a:r>
            <a:endParaRPr lang="en-IN" sz="2400" b="1" dirty="0"/>
          </a:p>
        </p:txBody>
      </p:sp>
      <p:sp>
        <p:nvSpPr>
          <p:cNvPr id="7" name="TextBox 6">
            <a:extLst>
              <a:ext uri="{FF2B5EF4-FFF2-40B4-BE49-F238E27FC236}">
                <a16:creationId xmlns:a16="http://schemas.microsoft.com/office/drawing/2014/main" id="{BB60583E-153E-4D56-97CD-8D12DA057F3F}"/>
              </a:ext>
            </a:extLst>
          </p:cNvPr>
          <p:cNvSpPr txBox="1"/>
          <p:nvPr/>
        </p:nvSpPr>
        <p:spPr>
          <a:xfrm>
            <a:off x="942535" y="2154425"/>
            <a:ext cx="6098344" cy="1754326"/>
          </a:xfrm>
          <a:prstGeom prst="rect">
            <a:avLst/>
          </a:prstGeom>
          <a:noFill/>
        </p:spPr>
        <p:txBody>
          <a:bodyPr wrap="square">
            <a:spAutoFit/>
          </a:bodyPr>
          <a:lstStyle/>
          <a:p>
            <a:pPr marL="342900" indent="-342900">
              <a:buFont typeface="+mj-lt"/>
              <a:buAutoNum type="arabicPeriod"/>
            </a:pPr>
            <a:r>
              <a:rPr lang="en-US" dirty="0"/>
              <a:t>Manual addition of Samsung device details to database</a:t>
            </a:r>
          </a:p>
          <a:p>
            <a:pPr marL="342900" indent="-342900">
              <a:buFont typeface="+mj-lt"/>
              <a:buAutoNum type="arabicPeriod"/>
            </a:pPr>
            <a:r>
              <a:rPr lang="en-US" dirty="0"/>
              <a:t>UI to view device list and status of the device</a:t>
            </a:r>
          </a:p>
          <a:p>
            <a:pPr marL="342900" indent="-342900">
              <a:buFont typeface="+mj-lt"/>
              <a:buAutoNum type="arabicPeriod"/>
            </a:pPr>
            <a:r>
              <a:rPr lang="en-US" dirty="0"/>
              <a:t>Find launched devices in the market from internet (Competitor)</a:t>
            </a:r>
          </a:p>
          <a:p>
            <a:pPr marL="342900" indent="-342900">
              <a:buFont typeface="+mj-lt"/>
              <a:buAutoNum type="arabicPeriod"/>
            </a:pPr>
            <a:r>
              <a:rPr lang="en-IN" dirty="0"/>
              <a:t>Notify via designated emails about device availability and procurement</a:t>
            </a:r>
          </a:p>
        </p:txBody>
      </p:sp>
      <p:sp>
        <p:nvSpPr>
          <p:cNvPr id="8" name="TextBox 7">
            <a:extLst>
              <a:ext uri="{FF2B5EF4-FFF2-40B4-BE49-F238E27FC236}">
                <a16:creationId xmlns:a16="http://schemas.microsoft.com/office/drawing/2014/main" id="{A904F42F-79B1-4179-8475-5729B1ECA19F}"/>
              </a:ext>
            </a:extLst>
          </p:cNvPr>
          <p:cNvSpPr txBox="1"/>
          <p:nvPr/>
        </p:nvSpPr>
        <p:spPr>
          <a:xfrm>
            <a:off x="942535" y="4103907"/>
            <a:ext cx="2469587" cy="461665"/>
          </a:xfrm>
          <a:prstGeom prst="rect">
            <a:avLst/>
          </a:prstGeom>
          <a:noFill/>
        </p:spPr>
        <p:txBody>
          <a:bodyPr wrap="none" rtlCol="0">
            <a:spAutoFit/>
          </a:bodyPr>
          <a:lstStyle/>
          <a:p>
            <a:r>
              <a:rPr lang="en-US" sz="2400" b="1" dirty="0"/>
              <a:t>New Expectations</a:t>
            </a:r>
          </a:p>
        </p:txBody>
      </p:sp>
      <p:sp>
        <p:nvSpPr>
          <p:cNvPr id="9" name="TextBox 8">
            <a:extLst>
              <a:ext uri="{FF2B5EF4-FFF2-40B4-BE49-F238E27FC236}">
                <a16:creationId xmlns:a16="http://schemas.microsoft.com/office/drawing/2014/main" id="{CB0C26DC-D161-4CEC-ABC0-CB4233FD224E}"/>
              </a:ext>
            </a:extLst>
          </p:cNvPr>
          <p:cNvSpPr txBox="1"/>
          <p:nvPr/>
        </p:nvSpPr>
        <p:spPr>
          <a:xfrm>
            <a:off x="942535" y="4671184"/>
            <a:ext cx="6479466" cy="369332"/>
          </a:xfrm>
          <a:prstGeom prst="rect">
            <a:avLst/>
          </a:prstGeom>
          <a:noFill/>
        </p:spPr>
        <p:txBody>
          <a:bodyPr wrap="none" rtlCol="0">
            <a:spAutoFit/>
          </a:bodyPr>
          <a:lstStyle/>
          <a:p>
            <a:pPr marL="342900" indent="-342900">
              <a:buFont typeface="+mj-lt"/>
              <a:buAutoNum type="arabicPeriod"/>
            </a:pPr>
            <a:r>
              <a:rPr lang="en-US" dirty="0"/>
              <a:t>Have to focus more on camera specification and highlight those.</a:t>
            </a:r>
            <a:endParaRPr lang="en-IN" dirty="0"/>
          </a:p>
        </p:txBody>
      </p:sp>
    </p:spTree>
    <p:extLst>
      <p:ext uri="{BB962C8B-B14F-4D97-AF65-F5344CB8AC3E}">
        <p14:creationId xmlns:p14="http://schemas.microsoft.com/office/powerpoint/2010/main" val="1266016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28C973D-D270-44F4-BD25-9EAA84E8DE90}"/>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Technical Challenges and how Team Solved these</a:t>
            </a:r>
          </a:p>
        </p:txBody>
      </p:sp>
      <p:sp>
        <p:nvSpPr>
          <p:cNvPr id="5" name="TextBox 4">
            <a:extLst>
              <a:ext uri="{FF2B5EF4-FFF2-40B4-BE49-F238E27FC236}">
                <a16:creationId xmlns:a16="http://schemas.microsoft.com/office/drawing/2014/main" id="{AFE85079-490E-4DEA-B48B-152DBA0AD2A1}"/>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a:t>Faced difficulty in choosing right specifications required.(We Solved this by focused on important specifications required for comparison)</a:t>
            </a:r>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r>
              <a:rPr lang="en-US" sz="2000"/>
              <a:t>Faced difficulty in scraping competitor specs from the webpages like we are getting too many requests while fetching data from a web page. ( So we solved this by using Library called Beautiful Soup)</a:t>
            </a:r>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r>
              <a:rPr lang="en-US" sz="2000"/>
              <a:t>Extracting required data from entire scraped html pages. (Solved this by using Beautiful Soup python library)</a:t>
            </a:r>
          </a:p>
          <a:p>
            <a:pPr marL="342900" indent="-228600">
              <a:lnSpc>
                <a:spcPct val="90000"/>
              </a:lnSpc>
              <a:spcAft>
                <a:spcPts val="600"/>
              </a:spcAft>
              <a:buFont typeface="Arial" panose="020B0604020202020204" pitchFamily="34" charset="0"/>
              <a:buChar char="•"/>
            </a:pPr>
            <a:endParaRPr lang="en-US" sz="2000"/>
          </a:p>
          <a:p>
            <a:pPr marL="342900"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69628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EAE683-F5DC-40E4-A41A-A66A76E8339A}"/>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Results</a:t>
            </a:r>
          </a:p>
        </p:txBody>
      </p:sp>
      <p:pic>
        <p:nvPicPr>
          <p:cNvPr id="7" name="Picture 6">
            <a:extLst>
              <a:ext uri="{FF2B5EF4-FFF2-40B4-BE49-F238E27FC236}">
                <a16:creationId xmlns:a16="http://schemas.microsoft.com/office/drawing/2014/main" id="{CE7C84F1-D9D1-46CD-905F-6F6B86CB7ED3}"/>
              </a:ext>
            </a:extLst>
          </p:cNvPr>
          <p:cNvPicPr>
            <a:picLocks noChangeAspect="1"/>
          </p:cNvPicPr>
          <p:nvPr/>
        </p:nvPicPr>
        <p:blipFill>
          <a:blip r:embed="rId2"/>
          <a:stretch>
            <a:fillRect/>
          </a:stretch>
        </p:blipFill>
        <p:spPr>
          <a:xfrm>
            <a:off x="2138525" y="1966293"/>
            <a:ext cx="7914948" cy="4452160"/>
          </a:xfrm>
          <a:prstGeom prst="rect">
            <a:avLst/>
          </a:prstGeom>
        </p:spPr>
      </p:pic>
    </p:spTree>
    <p:extLst>
      <p:ext uri="{BB962C8B-B14F-4D97-AF65-F5344CB8AC3E}">
        <p14:creationId xmlns:p14="http://schemas.microsoft.com/office/powerpoint/2010/main" val="198066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F06E10F-9A46-48D1-88F1-B2A17D0CCE67}"/>
              </a:ext>
            </a:extLst>
          </p:cNvPr>
          <p:cNvSpPr txBox="1"/>
          <p:nvPr/>
        </p:nvSpPr>
        <p:spPr>
          <a:xfrm>
            <a:off x="804672" y="338328"/>
            <a:ext cx="3877056" cy="22494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a:latin typeface="+mj-lt"/>
                <a:ea typeface="+mj-ea"/>
                <a:cs typeface="+mj-cs"/>
              </a:rPr>
              <a:t>Adding Samsung device specs</a:t>
            </a:r>
          </a:p>
        </p:txBody>
      </p:sp>
      <p:pic>
        <p:nvPicPr>
          <p:cNvPr id="10" name="Picture 9" descr="Graphical user interface, application&#10;&#10;Description automatically generated">
            <a:extLst>
              <a:ext uri="{FF2B5EF4-FFF2-40B4-BE49-F238E27FC236}">
                <a16:creationId xmlns:a16="http://schemas.microsoft.com/office/drawing/2014/main" id="{7E824536-412B-4BA5-952C-623C29714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1" y="393229"/>
            <a:ext cx="4416894" cy="2484502"/>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1B6A2246-7725-400F-82D6-18B7F91FE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805" y="3155743"/>
            <a:ext cx="5595089" cy="3147238"/>
          </a:xfrm>
          <a:prstGeom prst="rect">
            <a:avLst/>
          </a:prstGeom>
        </p:spPr>
      </p:pic>
    </p:spTree>
    <p:extLst>
      <p:ext uri="{BB962C8B-B14F-4D97-AF65-F5344CB8AC3E}">
        <p14:creationId xmlns:p14="http://schemas.microsoft.com/office/powerpoint/2010/main" val="29320238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text, application, Word&#10;&#10;Description automatically generated">
            <a:extLst>
              <a:ext uri="{FF2B5EF4-FFF2-40B4-BE49-F238E27FC236}">
                <a16:creationId xmlns:a16="http://schemas.microsoft.com/office/drawing/2014/main" id="{606961F2-C987-46DC-AF6B-3F24129B3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93788"/>
            <a:ext cx="5788025" cy="3222625"/>
          </a:xfrm>
          <a:prstGeom prst="rect">
            <a:avLst/>
          </a:prstGeom>
        </p:spPr>
      </p:pic>
      <p:sp>
        <p:nvSpPr>
          <p:cNvPr id="8" name="TextBox 7">
            <a:extLst>
              <a:ext uri="{FF2B5EF4-FFF2-40B4-BE49-F238E27FC236}">
                <a16:creationId xmlns:a16="http://schemas.microsoft.com/office/drawing/2014/main" id="{9E963BB9-DF19-4DF1-B278-D49C2EF214AA}"/>
              </a:ext>
            </a:extLst>
          </p:cNvPr>
          <p:cNvSpPr txBox="1"/>
          <p:nvPr/>
        </p:nvSpPr>
        <p:spPr>
          <a:xfrm>
            <a:off x="228600" y="3670300"/>
            <a:ext cx="5788025" cy="64452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Samsung mobiles List view</a:t>
            </a:r>
            <a:endParaRPr lang="en-IN" sz="1300">
              <a:solidFill>
                <a:srgbClr val="FFFFFF"/>
              </a:solidFill>
            </a:endParaRPr>
          </a:p>
        </p:txBody>
      </p:sp>
      <p:pic>
        <p:nvPicPr>
          <p:cNvPr id="11" name="Picture 10">
            <a:extLst>
              <a:ext uri="{FF2B5EF4-FFF2-40B4-BE49-F238E27FC236}">
                <a16:creationId xmlns:a16="http://schemas.microsoft.com/office/drawing/2014/main" id="{69DFCEEB-33FD-47D2-AE38-E0E60919EBCC}"/>
              </a:ext>
            </a:extLst>
          </p:cNvPr>
          <p:cNvPicPr>
            <a:picLocks noChangeAspect="1"/>
          </p:cNvPicPr>
          <p:nvPr/>
        </p:nvPicPr>
        <p:blipFill>
          <a:blip r:embed="rId3"/>
          <a:stretch>
            <a:fillRect/>
          </a:stretch>
        </p:blipFill>
        <p:spPr>
          <a:xfrm>
            <a:off x="6096000" y="1093788"/>
            <a:ext cx="5791200" cy="3222625"/>
          </a:xfrm>
          <a:prstGeom prst="rect">
            <a:avLst/>
          </a:prstGeom>
        </p:spPr>
      </p:pic>
      <p:sp>
        <p:nvSpPr>
          <p:cNvPr id="9" name="TextBox 8">
            <a:extLst>
              <a:ext uri="{FF2B5EF4-FFF2-40B4-BE49-F238E27FC236}">
                <a16:creationId xmlns:a16="http://schemas.microsoft.com/office/drawing/2014/main" id="{4F0FEF29-A694-450E-82F4-6A6321A233CA}"/>
              </a:ext>
            </a:extLst>
          </p:cNvPr>
          <p:cNvSpPr txBox="1"/>
          <p:nvPr/>
        </p:nvSpPr>
        <p:spPr>
          <a:xfrm>
            <a:off x="6096000" y="3670300"/>
            <a:ext cx="5791200" cy="64452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Selected mobile all specifications</a:t>
            </a:r>
            <a:endParaRPr lang="en-IN" sz="1300">
              <a:solidFill>
                <a:srgbClr val="FFFFFF"/>
              </a:solidFill>
            </a:endParaRPr>
          </a:p>
        </p:txBody>
      </p:sp>
    </p:spTree>
    <p:extLst>
      <p:ext uri="{BB962C8B-B14F-4D97-AF65-F5344CB8AC3E}">
        <p14:creationId xmlns:p14="http://schemas.microsoft.com/office/powerpoint/2010/main" val="18209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DF4E7C-831E-492F-ACC7-A47745173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1771059"/>
            <a:ext cx="5373860" cy="3270737"/>
          </a:xfrm>
          <a:prstGeom prst="rect">
            <a:avLst/>
          </a:prstGeom>
        </p:spPr>
      </p:pic>
      <p:pic>
        <p:nvPicPr>
          <p:cNvPr id="5" name="Picture 4">
            <a:extLst>
              <a:ext uri="{FF2B5EF4-FFF2-40B4-BE49-F238E27FC236}">
                <a16:creationId xmlns:a16="http://schemas.microsoft.com/office/drawing/2014/main" id="{079552CD-5170-4E91-B43E-CAD4F78A7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71060"/>
            <a:ext cx="5675153" cy="3270738"/>
          </a:xfrm>
          <a:prstGeom prst="rect">
            <a:avLst/>
          </a:prstGeom>
        </p:spPr>
      </p:pic>
      <p:sp>
        <p:nvSpPr>
          <p:cNvPr id="6" name="TextBox 5">
            <a:extLst>
              <a:ext uri="{FF2B5EF4-FFF2-40B4-BE49-F238E27FC236}">
                <a16:creationId xmlns:a16="http://schemas.microsoft.com/office/drawing/2014/main" id="{4D46331F-C2D7-432D-8A24-A1A462B1D73C}"/>
              </a:ext>
            </a:extLst>
          </p:cNvPr>
          <p:cNvSpPr txBox="1"/>
          <p:nvPr/>
        </p:nvSpPr>
        <p:spPr>
          <a:xfrm>
            <a:off x="3121714" y="1111347"/>
            <a:ext cx="4870051" cy="461665"/>
          </a:xfrm>
          <a:prstGeom prst="rect">
            <a:avLst/>
          </a:prstGeom>
          <a:noFill/>
        </p:spPr>
        <p:txBody>
          <a:bodyPr wrap="none" rtlCol="0">
            <a:spAutoFit/>
          </a:bodyPr>
          <a:lstStyle/>
          <a:p>
            <a:r>
              <a:rPr lang="en-US" sz="2400" dirty="0"/>
              <a:t>Editing Samsung device specifications</a:t>
            </a:r>
            <a:endParaRPr lang="en-IN" sz="2400" dirty="0"/>
          </a:p>
        </p:txBody>
      </p:sp>
    </p:spTree>
    <p:extLst>
      <p:ext uri="{BB962C8B-B14F-4D97-AF65-F5344CB8AC3E}">
        <p14:creationId xmlns:p14="http://schemas.microsoft.com/office/powerpoint/2010/main" val="23609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B5738EC0-71EA-4E6C-88C4-640964BBE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295"/>
            <a:ext cx="6096000" cy="3533157"/>
          </a:xfrm>
          <a:prstGeom prst="rect">
            <a:avLst/>
          </a:prstGeom>
        </p:spPr>
      </p:pic>
      <p:pic>
        <p:nvPicPr>
          <p:cNvPr id="7" name="Picture 6" descr="Graphical user interface, application, table, Excel&#10;&#10;Description automatically generated">
            <a:extLst>
              <a:ext uri="{FF2B5EF4-FFF2-40B4-BE49-F238E27FC236}">
                <a16:creationId xmlns:a16="http://schemas.microsoft.com/office/drawing/2014/main" id="{69FB7169-C23E-427E-A4F2-F3B2D4C86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153488"/>
            <a:ext cx="6095999" cy="3424237"/>
          </a:xfrm>
          <a:prstGeom prst="rect">
            <a:avLst/>
          </a:prstGeom>
        </p:spPr>
      </p:pic>
      <p:sp>
        <p:nvSpPr>
          <p:cNvPr id="8" name="TextBox 7">
            <a:extLst>
              <a:ext uri="{FF2B5EF4-FFF2-40B4-BE49-F238E27FC236}">
                <a16:creationId xmlns:a16="http://schemas.microsoft.com/office/drawing/2014/main" id="{B14AC65F-9210-4521-9298-D7D03E3380F1}"/>
              </a:ext>
            </a:extLst>
          </p:cNvPr>
          <p:cNvSpPr txBox="1"/>
          <p:nvPr/>
        </p:nvSpPr>
        <p:spPr>
          <a:xfrm>
            <a:off x="3903412" y="896520"/>
            <a:ext cx="4385175" cy="584775"/>
          </a:xfrm>
          <a:prstGeom prst="rect">
            <a:avLst/>
          </a:prstGeom>
          <a:noFill/>
        </p:spPr>
        <p:txBody>
          <a:bodyPr wrap="none" rtlCol="0">
            <a:spAutoFit/>
          </a:bodyPr>
          <a:lstStyle/>
          <a:p>
            <a:r>
              <a:rPr lang="en-US" sz="3200" dirty="0"/>
              <a:t>Scraped Competitor Data</a:t>
            </a:r>
            <a:endParaRPr lang="en-IN" sz="3200" dirty="0"/>
          </a:p>
        </p:txBody>
      </p:sp>
    </p:spTree>
    <p:extLst>
      <p:ext uri="{BB962C8B-B14F-4D97-AF65-F5344CB8AC3E}">
        <p14:creationId xmlns:p14="http://schemas.microsoft.com/office/powerpoint/2010/main" val="167067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172</TotalTime>
  <Words>389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GUMMA CHITTARANJAN</dc:creator>
  <cp:lastModifiedBy>GUMMA CHITTARANJAN</cp:lastModifiedBy>
  <cp:revision>26</cp:revision>
  <dcterms:created xsi:type="dcterms:W3CDTF">2021-12-04T09:58:13Z</dcterms:created>
  <dcterms:modified xsi:type="dcterms:W3CDTF">2021-12-05T10:35:36Z</dcterms:modified>
</cp:coreProperties>
</file>