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4"/>
    <p:sldMasterId id="2147483754" r:id="rId5"/>
    <p:sldMasterId id="2147483728" r:id="rId6"/>
  </p:sldMasterIdLst>
  <p:notesMasterIdLst>
    <p:notesMasterId r:id="rId27"/>
  </p:notesMasterIdLst>
  <p:handoutMasterIdLst>
    <p:handoutMasterId r:id="rId28"/>
  </p:handoutMasterIdLst>
  <p:sldIdLst>
    <p:sldId id="620" r:id="rId7"/>
    <p:sldId id="621" r:id="rId8"/>
    <p:sldId id="525" r:id="rId9"/>
    <p:sldId id="804" r:id="rId10"/>
    <p:sldId id="805" r:id="rId11"/>
    <p:sldId id="806" r:id="rId12"/>
    <p:sldId id="807" r:id="rId13"/>
    <p:sldId id="808" r:id="rId14"/>
    <p:sldId id="809" r:id="rId15"/>
    <p:sldId id="810" r:id="rId16"/>
    <p:sldId id="811" r:id="rId17"/>
    <p:sldId id="812" r:id="rId18"/>
    <p:sldId id="813" r:id="rId19"/>
    <p:sldId id="814" r:id="rId20"/>
    <p:sldId id="815" r:id="rId21"/>
    <p:sldId id="816" r:id="rId22"/>
    <p:sldId id="817" r:id="rId23"/>
    <p:sldId id="818" r:id="rId24"/>
    <p:sldId id="819" r:id="rId25"/>
    <p:sldId id="715" r:id="rId26"/>
  </p:sldIdLst>
  <p:sldSz cx="9144000" cy="6858000" type="screen4x3"/>
  <p:notesSz cx="6781800" cy="8839200"/>
  <p:custDataLst>
    <p:tags r:id="rId2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43">
          <p15:clr>
            <a:srgbClr val="A4A3A4"/>
          </p15:clr>
        </p15:guide>
        <p15:guide id="2" orient="horz" pos="3340">
          <p15:clr>
            <a:srgbClr val="A4A3A4"/>
          </p15:clr>
        </p15:guide>
        <p15:guide id="3" orient="horz" pos="1295">
          <p15:clr>
            <a:srgbClr val="A4A3A4"/>
          </p15:clr>
        </p15:guide>
        <p15:guide id="4" orient="horz" pos="4016">
          <p15:clr>
            <a:srgbClr val="A4A3A4"/>
          </p15:clr>
        </p15:guide>
        <p15:guide id="5" orient="horz" pos="2792">
          <p15:clr>
            <a:srgbClr val="A4A3A4"/>
          </p15:clr>
        </p15:guide>
        <p15:guide id="6" orient="horz" pos="3314">
          <p15:clr>
            <a:srgbClr val="A4A3A4"/>
          </p15:clr>
        </p15:guide>
        <p15:guide id="7" orient="horz" pos="3069">
          <p15:clr>
            <a:srgbClr val="A4A3A4"/>
          </p15:clr>
        </p15:guide>
        <p15:guide id="8" orient="horz" pos="2135">
          <p15:clr>
            <a:srgbClr val="A4A3A4"/>
          </p15:clr>
        </p15:guide>
        <p15:guide id="9" pos="5495">
          <p15:clr>
            <a:srgbClr val="A4A3A4"/>
          </p15:clr>
        </p15:guide>
        <p15:guide id="10" pos="261">
          <p15:clr>
            <a:srgbClr val="A4A3A4"/>
          </p15:clr>
        </p15:guide>
        <p15:guide id="11" pos="43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784" userDrawn="1">
          <p15:clr>
            <a:srgbClr val="A4A3A4"/>
          </p15:clr>
        </p15:guide>
        <p15:guide id="2" pos="2136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dyJ" initials="JB" lastIdx="1" clrIdx="0"/>
  <p:cmAuthor id="1" name="ankit.a.mehta" initials="a" lastIdx="11" clrIdx="1"/>
  <p:cmAuthor id="2" name="stacie.l.king" initials="slk" lastIdx="60" clrIdx="2"/>
  <p:cmAuthor id="3" name="ankit.b.singhal" initials="a" lastIdx="10" clrIdx="3"/>
  <p:cmAuthor id="4" name="Padmaja Yenugan" initials="PY" lastIdx="1" clrIdx="4">
    <p:extLst>
      <p:ext uri="{19B8F6BF-5375-455C-9EA6-DF929625EA0E}">
        <p15:presenceInfo xmlns:p15="http://schemas.microsoft.com/office/powerpoint/2012/main" userId="Padmaja Yenug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  <a:srgbClr val="FBD5F3"/>
    <a:srgbClr val="DB85A4"/>
    <a:srgbClr val="FF9911"/>
    <a:srgbClr val="DD4411"/>
    <a:srgbClr val="BBBB00"/>
    <a:srgbClr val="FFC000"/>
    <a:srgbClr val="FFFFFF"/>
    <a:srgbClr val="002266"/>
    <a:srgbClr val="002A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68" autoAdjust="0"/>
    <p:restoredTop sz="94434" autoAdjust="0"/>
  </p:normalViewPr>
  <p:slideViewPr>
    <p:cSldViewPr snapToGrid="0" showGuides="1">
      <p:cViewPr varScale="1">
        <p:scale>
          <a:sx n="85" d="100"/>
          <a:sy n="85" d="100"/>
        </p:scale>
        <p:origin x="1446" y="84"/>
      </p:cViewPr>
      <p:guideLst>
        <p:guide orient="horz" pos="4043"/>
        <p:guide orient="horz" pos="3340"/>
        <p:guide orient="horz" pos="1295"/>
        <p:guide orient="horz" pos="4016"/>
        <p:guide orient="horz" pos="2792"/>
        <p:guide orient="horz" pos="3314"/>
        <p:guide orient="horz" pos="3069"/>
        <p:guide orient="horz" pos="2135"/>
        <p:guide pos="5495"/>
        <p:guide pos="261"/>
        <p:guide pos="4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57" d="100"/>
          <a:sy n="57" d="100"/>
        </p:scale>
        <p:origin x="2832" y="72"/>
      </p:cViewPr>
      <p:guideLst>
        <p:guide orient="horz" pos="2784"/>
        <p:guide pos="21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notesMaster" Target="notesMasters/notesMaster1.xml"/><Relationship Id="rId30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1451" y="8395706"/>
            <a:ext cx="2938780" cy="441960"/>
          </a:xfrm>
          <a:prstGeom prst="rect">
            <a:avLst/>
          </a:prstGeom>
        </p:spPr>
        <p:txBody>
          <a:bodyPr vert="horz" lIns="89255" tIns="44627" rIns="89255" bIns="44627" rtlCol="0" anchor="b"/>
          <a:lstStyle>
            <a:lvl1pPr algn="r">
              <a:defRPr sz="1200"/>
            </a:lvl1pPr>
          </a:lstStyle>
          <a:p>
            <a:fld id="{2F873CA4-7EF9-467F-99BD-6DDCB9451CF6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9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714919" cy="441960"/>
          </a:xfrm>
          <a:prstGeom prst="rect">
            <a:avLst/>
          </a:prstGeom>
        </p:spPr>
        <p:txBody>
          <a:bodyPr vert="horz" lIns="89255" tIns="44627" rIns="89255" bIns="44627" rtlCol="0"/>
          <a:lstStyle>
            <a:lvl1pPr algn="l">
              <a:defRPr sz="1200"/>
            </a:lvl1pPr>
          </a:lstStyle>
          <a:p>
            <a:pPr>
              <a:lnSpc>
                <a:spcPct val="90000"/>
              </a:lnSpc>
            </a:pPr>
            <a:r>
              <a:rPr lang="en-US"/>
              <a:t>Introduction to Agile software development</a:t>
            </a:r>
            <a:endParaRPr lang="en-US" dirty="0"/>
          </a:p>
        </p:txBody>
      </p:sp>
      <p:sp>
        <p:nvSpPr>
          <p:cNvPr id="10" name="Date Placeholder 2"/>
          <p:cNvSpPr>
            <a:spLocks noGrp="1"/>
          </p:cNvSpPr>
          <p:nvPr>
            <p:ph type="dt" idx="1"/>
          </p:nvPr>
        </p:nvSpPr>
        <p:spPr>
          <a:xfrm>
            <a:off x="3841451" y="0"/>
            <a:ext cx="2938780" cy="441960"/>
          </a:xfrm>
          <a:prstGeom prst="rect">
            <a:avLst/>
          </a:prstGeom>
        </p:spPr>
        <p:txBody>
          <a:bodyPr vert="horz" lIns="89255" tIns="44627" rIns="89255" bIns="44627" rtlCol="0"/>
          <a:lstStyle>
            <a:lvl1pPr marL="0" marR="0" indent="0" algn="r" defTabSz="8925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470359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1451" y="0"/>
            <a:ext cx="2938780" cy="441960"/>
          </a:xfrm>
          <a:prstGeom prst="rect">
            <a:avLst/>
          </a:prstGeom>
        </p:spPr>
        <p:txBody>
          <a:bodyPr vert="horz" lIns="89255" tIns="44627" rIns="89255" bIns="44627" rtlCol="0"/>
          <a:lstStyle>
            <a:lvl1pPr marL="0" marR="0" indent="0" algn="r" defTabSz="8925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63575"/>
            <a:ext cx="4419600" cy="3314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255" tIns="44627" rIns="89255" bIns="44627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8180" y="4198620"/>
            <a:ext cx="5425440" cy="3977640"/>
          </a:xfrm>
          <a:prstGeom prst="rect">
            <a:avLst/>
          </a:prstGeom>
        </p:spPr>
        <p:txBody>
          <a:bodyPr vert="horz" lIns="89255" tIns="44627" rIns="89255" bIns="44627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1451" y="8395706"/>
            <a:ext cx="2938780" cy="441960"/>
          </a:xfrm>
          <a:prstGeom prst="rect">
            <a:avLst/>
          </a:prstGeom>
        </p:spPr>
        <p:txBody>
          <a:bodyPr vert="horz" lIns="89255" tIns="44627" rIns="89255" bIns="44627" rtlCol="0" anchor="b"/>
          <a:lstStyle>
            <a:lvl1pPr algn="r">
              <a:defRPr sz="1200"/>
            </a:lvl1pPr>
          </a:lstStyle>
          <a:p>
            <a:fld id="{FE9BC4E5-2BC1-4F43-85DD-A1B8F74CB7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4"/>
          </p:nvPr>
        </p:nvSpPr>
        <p:spPr>
          <a:xfrm>
            <a:off x="0" y="8395706"/>
            <a:ext cx="2938780" cy="443494"/>
          </a:xfrm>
          <a:prstGeom prst="rect">
            <a:avLst/>
          </a:prstGeom>
        </p:spPr>
        <p:txBody>
          <a:bodyPr vert="horz" lIns="89255" tIns="44627" rIns="89255" bIns="44627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004294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b="1" dirty="0"/>
              <a:t>Module Duration: 2 hours</a:t>
            </a:r>
          </a:p>
          <a:p>
            <a:pPr eaLnBrk="1" hangingPunct="1">
              <a:lnSpc>
                <a:spcPct val="110000"/>
              </a:lnSpc>
              <a:defRPr/>
            </a:pPr>
            <a:endParaRPr lang="en-US" b="1" dirty="0"/>
          </a:p>
          <a:p>
            <a:pPr>
              <a:lnSpc>
                <a:spcPct val="110000"/>
              </a:lnSpc>
            </a:pPr>
            <a:r>
              <a:rPr lang="en-US" b="0" dirty="0"/>
              <a:t>Key Message(s): NA</a:t>
            </a:r>
          </a:p>
          <a:p>
            <a:pPr>
              <a:lnSpc>
                <a:spcPct val="110000"/>
              </a:lnSpc>
            </a:pPr>
            <a:endParaRPr lang="en-US" b="0" dirty="0"/>
          </a:p>
          <a:p>
            <a:pPr>
              <a:lnSpc>
                <a:spcPct val="110000"/>
              </a:lnSpc>
            </a:pPr>
            <a:r>
              <a:rPr lang="en-US" b="0" dirty="0"/>
              <a:t>Additional Information: NA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E9BC4E5-2BC1-4F43-85DD-A1B8F74CB7EB}" type="slidenum">
              <a:rPr lang="en-US" smtClean="0">
                <a:latin typeface="Arial" pitchFamily="34" charset="0"/>
                <a:cs typeface="Arial" pitchFamily="34" charset="0"/>
              </a:rPr>
              <a:pPr/>
              <a:t>1</a:t>
            </a:fld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Header Placeholder 4"/>
          <p:cNvSpPr txBox="1">
            <a:spLocks/>
          </p:cNvSpPr>
          <p:nvPr/>
        </p:nvSpPr>
        <p:spPr>
          <a:xfrm>
            <a:off x="-1" y="0"/>
            <a:ext cx="3841452" cy="662940"/>
          </a:xfrm>
          <a:prstGeom prst="rect">
            <a:avLst/>
          </a:prstGeom>
        </p:spPr>
        <p:txBody>
          <a:bodyPr vert="horz" lIns="89255" tIns="44627" rIns="89255" bIns="44627" rtlCol="0"/>
          <a:lstStyle/>
          <a:p>
            <a:pPr>
              <a:defRPr/>
            </a:pP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395706"/>
            <a:ext cx="3394607" cy="441960"/>
          </a:xfrm>
          <a:prstGeom prst="rect">
            <a:avLst/>
          </a:prstGeom>
        </p:spPr>
        <p:txBody>
          <a:bodyPr vert="horz" lIns="89255" tIns="44627" rIns="89255" bIns="44627" rtlCol="0" anchor="b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Copyright © 2015 Accenture All rights reserved.</a:t>
            </a:r>
            <a:endParaRPr lang="en-US" dirty="0"/>
          </a:p>
        </p:txBody>
      </p:sp>
      <p:sp>
        <p:nvSpPr>
          <p:cNvPr id="10" name="Date Placeholder 5"/>
          <p:cNvSpPr>
            <a:spLocks noGrp="1"/>
          </p:cNvSpPr>
          <p:nvPr>
            <p:ph type="dt" idx="1"/>
          </p:nvPr>
        </p:nvSpPr>
        <p:spPr>
          <a:xfrm>
            <a:off x="4211175" y="0"/>
            <a:ext cx="2569056" cy="441960"/>
          </a:xfrm>
        </p:spPr>
        <p:txBody>
          <a:bodyPr/>
          <a:lstStyle/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166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Key Message(s): NA</a:t>
            </a:r>
          </a:p>
          <a:p>
            <a:endParaRPr lang="en-US" b="0" dirty="0"/>
          </a:p>
          <a:p>
            <a:r>
              <a:rPr lang="en-US" b="0" dirty="0"/>
              <a:t>Additional Information: NA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E9BC4E5-2BC1-4F43-85DD-A1B8F74CB7EB}" type="slidenum">
              <a:rPr lang="en-US" smtClean="0">
                <a:latin typeface="Arial" pitchFamily="34" charset="0"/>
                <a:cs typeface="Arial" pitchFamily="34" charset="0"/>
              </a:rPr>
              <a:pPr/>
              <a:t>2</a:t>
            </a:fld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Header Placeholder 4"/>
          <p:cNvSpPr txBox="1">
            <a:spLocks/>
          </p:cNvSpPr>
          <p:nvPr/>
        </p:nvSpPr>
        <p:spPr>
          <a:xfrm>
            <a:off x="-1" y="0"/>
            <a:ext cx="3841452" cy="662940"/>
          </a:xfrm>
          <a:prstGeom prst="rect">
            <a:avLst/>
          </a:prstGeom>
        </p:spPr>
        <p:txBody>
          <a:bodyPr vert="horz" lIns="89255" tIns="44627" rIns="89255" bIns="44627" rtlCol="0"/>
          <a:lstStyle/>
          <a:p>
            <a:pPr>
              <a:defRPr/>
            </a:pP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Date Placeholder 5"/>
          <p:cNvSpPr>
            <a:spLocks noGrp="1"/>
          </p:cNvSpPr>
          <p:nvPr>
            <p:ph type="dt" idx="1"/>
          </p:nvPr>
        </p:nvSpPr>
        <p:spPr>
          <a:xfrm>
            <a:off x="4211175" y="0"/>
            <a:ext cx="2569056" cy="441960"/>
          </a:xfrm>
        </p:spPr>
        <p:txBody>
          <a:bodyPr/>
          <a:lstStyle/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395706"/>
            <a:ext cx="3394607" cy="441960"/>
          </a:xfrm>
          <a:prstGeom prst="rect">
            <a:avLst/>
          </a:prstGeom>
        </p:spPr>
        <p:txBody>
          <a:bodyPr vert="horz" lIns="89255" tIns="44627" rIns="89255" bIns="44627" rtlCol="0" anchor="b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Copyright © 2015 Accenture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3808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8180" y="4177821"/>
            <a:ext cx="5425440" cy="3977640"/>
          </a:xfrm>
        </p:spPr>
        <p:txBody>
          <a:bodyPr>
            <a:normAutofit/>
          </a:bodyPr>
          <a:lstStyle/>
          <a:p>
            <a:r>
              <a:rPr lang="en-US" b="0" dirty="0"/>
              <a:t>Key Message(s): NA</a:t>
            </a:r>
          </a:p>
          <a:p>
            <a:endParaRPr lang="en-US" b="0" dirty="0"/>
          </a:p>
          <a:p>
            <a:r>
              <a:rPr lang="en-US" b="0" dirty="0"/>
              <a:t>Additional Information: NA</a:t>
            </a:r>
          </a:p>
          <a:p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41451" y="8395706"/>
            <a:ext cx="2938780" cy="441960"/>
          </a:xfrm>
        </p:spPr>
        <p:txBody>
          <a:bodyPr/>
          <a:lstStyle/>
          <a:p>
            <a:fld id="{FE9BC4E5-2BC1-4F43-85DD-A1B8F74CB7EB}" type="slidenum">
              <a:rPr lang="en-US" smtClean="0">
                <a:latin typeface="Arial" pitchFamily="34" charset="0"/>
                <a:cs typeface="Arial" pitchFamily="34" charset="0"/>
              </a:rPr>
              <a:pPr/>
              <a:t>3</a:t>
            </a:fld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Header Placeholder 4"/>
          <p:cNvSpPr txBox="1">
            <a:spLocks/>
          </p:cNvSpPr>
          <p:nvPr/>
        </p:nvSpPr>
        <p:spPr>
          <a:xfrm>
            <a:off x="-1" y="0"/>
            <a:ext cx="3841452" cy="662940"/>
          </a:xfrm>
          <a:prstGeom prst="rect">
            <a:avLst/>
          </a:prstGeom>
        </p:spPr>
        <p:txBody>
          <a:bodyPr vert="horz" lIns="89255" tIns="44627" rIns="89255" bIns="44627" rtlCol="0"/>
          <a:lstStyle/>
          <a:p>
            <a:pPr>
              <a:defRPr/>
            </a:pP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Date Placeholder 5"/>
          <p:cNvSpPr>
            <a:spLocks noGrp="1"/>
          </p:cNvSpPr>
          <p:nvPr>
            <p:ph type="dt" idx="1"/>
          </p:nvPr>
        </p:nvSpPr>
        <p:spPr>
          <a:xfrm>
            <a:off x="4211175" y="0"/>
            <a:ext cx="2569056" cy="441960"/>
          </a:xfrm>
        </p:spPr>
        <p:txBody>
          <a:bodyPr/>
          <a:lstStyle/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395706"/>
            <a:ext cx="3394607" cy="441960"/>
          </a:xfrm>
          <a:prstGeom prst="rect">
            <a:avLst/>
          </a:prstGeom>
        </p:spPr>
        <p:txBody>
          <a:bodyPr vert="horz" lIns="89255" tIns="44627" rIns="89255" bIns="44627" rtlCol="0" anchor="b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Copyright © 2015 Accenture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130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Key Message(s): NA</a:t>
            </a:r>
          </a:p>
          <a:p>
            <a:endParaRPr lang="en-US" b="0" dirty="0"/>
          </a:p>
          <a:p>
            <a:r>
              <a:rPr lang="en-US" b="0" dirty="0"/>
              <a:t>Additional Information: NA</a:t>
            </a:r>
          </a:p>
          <a:p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41451" y="8395706"/>
            <a:ext cx="2938780" cy="441960"/>
          </a:xfrm>
        </p:spPr>
        <p:txBody>
          <a:bodyPr/>
          <a:lstStyle/>
          <a:p>
            <a:fld id="{FE9BC4E5-2BC1-4F43-85DD-A1B8F74CB7EB}" type="slidenum">
              <a:rPr lang="en-US" smtClean="0">
                <a:latin typeface="Arial" pitchFamily="34" charset="0"/>
                <a:cs typeface="Arial" pitchFamily="34" charset="0"/>
              </a:rPr>
              <a:pPr/>
              <a:t>20</a:t>
            </a:fld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Date Placeholder 5"/>
          <p:cNvSpPr>
            <a:spLocks noGrp="1"/>
          </p:cNvSpPr>
          <p:nvPr>
            <p:ph type="dt" idx="1"/>
          </p:nvPr>
        </p:nvSpPr>
        <p:spPr>
          <a:xfrm>
            <a:off x="4211175" y="0"/>
            <a:ext cx="2569056" cy="441960"/>
          </a:xfrm>
        </p:spPr>
        <p:txBody>
          <a:bodyPr/>
          <a:lstStyle/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Header Placeholder 4"/>
          <p:cNvSpPr txBox="1">
            <a:spLocks/>
          </p:cNvSpPr>
          <p:nvPr/>
        </p:nvSpPr>
        <p:spPr>
          <a:xfrm>
            <a:off x="-1" y="0"/>
            <a:ext cx="3841452" cy="662940"/>
          </a:xfrm>
          <a:prstGeom prst="rect">
            <a:avLst/>
          </a:prstGeom>
        </p:spPr>
        <p:txBody>
          <a:bodyPr vert="horz" lIns="89255" tIns="44627" rIns="89255" bIns="44627" rtlCol="0"/>
          <a:lstStyle/>
          <a:p>
            <a:pPr>
              <a:defRPr/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Application Delivery Fundamentals (ADF) 2.0: Testing</a:t>
            </a:r>
          </a:p>
          <a:p>
            <a:pPr defTabSz="892546">
              <a:defRPr/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Module 02: Introduction to Software Development Life Cycle (SDLC)</a:t>
            </a:r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395706"/>
            <a:ext cx="3394607" cy="441960"/>
          </a:xfrm>
          <a:prstGeom prst="rect">
            <a:avLst/>
          </a:prstGeom>
        </p:spPr>
        <p:txBody>
          <a:bodyPr vert="horz" lIns="89255" tIns="44627" rIns="89255" bIns="44627" rtlCol="0" anchor="b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Copyright © 2015 Accenture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040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Magnify_PC [Converted]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17943" y="158624"/>
            <a:ext cx="2000897" cy="2006852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57201" y="1381125"/>
            <a:ext cx="8228012" cy="5037138"/>
          </a:xfrm>
        </p:spPr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035" y="170122"/>
            <a:ext cx="8205261" cy="86184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03237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820C3-F254-4683-BA38-AEEFE5E19B4B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D134B-7A19-43EF-BFE9-A17B7F5AE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128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820C3-F254-4683-BA38-AEEFE5E19B4B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D134B-7A19-43EF-BFE9-A17B7F5AE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2263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820C3-F254-4683-BA38-AEEFE5E19B4B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D134B-7A19-43EF-BFE9-A17B7F5AE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9747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820C3-F254-4683-BA38-AEEFE5E19B4B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D134B-7A19-43EF-BFE9-A17B7F5AE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6924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820C3-F254-4683-BA38-AEEFE5E19B4B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D134B-7A19-43EF-BFE9-A17B7F5AE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0781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nowledge Che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Light Bulb_PC [Converted]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315201" y="170122"/>
            <a:ext cx="1388650" cy="223919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57201" y="1381125"/>
            <a:ext cx="8228012" cy="5037138"/>
          </a:xfrm>
        </p:spPr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461035" y="170122"/>
            <a:ext cx="8205261" cy="835718"/>
          </a:xfrm>
        </p:spPr>
        <p:txBody>
          <a:bodyPr/>
          <a:lstStyle/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2379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with Black Sign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2"/>
            <a:ext cx="9144000" cy="6857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" name="Group 16"/>
          <p:cNvGrpSpPr/>
          <p:nvPr userDrawn="1"/>
        </p:nvGrpSpPr>
        <p:grpSpPr>
          <a:xfrm>
            <a:off x="5725513" y="1268165"/>
            <a:ext cx="3074395" cy="2060440"/>
            <a:chOff x="5701703" y="682760"/>
            <a:chExt cx="3074395" cy="2060440"/>
          </a:xfrm>
        </p:grpSpPr>
        <p:sp>
          <p:nvSpPr>
            <p:cNvPr id="18" name="Freeform 17"/>
            <p:cNvSpPr/>
            <p:nvPr/>
          </p:nvSpPr>
          <p:spPr>
            <a:xfrm>
              <a:off x="6164291" y="682760"/>
              <a:ext cx="2013677" cy="2060440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1703" y="1523009"/>
              <a:ext cx="3074395" cy="252000"/>
            </a:xfrm>
            <a:prstGeom prst="rect">
              <a:avLst/>
            </a:prstGeom>
          </p:spPr>
        </p:pic>
      </p:grpSp>
      <p:cxnSp>
        <p:nvCxnSpPr>
          <p:cNvPr id="20" name="Straight Connector 19"/>
          <p:cNvCxnSpPr/>
          <p:nvPr userDrawn="1"/>
        </p:nvCxnSpPr>
        <p:spPr>
          <a:xfrm>
            <a:off x="457200" y="6570921"/>
            <a:ext cx="8686800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 userDrawn="1"/>
        </p:nvGrpSpPr>
        <p:grpSpPr>
          <a:xfrm>
            <a:off x="459320" y="5822152"/>
            <a:ext cx="2183719" cy="635721"/>
            <a:chOff x="448031" y="5788818"/>
            <a:chExt cx="2183719" cy="635721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031" y="6039743"/>
              <a:ext cx="2183719" cy="384796"/>
            </a:xfrm>
            <a:prstGeom prst="rect">
              <a:avLst/>
            </a:prstGeom>
          </p:spPr>
        </p:pic>
        <p:sp>
          <p:nvSpPr>
            <p:cNvPr id="23" name="Freeform 22"/>
            <p:cNvSpPr/>
            <p:nvPr/>
          </p:nvSpPr>
          <p:spPr>
            <a:xfrm>
              <a:off x="1730496" y="5788818"/>
              <a:ext cx="210221" cy="215102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pic>
        <p:nvPicPr>
          <p:cNvPr id="24" name="Picture 23" descr="Acc_StratLine_Wht_RGB.pn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5323" y="6282629"/>
            <a:ext cx="3739896" cy="224169"/>
          </a:xfrm>
          <a:prstGeom prst="rect">
            <a:avLst/>
          </a:prstGeom>
        </p:spPr>
      </p:pic>
      <p:sp>
        <p:nvSpPr>
          <p:cNvPr id="13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8787" y="1268165"/>
            <a:ext cx="4536535" cy="1233311"/>
          </a:xfrm>
        </p:spPr>
        <p:txBody>
          <a:bodyPr anchor="b">
            <a:noAutofit/>
          </a:bodyPr>
          <a:lstStyle>
            <a:lvl1pPr marL="0" indent="0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3600" b="1" baseline="0">
                <a:solidFill>
                  <a:schemeClr val="accent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/>
              <a:t>Master Title Slide Headline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58787" y="2624572"/>
            <a:ext cx="4536535" cy="1233311"/>
          </a:xfrm>
        </p:spPr>
        <p:txBody>
          <a:bodyPr>
            <a:noAutofit/>
          </a:bodyPr>
          <a:lstStyle>
            <a:lvl1pPr marL="0" indent="0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accent2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/>
              <a:t>Master Title Slide Headline</a:t>
            </a:r>
          </a:p>
        </p:txBody>
      </p:sp>
    </p:spTree>
    <p:extLst>
      <p:ext uri="{BB962C8B-B14F-4D97-AF65-F5344CB8AC3E}">
        <p14:creationId xmlns:p14="http://schemas.microsoft.com/office/powerpoint/2010/main" val="11131248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urse Go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/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461035" y="170121"/>
            <a:ext cx="8205261" cy="853603"/>
          </a:xfrm>
        </p:spPr>
        <p:txBody>
          <a:bodyPr/>
          <a:lstStyle/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12180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ara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/>
        <p:txBody>
          <a:bodyPr/>
          <a:lstStyle>
            <a:lvl1pPr marL="0" indent="0">
              <a:spcBef>
                <a:spcPts val="1200"/>
              </a:spcBef>
              <a:spcAft>
                <a:spcPts val="0"/>
              </a:spcAft>
              <a:buNone/>
              <a:defRPr sz="2400" b="1">
                <a:solidFill>
                  <a:schemeClr val="bg2"/>
                </a:solidFill>
              </a:defRPr>
            </a:lvl1pPr>
            <a:lvl2pPr marL="231775" indent="-231775">
              <a:spcBef>
                <a:spcPts val="624"/>
              </a:spcBef>
              <a:buFont typeface="Arial" pitchFamily="34" charset="0"/>
              <a:buChar char="•"/>
              <a:defRPr/>
            </a:lvl2pPr>
            <a:lvl3pPr marL="457200" indent="-231775">
              <a:buFont typeface="Arial" pitchFamily="34" charset="0"/>
              <a:buChar char="–"/>
              <a:defRPr/>
            </a:lvl3pPr>
            <a:lvl4pPr marL="688975" indent="-225425">
              <a:buFont typeface="Arial" pitchFamily="34" charset="0"/>
              <a:buChar char="•"/>
              <a:defRPr/>
            </a:lvl4pPr>
            <a:lvl5pPr marL="914400" indent="-225425">
              <a:buFont typeface="Arial" pitchFamily="34" charset="0"/>
              <a:buChar char="–"/>
              <a:tabLst/>
              <a:defRPr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461035" y="170122"/>
            <a:ext cx="8205261" cy="853602"/>
          </a:xfrm>
        </p:spPr>
        <p:txBody>
          <a:bodyPr/>
          <a:lstStyle/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2379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57201" y="1381125"/>
            <a:ext cx="4025899" cy="482441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sp>
        <p:nvSpPr>
          <p:cNvPr id="9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4659314" y="1381125"/>
            <a:ext cx="4025899" cy="482441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02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23583599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359082"/>
            <a:ext cx="8228013" cy="605012"/>
          </a:xfrm>
        </p:spPr>
        <p:txBody>
          <a:bodyPr lIns="0" rIns="0" anchor="b" anchorCtr="0">
            <a:noAutofit/>
          </a:bodyPr>
          <a:lstStyle>
            <a:lvl1pPr marL="0" indent="0" algn="l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4000" b="0" baseline="0">
                <a:solidFill>
                  <a:schemeClr val="accent2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/>
              <a:t>Master Divider Slide Headline</a:t>
            </a:r>
          </a:p>
        </p:txBody>
      </p:sp>
    </p:spTree>
    <p:extLst>
      <p:ext uri="{BB962C8B-B14F-4D97-AF65-F5344CB8AC3E}">
        <p14:creationId xmlns:p14="http://schemas.microsoft.com/office/powerpoint/2010/main" val="19891043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-content Para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57202" y="1381125"/>
            <a:ext cx="4025898" cy="48244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spcAft>
                <a:spcPts val="0"/>
              </a:spcAft>
              <a:buNone/>
              <a:defRPr sz="2000" b="1">
                <a:solidFill>
                  <a:schemeClr val="bg2"/>
                </a:solidFill>
              </a:defRPr>
            </a:lvl1pPr>
            <a:lvl2pPr marL="231775" indent="-231775">
              <a:buFont typeface="Arial" pitchFamily="34" charset="0"/>
              <a:buChar char="•"/>
              <a:defRPr sz="2000"/>
            </a:lvl2pPr>
            <a:lvl3pPr marL="457200" indent="-231775">
              <a:buFont typeface="Arial" pitchFamily="34" charset="0"/>
              <a:buChar char="–"/>
              <a:defRPr sz="1800"/>
            </a:lvl3pPr>
            <a:lvl4pPr marL="688975" indent="-225425">
              <a:buFont typeface="Arial" pitchFamily="34" charset="0"/>
              <a:buChar char="•"/>
              <a:defRPr sz="1600"/>
            </a:lvl4pPr>
            <a:lvl5pPr marL="914400" indent="-225425">
              <a:buFont typeface="Arial" pitchFamily="34" charset="0"/>
              <a:buChar char="–"/>
              <a:tabLst/>
              <a:defRPr sz="1400"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sp>
        <p:nvSpPr>
          <p:cNvPr id="8" name="Content Placeholder 9"/>
          <p:cNvSpPr>
            <a:spLocks noGrp="1"/>
          </p:cNvSpPr>
          <p:nvPr>
            <p:ph sz="quarter" idx="14" hasCustomPrompt="1"/>
          </p:nvPr>
        </p:nvSpPr>
        <p:spPr>
          <a:xfrm>
            <a:off x="4660900" y="1381125"/>
            <a:ext cx="4025898" cy="48244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spcAft>
                <a:spcPts val="0"/>
              </a:spcAft>
              <a:buNone/>
              <a:defRPr sz="2000" b="1">
                <a:solidFill>
                  <a:schemeClr val="bg2"/>
                </a:solidFill>
              </a:defRPr>
            </a:lvl1pPr>
            <a:lvl2pPr marL="231775" indent="-231775">
              <a:buFont typeface="Arial" pitchFamily="34" charset="0"/>
              <a:buChar char="•"/>
              <a:defRPr sz="2000"/>
            </a:lvl2pPr>
            <a:lvl3pPr marL="457200" indent="-231775">
              <a:buFont typeface="Arial" pitchFamily="34" charset="0"/>
              <a:buChar char="–"/>
              <a:defRPr sz="1800"/>
            </a:lvl3pPr>
            <a:lvl4pPr marL="688975" indent="-225425">
              <a:buFont typeface="Arial" pitchFamily="34" charset="0"/>
              <a:buChar char="•"/>
              <a:defRPr sz="1600"/>
            </a:lvl4pPr>
            <a:lvl5pPr marL="914400" indent="-225425">
              <a:buFont typeface="Arial" pitchFamily="34" charset="0"/>
              <a:buChar char="–"/>
              <a:tabLst/>
              <a:defRPr sz="1400"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461035" y="209006"/>
            <a:ext cx="8205261" cy="814718"/>
          </a:xfrm>
        </p:spPr>
        <p:txBody>
          <a:bodyPr/>
          <a:lstStyle/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666666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2379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461035" y="170122"/>
            <a:ext cx="8205261" cy="914095"/>
          </a:xfrm>
        </p:spPr>
        <p:txBody>
          <a:bodyPr/>
          <a:lstStyle/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0059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2938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tk153597rk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359082"/>
            <a:ext cx="8228013" cy="605012"/>
          </a:xfrm>
        </p:spPr>
        <p:txBody>
          <a:bodyPr lIns="0" rIns="0" anchor="b" anchorCtr="0">
            <a:noAutofit/>
          </a:bodyPr>
          <a:lstStyle>
            <a:lvl1pPr marL="0" indent="0" algn="l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4000" b="0" baseline="0">
                <a:solidFill>
                  <a:schemeClr val="accent2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/>
              <a:t>Master Divider 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30994486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 Slide 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tk318019rkn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310097"/>
            <a:ext cx="8228013" cy="670326"/>
          </a:xfrm>
        </p:spPr>
        <p:txBody>
          <a:bodyPr lIns="0" rIns="0" anchor="b" anchorCtr="0">
            <a:noAutofit/>
          </a:bodyPr>
          <a:lstStyle>
            <a:lvl1pPr marL="0" indent="0" algn="l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4000" b="0" baseline="0">
                <a:solidFill>
                  <a:schemeClr val="accent2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/>
              <a:t>Master Divider 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309944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035" y="170122"/>
            <a:ext cx="8205261" cy="82265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87959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820C3-F254-4683-BA38-AEEFE5E19B4B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D134B-7A19-43EF-BFE9-A17B7F5AE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032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820C3-F254-4683-BA38-AEEFE5E19B4B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D134B-7A19-43EF-BFE9-A17B7F5AE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169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820C3-F254-4683-BA38-AEEFE5E19B4B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D134B-7A19-43EF-BFE9-A17B7F5AE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307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820C3-F254-4683-BA38-AEEFE5E19B4B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D134B-7A19-43EF-BFE9-A17B7F5AE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268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820C3-F254-4683-BA38-AEEFE5E19B4B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D134B-7A19-43EF-BFE9-A17B7F5AE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438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820C3-F254-4683-BA38-AEEFE5E19B4B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D134B-7A19-43EF-BFE9-A17B7F5AE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983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381125"/>
            <a:ext cx="8228012" cy="482441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61035" y="170122"/>
            <a:ext cx="8205261" cy="844292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444500" y="6572250"/>
            <a:ext cx="2573227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2016 Accenture All rights reserved.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57995" y="1057275"/>
            <a:ext cx="8205261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1531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51" r:id="rId2"/>
    <p:sldLayoutId id="2147483766" r:id="rId3"/>
  </p:sldLayoutIdLst>
  <p:hf sldNum="0" hdr="0"/>
  <p:txStyles>
    <p:titleStyle>
      <a:lvl1pPr algn="l" defTabSz="914400" rtl="0" eaLnBrk="1" latinLnBrk="0" hangingPunct="1">
        <a:lnSpc>
          <a:spcPts val="2600"/>
        </a:lnSpc>
        <a:spcBef>
          <a:spcPct val="0"/>
        </a:spcBef>
        <a:buNone/>
        <a:defRPr sz="2600" b="1" kern="1200">
          <a:solidFill>
            <a:schemeClr val="accent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31775" indent="-231775" algn="l" defTabSz="914400" rtl="0" eaLnBrk="1" latinLnBrk="0" hangingPunct="1">
        <a:lnSpc>
          <a:spcPct val="100000"/>
        </a:lnSpc>
        <a:spcBef>
          <a:spcPts val="1200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•"/>
        <a:defRPr sz="2600" b="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457200" indent="-231775" algn="l" defTabSz="914400" rtl="0" eaLnBrk="1" latinLnBrk="0" hangingPunct="1">
        <a:lnSpc>
          <a:spcPct val="100000"/>
        </a:lnSpc>
        <a:spcBef>
          <a:spcPts val="624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–"/>
        <a:defRPr sz="2400" kern="120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2pPr>
      <a:lvl3pPr marL="688975" indent="-231775" algn="l" defTabSz="914400" rtl="0" eaLnBrk="1" latinLnBrk="0" hangingPunct="1">
        <a:lnSpc>
          <a:spcPct val="100000"/>
        </a:lnSpc>
        <a:spcBef>
          <a:spcPts val="576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•"/>
        <a:defRPr sz="2000" kern="1200" baseline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3pPr>
      <a:lvl4pPr marL="914400" indent="-225425" algn="l" defTabSz="914400" rtl="0" eaLnBrk="1" latinLnBrk="0" hangingPunct="1">
        <a:lnSpc>
          <a:spcPct val="100000"/>
        </a:lnSpc>
        <a:spcBef>
          <a:spcPts val="528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–"/>
        <a:defRPr sz="1800" kern="1200" baseline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4pPr>
      <a:lvl5pPr marL="1146175" indent="-231775" algn="l" defTabSz="914400" rtl="0" eaLnBrk="1" latinLnBrk="0" hangingPunct="1">
        <a:lnSpc>
          <a:spcPct val="100000"/>
        </a:lnSpc>
        <a:spcBef>
          <a:spcPts val="480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•"/>
        <a:defRPr sz="1600" kern="1200" baseline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820C3-F254-4683-BA38-AEEFE5E19B4B}" type="datetimeFigureOut">
              <a:rPr lang="en-US" smtClean="0"/>
              <a:t>4/21/2017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D134B-7A19-43EF-BFE9-A17B7F5AE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491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381125"/>
            <a:ext cx="8228012" cy="482441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61035" y="170122"/>
            <a:ext cx="8205261" cy="844292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444500" y="6572250"/>
            <a:ext cx="2573227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2016 Accenture All rights reserved.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57995" y="1057275"/>
            <a:ext cx="8205261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1531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3" r:id="rId2"/>
    <p:sldLayoutId id="2147483744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70" r:id="rId10"/>
  </p:sldLayoutIdLst>
  <p:hf sldNum="0" hdr="0"/>
  <p:txStyles>
    <p:titleStyle>
      <a:lvl1pPr algn="l" defTabSz="914400" rtl="0" eaLnBrk="1" latinLnBrk="0" hangingPunct="1">
        <a:lnSpc>
          <a:spcPts val="2600"/>
        </a:lnSpc>
        <a:spcBef>
          <a:spcPct val="0"/>
        </a:spcBef>
        <a:buNone/>
        <a:defRPr sz="2600" b="1" kern="1200">
          <a:solidFill>
            <a:schemeClr val="accent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31775" indent="-231775" algn="l" defTabSz="914400" rtl="0" eaLnBrk="1" latinLnBrk="0" hangingPunct="1">
        <a:lnSpc>
          <a:spcPct val="100000"/>
        </a:lnSpc>
        <a:spcBef>
          <a:spcPts val="1200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•"/>
        <a:defRPr sz="2600" b="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457200" indent="-231775" algn="l" defTabSz="914400" rtl="0" eaLnBrk="1" latinLnBrk="0" hangingPunct="1">
        <a:lnSpc>
          <a:spcPct val="100000"/>
        </a:lnSpc>
        <a:spcBef>
          <a:spcPts val="624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–"/>
        <a:defRPr sz="2400" kern="120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2pPr>
      <a:lvl3pPr marL="688975" indent="-231775" algn="l" defTabSz="914400" rtl="0" eaLnBrk="1" latinLnBrk="0" hangingPunct="1">
        <a:lnSpc>
          <a:spcPct val="100000"/>
        </a:lnSpc>
        <a:spcBef>
          <a:spcPts val="576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•"/>
        <a:defRPr sz="2000" kern="1200" baseline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3pPr>
      <a:lvl4pPr marL="914400" indent="-225425" algn="l" defTabSz="914400" rtl="0" eaLnBrk="1" latinLnBrk="0" hangingPunct="1">
        <a:lnSpc>
          <a:spcPct val="100000"/>
        </a:lnSpc>
        <a:spcBef>
          <a:spcPts val="528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–"/>
        <a:defRPr sz="1800" kern="1200" baseline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4pPr>
      <a:lvl5pPr marL="1146175" indent="-231775" algn="l" defTabSz="914400" rtl="0" eaLnBrk="1" latinLnBrk="0" hangingPunct="1">
        <a:lnSpc>
          <a:spcPct val="100000"/>
        </a:lnSpc>
        <a:spcBef>
          <a:spcPts val="480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•"/>
        <a:defRPr sz="1600" kern="1200" baseline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8787" y="2501476"/>
            <a:ext cx="6944548" cy="1233311"/>
          </a:xfrm>
        </p:spPr>
        <p:txBody>
          <a:bodyPr vert="horz" lIns="0" tIns="0" rIns="0" bIns="0" rtlCol="0">
            <a:noAutofit/>
          </a:bodyPr>
          <a:lstStyle/>
          <a:p>
            <a:r>
              <a:rPr lang="en-US" sz="2400" dirty="0"/>
              <a:t>Module 6 - Numeric &amp; Strings Functions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58787" y="1268165"/>
            <a:ext cx="4822340" cy="1233311"/>
          </a:xfrm>
        </p:spPr>
        <p:txBody>
          <a:bodyPr vert="horz" lIns="0" tIns="0" rIns="0" bIns="0" rtlCol="0" anchor="b">
            <a:noAutofit/>
          </a:bodyPr>
          <a:lstStyle/>
          <a:p>
            <a:pPr marL="0" indent="0">
              <a:lnSpc>
                <a:spcPts val="3900"/>
              </a:lnSpc>
              <a:spcBef>
                <a:spcPts val="0"/>
              </a:spcBef>
              <a:buNone/>
            </a:pPr>
            <a:r>
              <a:rPr lang="en-US" sz="3600" b="1" dirty="0">
                <a:solidFill>
                  <a:schemeClr val="accent1"/>
                </a:solidFill>
              </a:rPr>
              <a:t>Python Programming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The return statement is used to exit a function and go back to the place from where it was called.</a:t>
            </a:r>
          </a:p>
          <a:p>
            <a:pPr marL="0" indent="0">
              <a:buNone/>
            </a:pPr>
            <a:r>
              <a:rPr lang="en-US" sz="1800" dirty="0"/>
              <a:t>Syntax: 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return statement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2004463"/>
              </p:ext>
            </p:extLst>
          </p:nvPr>
        </p:nvGraphicFramePr>
        <p:xfrm>
          <a:off x="1603800" y="2179198"/>
          <a:ext cx="2847015" cy="6411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8470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11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 [</a:t>
                      </a:r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expression_list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741307" y="3315047"/>
            <a:ext cx="7576428" cy="1574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Bef>
                <a:spcPts val="5"/>
              </a:spcBef>
              <a:spcAft>
                <a:spcPts val="10"/>
              </a:spcAft>
              <a:buFont typeface="Wingdings" panose="05000000000000000000" pitchFamily="2" charset="2"/>
              <a:buChar char="ü"/>
            </a:pPr>
            <a:r>
              <a:rPr lang="en-US" spc="45" dirty="0">
                <a:solidFill>
                  <a:srgbClr val="000000"/>
                </a:solidFill>
                <a:latin typeface="Roboto"/>
                <a:ea typeface="Times New Roman" panose="02020603050405020304" pitchFamily="18" charset="0"/>
                <a:cs typeface="Times New Roman" panose="02020603050405020304" pitchFamily="18" charset="0"/>
              </a:rPr>
              <a:t>This statement can contain expression which gets evaluated and the value is returned. 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Bef>
                <a:spcPts val="5"/>
              </a:spcBef>
              <a:spcAft>
                <a:spcPts val="10"/>
              </a:spcAft>
              <a:buFont typeface="Wingdings" panose="05000000000000000000" pitchFamily="2" charset="2"/>
              <a:buChar char="ü"/>
            </a:pPr>
            <a:r>
              <a:rPr lang="en-US" spc="45" dirty="0">
                <a:solidFill>
                  <a:srgbClr val="000000"/>
                </a:solidFill>
                <a:latin typeface="Roboto"/>
                <a:ea typeface="Times New Roman" panose="02020603050405020304" pitchFamily="18" charset="0"/>
                <a:cs typeface="Times New Roman" panose="02020603050405020304" pitchFamily="18" charset="0"/>
              </a:rPr>
              <a:t>If there is no expression in the statement or the </a:t>
            </a:r>
            <a:r>
              <a:rPr lang="en-US" sz="1600" spc="45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pc="45" dirty="0">
                <a:solidFill>
                  <a:srgbClr val="000000"/>
                </a:solidFill>
                <a:latin typeface="Roboto"/>
                <a:ea typeface="Times New Roman" panose="02020603050405020304" pitchFamily="18" charset="0"/>
                <a:cs typeface="Times New Roman" panose="02020603050405020304" pitchFamily="18" charset="0"/>
              </a:rPr>
              <a:t> statement itself is not present inside a function, then the function will return the </a:t>
            </a:r>
            <a:r>
              <a:rPr lang="en-US" sz="1600" spc="45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None</a:t>
            </a:r>
            <a:r>
              <a:rPr lang="en-US" spc="45" dirty="0">
                <a:solidFill>
                  <a:srgbClr val="000000"/>
                </a:solidFill>
                <a:latin typeface="Roboto"/>
                <a:ea typeface="Times New Roman" panose="02020603050405020304" pitchFamily="18" charset="0"/>
                <a:cs typeface="Times New Roman" panose="02020603050405020304" pitchFamily="18" charset="0"/>
              </a:rPr>
              <a:t> object. 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258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2846717070"/>
              </p:ext>
            </p:extLst>
          </p:nvPr>
        </p:nvGraphicFramePr>
        <p:xfrm>
          <a:off x="457200" y="1381125"/>
          <a:ext cx="8228013" cy="277368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8228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import </a:t>
                      </a:r>
                      <a:r>
                        <a:rPr lang="en-US" sz="16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</a:t>
                      </a:r>
                      <a:endParaRPr lang="en-US" sz="16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6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os.system</a:t>
                      </a:r>
                      <a:r>
                        <a:rPr lang="en-US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('</a:t>
                      </a:r>
                      <a:r>
                        <a:rPr lang="en-US" sz="16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cls</a:t>
                      </a:r>
                      <a:r>
                        <a:rPr lang="en-US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')</a:t>
                      </a:r>
                    </a:p>
                    <a:p>
                      <a:r>
                        <a:rPr lang="en-US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 Welcome(name):</a:t>
                      </a:r>
                    </a:p>
                    <a:p>
                      <a:r>
                        <a:rPr lang="en-US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"""This function welcomes the person(name) passed in as Parameter """</a:t>
                      </a:r>
                    </a:p>
                    <a:p>
                      <a:r>
                        <a:rPr lang="en-US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print("Hello, " + name + ". Welcome to Python functions!")</a:t>
                      </a:r>
                    </a:p>
                    <a:p>
                      <a:r>
                        <a:rPr lang="en-US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print("Inside Function.....");	</a:t>
                      </a:r>
                    </a:p>
                    <a:p>
                      <a:r>
                        <a:rPr lang="en-US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print("End of Function.....");</a:t>
                      </a:r>
                    </a:p>
                    <a:p>
                      <a:r>
                        <a:rPr lang="en-US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return "Great";</a:t>
                      </a:r>
                    </a:p>
                    <a:p>
                      <a:r>
                        <a:rPr lang="en-US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print("Outside Function........");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Message = Welcome("ACCENTURE");	               # Function Call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 (Message);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return statement – Example 1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2684393"/>
              </p:ext>
            </p:extLst>
          </p:nvPr>
        </p:nvGraphicFramePr>
        <p:xfrm>
          <a:off x="2394332" y="4298846"/>
          <a:ext cx="6096000" cy="155448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u="sng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OUTPUT</a:t>
                      </a:r>
                    </a:p>
                    <a:p>
                      <a:r>
                        <a:rPr lang="en-US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Outside Function........</a:t>
                      </a:r>
                    </a:p>
                    <a:p>
                      <a:r>
                        <a:rPr lang="en-US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Hello, ACCENTURE. Welcome to Python functions!</a:t>
                      </a:r>
                    </a:p>
                    <a:p>
                      <a:r>
                        <a:rPr lang="en-US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Inside Function.....</a:t>
                      </a:r>
                    </a:p>
                    <a:p>
                      <a:r>
                        <a:rPr lang="en-US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 of Function.....</a:t>
                      </a:r>
                    </a:p>
                    <a:p>
                      <a:r>
                        <a:rPr lang="en-US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Great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4671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1891609213"/>
              </p:ext>
            </p:extLst>
          </p:nvPr>
        </p:nvGraphicFramePr>
        <p:xfrm>
          <a:off x="457200" y="1381125"/>
          <a:ext cx="8228013" cy="283464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8228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import </a:t>
                      </a:r>
                      <a:r>
                        <a:rPr lang="en-US" sz="16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</a:t>
                      </a:r>
                      <a:endParaRPr lang="en-US" sz="16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6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os.system</a:t>
                      </a:r>
                      <a:r>
                        <a:rPr lang="en-US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('</a:t>
                      </a:r>
                      <a:r>
                        <a:rPr lang="en-US" sz="16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cls</a:t>
                      </a:r>
                      <a:r>
                        <a:rPr lang="en-US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')</a:t>
                      </a:r>
                    </a:p>
                    <a:p>
                      <a:r>
                        <a:rPr lang="en-US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 Welcome(name):</a:t>
                      </a:r>
                    </a:p>
                    <a:p>
                      <a:r>
                        <a:rPr lang="en-US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"""This function welcomes the person(name) passed in as Parameter """</a:t>
                      </a:r>
                    </a:p>
                    <a:p>
                      <a:r>
                        <a:rPr lang="en-US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print("Hello, " + name + ". Welcome to Python functions!")</a:t>
                      </a:r>
                    </a:p>
                    <a:p>
                      <a:r>
                        <a:rPr lang="en-US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print("Inside Function.....");	</a:t>
                      </a:r>
                    </a:p>
                    <a:p>
                      <a:r>
                        <a:rPr lang="en-US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print("End of Function.....");</a:t>
                      </a:r>
                    </a:p>
                    <a:p>
                      <a:r>
                        <a:rPr lang="en-US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return ;</a:t>
                      </a:r>
                    </a:p>
                    <a:p>
                      <a:r>
                        <a:rPr lang="en-US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print("Outside Function........");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Message = Welcome("ACCENTURE");	               # Function Call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 (Message);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return statement – Example 2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665804"/>
              </p:ext>
            </p:extLst>
          </p:nvPr>
        </p:nvGraphicFramePr>
        <p:xfrm>
          <a:off x="3121447" y="4404605"/>
          <a:ext cx="5119171" cy="1566537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51191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66537">
                <a:tc>
                  <a:txBody>
                    <a:bodyPr/>
                    <a:lstStyle/>
                    <a:p>
                      <a:r>
                        <a:rPr lang="en-US" sz="1600" b="1" u="sng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OUTPUT</a:t>
                      </a:r>
                    </a:p>
                    <a:p>
                      <a:r>
                        <a:rPr lang="en-US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Outside Function........</a:t>
                      </a:r>
                    </a:p>
                    <a:p>
                      <a:r>
                        <a:rPr lang="en-US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Hello, ACCENTURE. Welcome to Python functions!</a:t>
                      </a:r>
                    </a:p>
                    <a:p>
                      <a:r>
                        <a:rPr lang="en-US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Inside Function.....</a:t>
                      </a:r>
                    </a:p>
                    <a:p>
                      <a:r>
                        <a:rPr lang="en-US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 of Function.....</a:t>
                      </a:r>
                    </a:p>
                    <a:p>
                      <a:r>
                        <a:rPr lang="en-US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8571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Scope of a variable</a:t>
            </a:r>
            <a:r>
              <a:rPr lang="en-US" dirty="0"/>
              <a:t> </a:t>
            </a:r>
            <a:r>
              <a:rPr lang="en-US" sz="2200" dirty="0"/>
              <a:t>is the portion of a program where the variable is recognized. </a:t>
            </a:r>
          </a:p>
          <a:p>
            <a:pPr marL="0" indent="0">
              <a:buNone/>
            </a:pPr>
            <a:r>
              <a:rPr lang="en-US" sz="2200" dirty="0"/>
              <a:t>There are two basic scopes of variables in Python −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200" dirty="0"/>
              <a:t>Global variables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200" dirty="0"/>
              <a:t>Local variables</a:t>
            </a:r>
          </a:p>
          <a:p>
            <a:pPr marL="0" indent="0">
              <a:buNone/>
            </a:pPr>
            <a:r>
              <a:rPr lang="en-US" dirty="0"/>
              <a:t> </a:t>
            </a:r>
            <a:r>
              <a:rPr lang="en-US" sz="1700" dirty="0"/>
              <a:t>Parameters and variables defined inside a function have local scope and they are not visible from outside. </a:t>
            </a:r>
          </a:p>
          <a:p>
            <a:pPr marL="0" indent="0">
              <a:buNone/>
            </a:pPr>
            <a:r>
              <a:rPr lang="en-US" dirty="0"/>
              <a:t> </a:t>
            </a:r>
            <a:r>
              <a:rPr lang="en-US" b="1" dirty="0"/>
              <a:t>Lifetime of a variable</a:t>
            </a:r>
            <a:r>
              <a:rPr lang="en-US" dirty="0"/>
              <a:t> </a:t>
            </a:r>
            <a:r>
              <a:rPr lang="en-US" sz="2200" dirty="0"/>
              <a:t>is the period throughout which the variable exists in the memory. </a:t>
            </a:r>
          </a:p>
          <a:p>
            <a:pPr marL="0" indent="0">
              <a:buNone/>
            </a:pPr>
            <a:r>
              <a:rPr lang="en-US" sz="2200" dirty="0"/>
              <a:t>The lifetime of variables inside a function is as long as the function executes. </a:t>
            </a:r>
          </a:p>
          <a:p>
            <a:pPr marL="0" indent="0">
              <a:buNone/>
            </a:pPr>
            <a:r>
              <a:rPr lang="en-US" sz="2200" dirty="0"/>
              <a:t>They are automatically destroyed once the function exits.</a:t>
            </a:r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and Lifetime of variables</a:t>
            </a:r>
          </a:p>
        </p:txBody>
      </p:sp>
    </p:spTree>
    <p:extLst>
      <p:ext uri="{BB962C8B-B14F-4D97-AF65-F5344CB8AC3E}">
        <p14:creationId xmlns:p14="http://schemas.microsoft.com/office/powerpoint/2010/main" val="10584224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4016796600"/>
              </p:ext>
            </p:extLst>
          </p:nvPr>
        </p:nvGraphicFramePr>
        <p:xfrm>
          <a:off x="457200" y="1381125"/>
          <a:ext cx="4103783" cy="207264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41037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23935">
                <a:tc>
                  <a:txBody>
                    <a:bodyPr/>
                    <a:lstStyle/>
                    <a:p>
                      <a:r>
                        <a:rPr lang="en-US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 function1():</a:t>
                      </a:r>
                    </a:p>
                    <a:p>
                      <a:r>
                        <a:rPr lang="en-US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x = 25</a:t>
                      </a:r>
                    </a:p>
                    <a:p>
                      <a:r>
                        <a:rPr lang="en-US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print("Value of X inside function1:",x)</a:t>
                      </a:r>
                    </a:p>
                    <a:p>
                      <a:r>
                        <a:rPr lang="en-US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r>
                        <a:rPr lang="en-US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= 35</a:t>
                      </a:r>
                    </a:p>
                    <a:p>
                      <a:r>
                        <a:rPr lang="en-US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my_function1()</a:t>
                      </a:r>
                    </a:p>
                    <a:p>
                      <a:r>
                        <a:rPr lang="en-US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print("Value of X outside function1:",x)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and Lifetime of variables – Example 1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9374625"/>
              </p:ext>
            </p:extLst>
          </p:nvPr>
        </p:nvGraphicFramePr>
        <p:xfrm>
          <a:off x="4971972" y="1815954"/>
          <a:ext cx="3566099" cy="1202981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5660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02981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Output</a:t>
                      </a:r>
                    </a:p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 of X inside function: 25</a:t>
                      </a:r>
                    </a:p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 of X outside function: 35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768426" y="4140358"/>
            <a:ext cx="7585113" cy="12340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800"/>
              </a:lnSpc>
              <a:spcAft>
                <a:spcPts val="1200"/>
              </a:spcAft>
            </a:pP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Here, we can see that the value of x is 35 initially. Even though the function function1() changed the value of x to 25, it did not affect the value outside the function. This is because the variable x inside the function is different (local to the function) from the one outside. Although they have same names, they are two different variables with different scope.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184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1349466204"/>
              </p:ext>
            </p:extLst>
          </p:nvPr>
        </p:nvGraphicFramePr>
        <p:xfrm>
          <a:off x="677538" y="1516437"/>
          <a:ext cx="5580043" cy="2882403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55800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2403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 = 0; # This is global variable.</a:t>
                      </a:r>
                    </a:p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 Function definition is here</a:t>
                      </a:r>
                    </a:p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 sum( arg1, arg2 ):</a:t>
                      </a:r>
                    </a:p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# Add both the parameters and return them."</a:t>
                      </a:r>
                    </a:p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total = arg1 + arg2; # Here total is local variable.</a:t>
                      </a:r>
                    </a:p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print ("Inside the function local total : ", total);</a:t>
                      </a:r>
                    </a:p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return total;</a:t>
                      </a:r>
                    </a:p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 Now you can call sum function</a:t>
                      </a:r>
                    </a:p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sum( 10, 20 );</a:t>
                      </a:r>
                    </a:p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 ("Outside the function global total : ", total)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and Lifetime of variables – Example 2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5878471"/>
              </p:ext>
            </p:extLst>
          </p:nvPr>
        </p:nvGraphicFramePr>
        <p:xfrm>
          <a:off x="3903644" y="4891553"/>
          <a:ext cx="4381041" cy="1024504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43810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24504">
                <a:tc>
                  <a:txBody>
                    <a:bodyPr/>
                    <a:lstStyle/>
                    <a:p>
                      <a:r>
                        <a:rPr lang="en-US" sz="1800" b="1" u="sng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OUTPUT</a:t>
                      </a:r>
                    </a:p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Inside the function local total :  30</a:t>
                      </a:r>
                    </a:p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Outside the function global total : 0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20222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Variables outside of the function are visible from inside.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They have a global scope.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Global variables can be accessed throughout the program body by all functions.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We can read these values from inside the function but cannot change (write) them.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In order to modify the value of global variables inside the function, They must be declared as global variables using the keyword global inside the function.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Global 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146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405472407"/>
              </p:ext>
            </p:extLst>
          </p:nvPr>
        </p:nvGraphicFramePr>
        <p:xfrm>
          <a:off x="457200" y="1381125"/>
          <a:ext cx="8228013" cy="25603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8228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Y=100;    # Y is a global variable</a:t>
                      </a:r>
                    </a:p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 function1():</a:t>
                      </a:r>
                    </a:p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x = 25</a:t>
                      </a:r>
                    </a:p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print("Value of X = ",x)</a:t>
                      </a:r>
                    </a:p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print("Value of Y inside Function = ",Y)</a:t>
                      </a:r>
                    </a:p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</a:p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function1()</a:t>
                      </a:r>
                    </a:p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print("Value of Y Outside Function = ",Y)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Variables – Example 1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6174624"/>
              </p:ext>
            </p:extLst>
          </p:nvPr>
        </p:nvGraphicFramePr>
        <p:xfrm>
          <a:off x="4278217" y="4947739"/>
          <a:ext cx="4028501" cy="11887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40285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66622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OUTPUT</a:t>
                      </a:r>
                    </a:p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 of X =  25</a:t>
                      </a:r>
                    </a:p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 of Y inside Function =  100</a:t>
                      </a:r>
                    </a:p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 of Y Outside Function =  100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22988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4157559873"/>
              </p:ext>
            </p:extLst>
          </p:nvPr>
        </p:nvGraphicFramePr>
        <p:xfrm>
          <a:off x="457200" y="1381125"/>
          <a:ext cx="8228013" cy="283464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8228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Y=100;    # Y is a global variable</a:t>
                      </a:r>
                    </a:p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 function1():</a:t>
                      </a:r>
                    </a:p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x = 25</a:t>
                      </a:r>
                    </a:p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Y=200;	</a:t>
                      </a:r>
                    </a:p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print("Value of X = ",x)</a:t>
                      </a:r>
                    </a:p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print("Value of Y inside Function = ",Y)</a:t>
                      </a:r>
                    </a:p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function1()</a:t>
                      </a:r>
                    </a:p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print("Value of Y Outside Function = ",Y)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Variables – Example 2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268480"/>
              </p:ext>
            </p:extLst>
          </p:nvPr>
        </p:nvGraphicFramePr>
        <p:xfrm>
          <a:off x="4245165" y="5005738"/>
          <a:ext cx="3951384" cy="11887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951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85741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OUTPUT</a:t>
                      </a:r>
                    </a:p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 of X =  25</a:t>
                      </a:r>
                    </a:p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 of Y inside Function =  200</a:t>
                      </a:r>
                    </a:p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 of Y Outside Function =  100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85201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1996461984"/>
              </p:ext>
            </p:extLst>
          </p:nvPr>
        </p:nvGraphicFramePr>
        <p:xfrm>
          <a:off x="457200" y="1381125"/>
          <a:ext cx="8228013" cy="283464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8228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Y=100;    # Y is a global variable</a:t>
                      </a:r>
                    </a:p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 function1():</a:t>
                      </a:r>
                    </a:p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global Y    # Y is declare as global inside the function	</a:t>
                      </a:r>
                    </a:p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x = 25</a:t>
                      </a:r>
                    </a:p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Y=200;	</a:t>
                      </a:r>
                    </a:p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print("Value of X = ",x)</a:t>
                      </a:r>
                    </a:p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print("Value of Y inside Function = ",Y)</a:t>
                      </a:r>
                    </a:p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function1()</a:t>
                      </a:r>
                    </a:p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print("Value of Y Outside Function = ",Y)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Variables – Example 3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8936835"/>
              </p:ext>
            </p:extLst>
          </p:nvPr>
        </p:nvGraphicFramePr>
        <p:xfrm>
          <a:off x="4322285" y="4966466"/>
          <a:ext cx="3951383" cy="11887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9513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69929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OUTPUT</a:t>
                      </a:r>
                    </a:p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 of X =  25</a:t>
                      </a:r>
                    </a:p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 of Y inside Function =  200</a:t>
                      </a:r>
                    </a:p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 of Y Outside Function =  200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6447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>
          <a:xfrm>
            <a:off x="419101" y="1203325"/>
            <a:ext cx="8228012" cy="5037138"/>
          </a:xfrm>
        </p:spPr>
        <p:txBody>
          <a:bodyPr>
            <a:normAutofit/>
          </a:bodyPr>
          <a:lstStyle/>
          <a:p>
            <a:pPr lvl="3">
              <a:buFont typeface="Wingdings" panose="05000000000000000000" pitchFamily="2" charset="2"/>
              <a:buChar char="Ø"/>
            </a:pPr>
            <a:endParaRPr lang="en-US" sz="2400" dirty="0"/>
          </a:p>
          <a:p>
            <a:pPr lvl="3">
              <a:buFont typeface="Wingdings" panose="05000000000000000000" pitchFamily="2" charset="2"/>
              <a:buChar char="Ø"/>
            </a:pPr>
            <a:endParaRPr lang="en-US" sz="2400" dirty="0"/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2400" dirty="0"/>
              <a:t>Functions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2400" dirty="0"/>
              <a:t>Built-in Functions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2400" dirty="0"/>
              <a:t>Numeric Functions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2400" dirty="0"/>
              <a:t>String Functions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1035" y="170122"/>
            <a:ext cx="8205261" cy="861844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460179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Objectives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>
          <a:xfrm>
            <a:off x="486435" y="1205474"/>
            <a:ext cx="8228012" cy="48244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At the end of this module, you will be able to understand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100" dirty="0"/>
              <a:t>Python Functions, Syntax of Function , Function Call , </a:t>
            </a:r>
            <a:r>
              <a:rPr lang="en-US" sz="2100" dirty="0" err="1"/>
              <a:t>Docstring</a:t>
            </a:r>
            <a:r>
              <a:rPr lang="en-US" sz="2100" dirty="0"/>
              <a:t> , The return statement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100" dirty="0"/>
              <a:t>Scope and Lifetime of variables , Types of Functions,  Python Function Arguments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100" dirty="0"/>
              <a:t>Variable Function Arguments , Default Arguments to functions,  Arbitrary Arguments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100" dirty="0"/>
              <a:t>Python Recursion, Advantages and Disadvantages of recursion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100" dirty="0"/>
              <a:t>Python Anonymous/Lambda Function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100" dirty="0"/>
              <a:t>Numeric Functions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100" dirty="0"/>
              <a:t>String Functions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Python,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Function is a group of related statements that perform a specific task.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Functions help break our program into smaller and modular units.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Functions avoids repetition and makes code reusable.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Functions</a:t>
            </a:r>
          </a:p>
        </p:txBody>
      </p:sp>
    </p:spTree>
    <p:extLst>
      <p:ext uri="{BB962C8B-B14F-4D97-AF65-F5344CB8AC3E}">
        <p14:creationId xmlns:p14="http://schemas.microsoft.com/office/powerpoint/2010/main" val="1586780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Functions can be of two types:</a:t>
            </a:r>
          </a:p>
          <a:p>
            <a:pPr marL="0" indent="0">
              <a:buNone/>
            </a:pPr>
            <a:endParaRPr lang="en-US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/>
              <a:t>Built-in functions - Functions that are built into Python.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/>
              <a:t>User-defined functions - Functions defined by the users themselves.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Functions</a:t>
            </a:r>
          </a:p>
        </p:txBody>
      </p:sp>
    </p:spTree>
    <p:extLst>
      <p:ext uri="{BB962C8B-B14F-4D97-AF65-F5344CB8AC3E}">
        <p14:creationId xmlns:p14="http://schemas.microsoft.com/office/powerpoint/2010/main" val="3604633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Syntax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 function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1023935"/>
              </p:ext>
            </p:extLst>
          </p:nvPr>
        </p:nvGraphicFramePr>
        <p:xfrm>
          <a:off x="2180348" y="1381125"/>
          <a:ext cx="3757743" cy="132588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7577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1315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 </a:t>
                      </a:r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function_name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(parameters):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"""</a:t>
                      </a:r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docstring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"""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statement(s)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57201" y="3040076"/>
            <a:ext cx="8345276" cy="3001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5"/>
              </a:spcBef>
              <a:spcAft>
                <a:spcPts val="10"/>
              </a:spcAft>
            </a:pPr>
            <a:r>
              <a:rPr lang="en-US" sz="1400" spc="45" dirty="0">
                <a:solidFill>
                  <a:srgbClr val="000000"/>
                </a:solidFill>
                <a:latin typeface="Roboto"/>
                <a:ea typeface="Times New Roman" panose="02020603050405020304" pitchFamily="18" charset="0"/>
                <a:cs typeface="Times New Roman" panose="02020603050405020304" pitchFamily="18" charset="0"/>
              </a:rPr>
              <a:t>A function definition which consists of following components.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400" spc="45" dirty="0">
                <a:solidFill>
                  <a:srgbClr val="000000"/>
                </a:solidFill>
                <a:latin typeface="Roboto"/>
                <a:ea typeface="Times New Roman" panose="02020603050405020304" pitchFamily="18" charset="0"/>
                <a:cs typeface="Times New Roman" panose="02020603050405020304" pitchFamily="18" charset="0"/>
              </a:rPr>
              <a:t>Keyword </a:t>
            </a:r>
            <a:r>
              <a:rPr lang="en-US" sz="1400" spc="45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1400" spc="45" dirty="0">
                <a:solidFill>
                  <a:srgbClr val="000000"/>
                </a:solidFill>
                <a:latin typeface="Roboto"/>
                <a:ea typeface="Times New Roman" panose="02020603050405020304" pitchFamily="18" charset="0"/>
                <a:cs typeface="Times New Roman" panose="02020603050405020304" pitchFamily="18" charset="0"/>
              </a:rPr>
              <a:t> marks the start of function header.</a:t>
            </a:r>
            <a:endParaRPr lang="en-US" sz="14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400" spc="45" dirty="0">
                <a:solidFill>
                  <a:srgbClr val="000000"/>
                </a:solidFill>
                <a:latin typeface="Roboto"/>
                <a:ea typeface="Times New Roman" panose="02020603050405020304" pitchFamily="18" charset="0"/>
                <a:cs typeface="Times New Roman" panose="02020603050405020304" pitchFamily="18" charset="0"/>
              </a:rPr>
              <a:t>A function name to uniquely identify it. Function naming follows the same rules of writing identifiers in Python.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400" spc="45" dirty="0">
                <a:solidFill>
                  <a:srgbClr val="000000"/>
                </a:solidFill>
                <a:latin typeface="Roboto"/>
                <a:ea typeface="Times New Roman" panose="02020603050405020304" pitchFamily="18" charset="0"/>
                <a:cs typeface="Times New Roman" panose="02020603050405020304" pitchFamily="18" charset="0"/>
              </a:rPr>
              <a:t>Parameters (arguments) through which we pass values to a function. They are optional.</a:t>
            </a:r>
            <a:endParaRPr lang="en-US" sz="14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400" spc="45" dirty="0">
                <a:solidFill>
                  <a:srgbClr val="000000"/>
                </a:solidFill>
                <a:latin typeface="Roboto"/>
                <a:ea typeface="Times New Roman" panose="02020603050405020304" pitchFamily="18" charset="0"/>
                <a:cs typeface="Times New Roman" panose="02020603050405020304" pitchFamily="18" charset="0"/>
              </a:rPr>
              <a:t>A colon (:) to mark the end of function header.</a:t>
            </a:r>
            <a:endParaRPr lang="en-US" sz="14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400" spc="45" dirty="0">
                <a:solidFill>
                  <a:srgbClr val="000000"/>
                </a:solidFill>
                <a:latin typeface="Roboto"/>
                <a:ea typeface="Times New Roman" panose="02020603050405020304" pitchFamily="18" charset="0"/>
                <a:cs typeface="Times New Roman" panose="02020603050405020304" pitchFamily="18" charset="0"/>
              </a:rPr>
              <a:t>Optional documentation string (</a:t>
            </a:r>
            <a:r>
              <a:rPr lang="en-US" sz="1400" spc="45" dirty="0" err="1">
                <a:solidFill>
                  <a:srgbClr val="000000"/>
                </a:solidFill>
                <a:latin typeface="Roboto"/>
                <a:ea typeface="Times New Roman" panose="02020603050405020304" pitchFamily="18" charset="0"/>
                <a:cs typeface="Times New Roman" panose="02020603050405020304" pitchFamily="18" charset="0"/>
              </a:rPr>
              <a:t>docstring</a:t>
            </a:r>
            <a:r>
              <a:rPr lang="en-US" sz="1400" spc="45" dirty="0">
                <a:solidFill>
                  <a:srgbClr val="000000"/>
                </a:solidFill>
                <a:latin typeface="Roboto"/>
                <a:ea typeface="Times New Roman" panose="02020603050405020304" pitchFamily="18" charset="0"/>
                <a:cs typeface="Times New Roman" panose="02020603050405020304" pitchFamily="18" charset="0"/>
              </a:rPr>
              <a:t>) to describe what the function does.</a:t>
            </a:r>
            <a:endParaRPr lang="en-US" sz="14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400" spc="45" dirty="0">
                <a:solidFill>
                  <a:srgbClr val="000000"/>
                </a:solidFill>
                <a:latin typeface="Roboto"/>
                <a:ea typeface="Times New Roman" panose="02020603050405020304" pitchFamily="18" charset="0"/>
                <a:cs typeface="Times New Roman" panose="02020603050405020304" pitchFamily="18" charset="0"/>
              </a:rPr>
              <a:t>One or more valid python statements that make up the function body. Statements must have same indentation level (usually 4 spaces).</a:t>
            </a:r>
            <a:endParaRPr lang="en-US" sz="14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400" spc="45" dirty="0">
                <a:solidFill>
                  <a:srgbClr val="000000"/>
                </a:solidFill>
                <a:latin typeface="Roboto"/>
                <a:ea typeface="Times New Roman" panose="02020603050405020304" pitchFamily="18" charset="0"/>
                <a:cs typeface="Times New Roman" panose="02020603050405020304" pitchFamily="18" charset="0"/>
              </a:rPr>
              <a:t>An optional </a:t>
            </a:r>
            <a:r>
              <a:rPr lang="en-US" sz="1400" spc="45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1400" spc="45" dirty="0">
                <a:solidFill>
                  <a:srgbClr val="000000"/>
                </a:solidFill>
                <a:latin typeface="Roboto"/>
                <a:ea typeface="Times New Roman" panose="02020603050405020304" pitchFamily="18" charset="0"/>
                <a:cs typeface="Times New Roman" panose="02020603050405020304" pitchFamily="18" charset="0"/>
              </a:rPr>
              <a:t> statement to return a value from the function.</a:t>
            </a:r>
            <a:endParaRPr lang="en-US" sz="14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0821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971984510"/>
              </p:ext>
            </p:extLst>
          </p:nvPr>
        </p:nvGraphicFramePr>
        <p:xfrm>
          <a:off x="842718" y="1370108"/>
          <a:ext cx="7441894" cy="25603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74418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86644">
                <a:tc>
                  <a:txBody>
                    <a:bodyPr/>
                    <a:lstStyle/>
                    <a:p>
                      <a:r>
                        <a:rPr lang="en-US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import </a:t>
                      </a:r>
                      <a:r>
                        <a:rPr lang="en-US" sz="16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</a:t>
                      </a:r>
                      <a:endParaRPr lang="en-US" sz="16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6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os.system</a:t>
                      </a:r>
                      <a:r>
                        <a:rPr lang="en-US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('</a:t>
                      </a:r>
                      <a:r>
                        <a:rPr lang="en-US" sz="16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cls</a:t>
                      </a:r>
                      <a:r>
                        <a:rPr lang="en-US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')</a:t>
                      </a:r>
                    </a:p>
                    <a:p>
                      <a:r>
                        <a:rPr lang="en-US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 Welcome(name):</a:t>
                      </a:r>
                    </a:p>
                    <a:p>
                      <a:r>
                        <a:rPr lang="en-US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"""This function welcomes the person(name) passed in as Parameter """</a:t>
                      </a:r>
                    </a:p>
                    <a:p>
                      <a:r>
                        <a:rPr lang="en-US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print("Hello, " + name + ". Welcome to Python functions!")</a:t>
                      </a:r>
                    </a:p>
                    <a:p>
                      <a:r>
                        <a:rPr lang="en-US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print("Inside Function.....");	</a:t>
                      </a:r>
                    </a:p>
                    <a:p>
                      <a:r>
                        <a:rPr lang="en-US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print("End of Function.....");</a:t>
                      </a:r>
                    </a:p>
                    <a:p>
                      <a:r>
                        <a:rPr lang="en-US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r>
                        <a:rPr lang="en-US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print("Outside Function........");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Definition - Example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0894854"/>
              </p:ext>
            </p:extLst>
          </p:nvPr>
        </p:nvGraphicFramePr>
        <p:xfrm>
          <a:off x="5258718" y="4904774"/>
          <a:ext cx="2728511" cy="64008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7285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25694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OUTPUT</a:t>
                      </a:r>
                    </a:p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Outside Function........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12704" y="5982159"/>
            <a:ext cx="2967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Function is not called</a:t>
            </a:r>
          </a:p>
        </p:txBody>
      </p:sp>
    </p:spTree>
    <p:extLst>
      <p:ext uri="{BB962C8B-B14F-4D97-AF65-F5344CB8AC3E}">
        <p14:creationId xmlns:p14="http://schemas.microsoft.com/office/powerpoint/2010/main" val="3123849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600" dirty="0"/>
              <a:t>After defining a function, we can call it from another function, program or even the Python prompt.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/>
              <a:t>To call a function we simply type the function name with appropriate parameters.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600" dirty="0"/>
          </a:p>
          <a:p>
            <a:pPr>
              <a:buFont typeface="Wingdings" panose="05000000000000000000" pitchFamily="2" charset="2"/>
              <a:buChar char="Ø"/>
            </a:pPr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a function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634320"/>
              </p:ext>
            </p:extLst>
          </p:nvPr>
        </p:nvGraphicFramePr>
        <p:xfrm>
          <a:off x="885021" y="2366485"/>
          <a:ext cx="7608984" cy="2844493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76089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44493">
                <a:tc>
                  <a:txBody>
                    <a:bodyPr/>
                    <a:lstStyle/>
                    <a:p>
                      <a:r>
                        <a:rPr lang="en-US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import </a:t>
                      </a:r>
                      <a:r>
                        <a:rPr lang="en-US" sz="16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</a:t>
                      </a:r>
                      <a:endParaRPr lang="en-US" sz="16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6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os.system</a:t>
                      </a:r>
                      <a:r>
                        <a:rPr lang="en-US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('</a:t>
                      </a:r>
                      <a:r>
                        <a:rPr lang="en-US" sz="16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cls</a:t>
                      </a:r>
                      <a:r>
                        <a:rPr lang="en-US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')</a:t>
                      </a:r>
                    </a:p>
                    <a:p>
                      <a:r>
                        <a:rPr lang="en-US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 Welcome(name):</a:t>
                      </a:r>
                    </a:p>
                    <a:p>
                      <a:r>
                        <a:rPr lang="en-US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"""This function welcomes the person(name) passed in as Parameter """</a:t>
                      </a:r>
                    </a:p>
                    <a:p>
                      <a:r>
                        <a:rPr lang="en-US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print("Hello, " + name + ". Welcome to Python functions!")</a:t>
                      </a:r>
                    </a:p>
                    <a:p>
                      <a:r>
                        <a:rPr lang="en-US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print("Inside Function.....");	</a:t>
                      </a:r>
                    </a:p>
                    <a:p>
                      <a:r>
                        <a:rPr lang="en-US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print("End of Function.....");</a:t>
                      </a:r>
                    </a:p>
                    <a:p>
                      <a:r>
                        <a:rPr lang="en-US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r>
                        <a:rPr lang="en-US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print("Outside Function........");</a:t>
                      </a:r>
                    </a:p>
                    <a:p>
                      <a:r>
                        <a:rPr lang="en-US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Welcome("ACCENTURE");	               # Function Call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2094405"/>
              </p:ext>
            </p:extLst>
          </p:nvPr>
        </p:nvGraphicFramePr>
        <p:xfrm>
          <a:off x="3859576" y="5338057"/>
          <a:ext cx="4502227" cy="1224883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45022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24883">
                <a:tc>
                  <a:txBody>
                    <a:bodyPr/>
                    <a:lstStyle/>
                    <a:p>
                      <a:r>
                        <a:rPr lang="en-US" sz="1400" b="1" u="sng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OUTPUT</a:t>
                      </a:r>
                    </a:p>
                    <a:p>
                      <a:r>
                        <a:rPr lang="en-US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Outside Function........</a:t>
                      </a:r>
                    </a:p>
                    <a:p>
                      <a:r>
                        <a:rPr lang="en-US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Hello, ACCENTURE. Welcome to Python functions!</a:t>
                      </a:r>
                    </a:p>
                    <a:p>
                      <a:r>
                        <a:rPr lang="en-US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Inside Function.....</a:t>
                      </a:r>
                    </a:p>
                    <a:p>
                      <a:r>
                        <a:rPr lang="en-US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 of Function.....!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05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lvl="1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600" dirty="0"/>
              <a:t>The first string after the function header is called the </a:t>
            </a:r>
            <a:r>
              <a:rPr lang="en-US" sz="1600" dirty="0" err="1"/>
              <a:t>docstring</a:t>
            </a:r>
            <a:r>
              <a:rPr lang="en-US" sz="1600" dirty="0"/>
              <a:t> and is short for documentation string. 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600" dirty="0"/>
              <a:t>Used to explain in brief, what a function does. 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600" dirty="0" err="1"/>
              <a:t>Docstring</a:t>
            </a:r>
            <a:r>
              <a:rPr lang="en-US" sz="1600" dirty="0"/>
              <a:t> is optional, but, documentation is a good programming practice. 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600" dirty="0"/>
              <a:t>Use triple quotes so that </a:t>
            </a:r>
            <a:r>
              <a:rPr lang="en-US" sz="1600" dirty="0" err="1"/>
              <a:t>docstring</a:t>
            </a:r>
            <a:r>
              <a:rPr lang="en-US" sz="1600" dirty="0"/>
              <a:t> can extend up to multiple lines. 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600" dirty="0"/>
              <a:t>This string is available to us as __doc__ attribute of the function</a:t>
            </a:r>
            <a:r>
              <a:rPr lang="en-US" dirty="0"/>
              <a:t>.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Docstring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7978296"/>
              </p:ext>
            </p:extLst>
          </p:nvPr>
        </p:nvGraphicFramePr>
        <p:xfrm>
          <a:off x="879814" y="3027136"/>
          <a:ext cx="6570297" cy="4613608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65702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44728">
                <a:tc>
                  <a:txBody>
                    <a:bodyPr/>
                    <a:lstStyle/>
                    <a:p>
                      <a:r>
                        <a:rPr lang="en-US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import </a:t>
                      </a:r>
                      <a:r>
                        <a:rPr lang="en-US" sz="12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</a:t>
                      </a:r>
                      <a:endParaRPr lang="en-US" sz="1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2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os.system</a:t>
                      </a:r>
                      <a:r>
                        <a:rPr lang="en-US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('</a:t>
                      </a:r>
                      <a:r>
                        <a:rPr lang="en-US" sz="12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cls</a:t>
                      </a:r>
                      <a:r>
                        <a:rPr lang="en-US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')</a:t>
                      </a:r>
                    </a:p>
                    <a:p>
                      <a:r>
                        <a:rPr lang="en-US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 Welcome(name):</a:t>
                      </a:r>
                    </a:p>
                    <a:p>
                      <a:r>
                        <a:rPr lang="en-US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"""This function welcomes the </a:t>
                      </a:r>
                    </a:p>
                    <a:p>
                      <a:r>
                        <a:rPr lang="en-US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person(name) passed in as Parameter """</a:t>
                      </a:r>
                    </a:p>
                    <a:p>
                      <a:r>
                        <a:rPr lang="en-US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print("Hello, " + name + ". Welcome to Python functions!")</a:t>
                      </a:r>
                    </a:p>
                    <a:p>
                      <a:r>
                        <a:rPr lang="en-US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print("Inside Function.....");	</a:t>
                      </a:r>
                    </a:p>
                    <a:p>
                      <a:r>
                        <a:rPr lang="en-US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print("End of Function.....");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“””</a:t>
                      </a:r>
                      <a:r>
                        <a:rPr lang="en-US" sz="12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kjdljsjlfsdfjlshjlhsljhfasjf</a:t>
                      </a:r>
                      <a:r>
                        <a:rPr lang="en-US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”””</a:t>
                      </a:r>
                    </a:p>
                    <a:p>
                      <a:endParaRPr lang="en-US" sz="1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print("Outside Function........");</a:t>
                      </a:r>
                    </a:p>
                    <a:p>
                      <a:r>
                        <a:rPr lang="en-US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Welcome("ACCENTURE");</a:t>
                      </a:r>
                    </a:p>
                    <a:p>
                      <a:r>
                        <a:rPr lang="en-US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print("DOCSTRING = "+</a:t>
                      </a:r>
                      <a:r>
                        <a:rPr lang="en-US" sz="12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Welcome.__doc</a:t>
                      </a:r>
                      <a:r>
                        <a:rPr lang="en-US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__);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4728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0528966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6462166"/>
              </p:ext>
            </p:extLst>
          </p:nvPr>
        </p:nvGraphicFramePr>
        <p:xfrm>
          <a:off x="2570296" y="5350564"/>
          <a:ext cx="6096000" cy="128016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OUTPUT</a:t>
                      </a:r>
                    </a:p>
                    <a:p>
                      <a:r>
                        <a:rPr lang="en-US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Outside Function........</a:t>
                      </a:r>
                    </a:p>
                    <a:p>
                      <a:r>
                        <a:rPr lang="en-US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Hello, ACCENTURE. Welcome to Python functions!</a:t>
                      </a:r>
                    </a:p>
                    <a:p>
                      <a:r>
                        <a:rPr lang="en-US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Inside Function.....</a:t>
                      </a:r>
                    </a:p>
                    <a:p>
                      <a:r>
                        <a:rPr lang="en-US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 of Function.....</a:t>
                      </a:r>
                    </a:p>
                    <a:p>
                      <a:r>
                        <a:rPr lang="en-US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DOCSTRING = This function welcomes the person(name) passed in as Parameter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748290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ESENTER_VERSION" val="6"/>
  <p:tag name="ARTICULATE_PROJECT_CHECK" val="0"/>
  <p:tag name="ARTICULATE_PROJECT_OPEN" val="0"/>
</p:tagLst>
</file>

<file path=ppt/theme/theme1.xml><?xml version="1.0" encoding="utf-8"?>
<a:theme xmlns:a="http://schemas.openxmlformats.org/drawingml/2006/main" name="2_Pencils_02_2012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ccentur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4_Pencils_02_2012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ccentur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EE2E9F74290B44AFCD41880AB48C5F" ma:contentTypeVersion="0" ma:contentTypeDescription="Create a new document." ma:contentTypeScope="" ma:versionID="05b6d30090a4107fa51fb6cb359aafd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69A6220E-5020-4ACE-A33D-0A412E4F470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EF39742-F002-4524-9145-DF5BDCD3C2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514F291-B47C-48A1-B199-EBD0A7B4E780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Pencils_02_2012</Template>
  <TotalTime>47440</TotalTime>
  <Words>1383</Words>
  <Application>Microsoft Office PowerPoint</Application>
  <PresentationFormat>On-screen Show (4:3)</PresentationFormat>
  <Paragraphs>248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Arial</vt:lpstr>
      <vt:lpstr>Calibri</vt:lpstr>
      <vt:lpstr>Calibri Light</vt:lpstr>
      <vt:lpstr>Consolas</vt:lpstr>
      <vt:lpstr>Roboto</vt:lpstr>
      <vt:lpstr>Times New Roman</vt:lpstr>
      <vt:lpstr>Verdana</vt:lpstr>
      <vt:lpstr>Wingdings</vt:lpstr>
      <vt:lpstr>2_Pencils_02_2012</vt:lpstr>
      <vt:lpstr>Custom Design</vt:lpstr>
      <vt:lpstr>4_Pencils_02_2012</vt:lpstr>
      <vt:lpstr>PowerPoint Presentation</vt:lpstr>
      <vt:lpstr>Agenda</vt:lpstr>
      <vt:lpstr>Module Objectives</vt:lpstr>
      <vt:lpstr>Python Functions</vt:lpstr>
      <vt:lpstr>Types of Functions</vt:lpstr>
      <vt:lpstr>Defining a function</vt:lpstr>
      <vt:lpstr>Function Definition - Example</vt:lpstr>
      <vt:lpstr>Calling a function</vt:lpstr>
      <vt:lpstr>Docstring</vt:lpstr>
      <vt:lpstr>The return statement</vt:lpstr>
      <vt:lpstr>The return statement – Example 1</vt:lpstr>
      <vt:lpstr>The return statement – Example 2</vt:lpstr>
      <vt:lpstr>Scope and Lifetime of variables</vt:lpstr>
      <vt:lpstr>Scope and Lifetime of variables – Example 1</vt:lpstr>
      <vt:lpstr>Scope and Lifetime of variables – Example 2</vt:lpstr>
      <vt:lpstr>Global Variables</vt:lpstr>
      <vt:lpstr>Global Variables – Example 1</vt:lpstr>
      <vt:lpstr>Global Variables – Example 2</vt:lpstr>
      <vt:lpstr>Global Variables – Example 3</vt:lpstr>
      <vt:lpstr>PowerPoint Presentation</vt:lpstr>
    </vt:vector>
  </TitlesOfParts>
  <Company>Accenture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erica.l.moeser</dc:creator>
  <dc:description>New Timing updated</dc:description>
  <cp:lastModifiedBy>Thangaraj, S.</cp:lastModifiedBy>
  <cp:revision>1739</cp:revision>
  <dcterms:created xsi:type="dcterms:W3CDTF">2012-03-13T15:47:14Z</dcterms:created>
  <dcterms:modified xsi:type="dcterms:W3CDTF">2017-04-24T05:14:05Z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UseProject">
    <vt:lpwstr>1</vt:lpwstr>
  </property>
  <property fmtid="{D5CDD505-2E9C-101B-9397-08002B2CF9AE}" pid="3" name="ArticulatePath">
    <vt:lpwstr>DH_PPT_012012_LEO</vt:lpwstr>
  </property>
  <property fmtid="{D5CDD505-2E9C-101B-9397-08002B2CF9AE}" pid="4" name="ContentTypeId">
    <vt:lpwstr>0x0101007FEE2E9F74290B44AFCD41880AB48C5F</vt:lpwstr>
  </property>
  <property fmtid="{D5CDD505-2E9C-101B-9397-08002B2CF9AE}" pid="5" name="ArticulateGUID">
    <vt:lpwstr>8D2C1C65-ED6B-4A60-9072-CD0585E1DD71</vt:lpwstr>
  </property>
  <property fmtid="{D5CDD505-2E9C-101B-9397-08002B2CF9AE}" pid="6" name="ArticulateProjectFull">
    <vt:lpwstr>C:\Users\geetha.krishnan\Documents\Geetha Krishnan\Projects\ADF 2.0 Testing\Change tthe header\ADF_2.0_Testing_M1_SDLC.ppta</vt:lpwstr>
  </property>
</Properties>
</file>