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54" r:id="rId5"/>
    <p:sldMasterId id="2147483728" r:id="rId6"/>
  </p:sldMasterIdLst>
  <p:notesMasterIdLst>
    <p:notesMasterId r:id="rId25"/>
  </p:notesMasterIdLst>
  <p:handoutMasterIdLst>
    <p:handoutMasterId r:id="rId26"/>
  </p:handoutMasterIdLst>
  <p:sldIdLst>
    <p:sldId id="620" r:id="rId7"/>
    <p:sldId id="621" r:id="rId8"/>
    <p:sldId id="525" r:id="rId9"/>
    <p:sldId id="716" r:id="rId10"/>
    <p:sldId id="717" r:id="rId11"/>
    <p:sldId id="718" r:id="rId12"/>
    <p:sldId id="719" r:id="rId13"/>
    <p:sldId id="720" r:id="rId14"/>
    <p:sldId id="721" r:id="rId15"/>
    <p:sldId id="722" r:id="rId16"/>
    <p:sldId id="723" r:id="rId17"/>
    <p:sldId id="724" r:id="rId18"/>
    <p:sldId id="725" r:id="rId19"/>
    <p:sldId id="726" r:id="rId20"/>
    <p:sldId id="727" r:id="rId21"/>
    <p:sldId id="729" r:id="rId22"/>
    <p:sldId id="728" r:id="rId23"/>
    <p:sldId id="715" r:id="rId24"/>
  </p:sldIdLst>
  <p:sldSz cx="9144000" cy="6858000" type="screen4x3"/>
  <p:notesSz cx="6781800" cy="88392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orient="horz" pos="3340">
          <p15:clr>
            <a:srgbClr val="A4A3A4"/>
          </p15:clr>
        </p15:guide>
        <p15:guide id="3" orient="horz" pos="1295">
          <p15:clr>
            <a:srgbClr val="A4A3A4"/>
          </p15:clr>
        </p15:guide>
        <p15:guide id="4" orient="horz" pos="4016">
          <p15:clr>
            <a:srgbClr val="A4A3A4"/>
          </p15:clr>
        </p15:guide>
        <p15:guide id="5" orient="horz" pos="2792">
          <p15:clr>
            <a:srgbClr val="A4A3A4"/>
          </p15:clr>
        </p15:guide>
        <p15:guide id="6" orient="horz" pos="3314">
          <p15:clr>
            <a:srgbClr val="A4A3A4"/>
          </p15:clr>
        </p15:guide>
        <p15:guide id="7" orient="horz" pos="3069">
          <p15:clr>
            <a:srgbClr val="A4A3A4"/>
          </p15:clr>
        </p15:guide>
        <p15:guide id="8" orient="horz" pos="2135">
          <p15:clr>
            <a:srgbClr val="A4A3A4"/>
          </p15:clr>
        </p15:guide>
        <p15:guide id="9" pos="5495">
          <p15:clr>
            <a:srgbClr val="A4A3A4"/>
          </p15:clr>
        </p15:guide>
        <p15:guide id="10" pos="261">
          <p15:clr>
            <a:srgbClr val="A4A3A4"/>
          </p15:clr>
        </p15:guide>
        <p15:guide id="11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4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  <p:cmAuthor id="1" name="ankit.a.mehta" initials="a" lastIdx="11" clrIdx="1"/>
  <p:cmAuthor id="2" name="stacie.l.king" initials="slk" lastIdx="60" clrIdx="2"/>
  <p:cmAuthor id="3" name="ankit.b.singhal" initials="a" lastIdx="10" clrIdx="3"/>
  <p:cmAuthor id="4" name="Padmaja Yenugan" initials="PY" lastIdx="1" clrIdx="4">
    <p:extLst>
      <p:ext uri="{19B8F6BF-5375-455C-9EA6-DF929625EA0E}">
        <p15:presenceInfo xmlns:p15="http://schemas.microsoft.com/office/powerpoint/2012/main" userId="Padmaja Yenug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BD5F3"/>
    <a:srgbClr val="DB85A4"/>
    <a:srgbClr val="FF9911"/>
    <a:srgbClr val="DD4411"/>
    <a:srgbClr val="BBBB00"/>
    <a:srgbClr val="FFC000"/>
    <a:srgbClr val="FFFFFF"/>
    <a:srgbClr val="002266"/>
    <a:srgbClr val="002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434" autoAdjust="0"/>
  </p:normalViewPr>
  <p:slideViewPr>
    <p:cSldViewPr snapToGrid="0" showGuides="1">
      <p:cViewPr varScale="1">
        <p:scale>
          <a:sx n="87" d="100"/>
          <a:sy n="87" d="100"/>
        </p:scale>
        <p:origin x="996" y="84"/>
      </p:cViewPr>
      <p:guideLst>
        <p:guide orient="horz" pos="4043"/>
        <p:guide orient="horz" pos="3340"/>
        <p:guide orient="horz" pos="1295"/>
        <p:guide orient="horz" pos="4016"/>
        <p:guide orient="horz" pos="2792"/>
        <p:guide orient="horz" pos="3314"/>
        <p:guide orient="horz" pos="3069"/>
        <p:guide orient="horz" pos="2135"/>
        <p:guide pos="5495"/>
        <p:guide pos="261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>
        <p:guide orient="horz" pos="278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451" y="8395706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14919" cy="441960"/>
          </a:xfrm>
          <a:prstGeom prst="rect">
            <a:avLst/>
          </a:prstGeom>
        </p:spPr>
        <p:txBody>
          <a:bodyPr vert="horz" lIns="89255" tIns="44627" rIns="89255" bIns="44627" rtlCol="0"/>
          <a:lstStyle>
            <a:lvl1pPr algn="l">
              <a:defRPr sz="1200"/>
            </a:lvl1pPr>
          </a:lstStyle>
          <a:p>
            <a:pPr>
              <a:lnSpc>
                <a:spcPct val="90000"/>
              </a:lnSpc>
            </a:pPr>
            <a:r>
              <a:rPr lang="en-US" smtClean="0"/>
              <a:t>Introduction to Agile software development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/>
          <a:lstStyle>
            <a:lvl1pPr marL="0" marR="0" indent="0" algn="r" defTabSz="892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/>
          <a:lstStyle>
            <a:lvl1pPr marL="0" marR="0" indent="0" algn="r" defTabSz="892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endParaRPr lang="en-US" dirty="0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63575"/>
            <a:ext cx="4419600" cy="3314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55" tIns="44627" rIns="89255" bIns="446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198620"/>
            <a:ext cx="5425440" cy="39776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8395706"/>
            <a:ext cx="2938780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2938780" cy="443494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Module Duration: 1 Hour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b="1" dirty="0" smtClean="0"/>
          </a:p>
          <a:p>
            <a:pPr>
              <a:lnSpc>
                <a:spcPct val="110000"/>
              </a:lnSpc>
            </a:pPr>
            <a:r>
              <a:rPr lang="en-US" b="0" dirty="0" smtClean="0"/>
              <a:t>Key Message(s): NA</a:t>
            </a:r>
          </a:p>
          <a:p>
            <a:pPr>
              <a:lnSpc>
                <a:spcPct val="110000"/>
              </a:lnSpc>
            </a:pPr>
            <a:endParaRPr lang="en-US" b="0" dirty="0" smtClean="0"/>
          </a:p>
          <a:p>
            <a:pPr>
              <a:lnSpc>
                <a:spcPct val="110000"/>
              </a:lnSpc>
            </a:pPr>
            <a:r>
              <a:rPr lang="en-US" b="0" dirty="0" smtClean="0"/>
              <a:t>Additional Information: NA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Copyright © 2015 Accenture All rights reserved.</a:t>
            </a:r>
            <a:endParaRPr lang="en-US" dirty="0" smtClean="0"/>
          </a:p>
        </p:txBody>
      </p:sp>
      <p:sp>
        <p:nvSpPr>
          <p:cNvPr id="10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6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Key Message(s): NA</a:t>
            </a:r>
          </a:p>
          <a:p>
            <a:endParaRPr lang="en-US" b="0" dirty="0" smtClean="0"/>
          </a:p>
          <a:p>
            <a:r>
              <a:rPr lang="en-US" b="0" dirty="0" smtClean="0"/>
              <a:t>Additional Information: NA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Copyright © 2015 Accenture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138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8180" y="4177821"/>
            <a:ext cx="5425440" cy="3977640"/>
          </a:xfrm>
        </p:spPr>
        <p:txBody>
          <a:bodyPr>
            <a:normAutofit/>
          </a:bodyPr>
          <a:lstStyle/>
          <a:p>
            <a:r>
              <a:rPr lang="en-US" b="0" dirty="0" smtClean="0"/>
              <a:t>Key Message(s): NA</a:t>
            </a:r>
          </a:p>
          <a:p>
            <a:endParaRPr lang="en-US" b="0" dirty="0" smtClean="0"/>
          </a:p>
          <a:p>
            <a:r>
              <a:rPr lang="en-US" b="0" dirty="0" smtClean="0"/>
              <a:t>Additional Information: NA</a:t>
            </a:r>
          </a:p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1451" y="8395706"/>
            <a:ext cx="2938780" cy="441960"/>
          </a:xfrm>
        </p:spPr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Copyright © 2015 Accenture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1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Key Message(s): NA</a:t>
            </a:r>
          </a:p>
          <a:p>
            <a:endParaRPr lang="en-US" b="0" dirty="0" smtClean="0"/>
          </a:p>
          <a:p>
            <a:r>
              <a:rPr lang="en-US" b="0" dirty="0" smtClean="0"/>
              <a:t>Additional Information: NA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1451" y="8395706"/>
            <a:ext cx="2938780" cy="441960"/>
          </a:xfrm>
        </p:spPr>
        <p:txBody>
          <a:bodyPr/>
          <a:lstStyle/>
          <a:p>
            <a:fld id="{FE9BC4E5-2BC1-4F43-85DD-A1B8F74CB7EB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idx="1"/>
          </p:nvPr>
        </p:nvSpPr>
        <p:spPr>
          <a:xfrm>
            <a:off x="4211175" y="0"/>
            <a:ext cx="2569056" cy="44196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Header Placeholder 4"/>
          <p:cNvSpPr txBox="1">
            <a:spLocks/>
          </p:cNvSpPr>
          <p:nvPr/>
        </p:nvSpPr>
        <p:spPr>
          <a:xfrm>
            <a:off x="-1" y="0"/>
            <a:ext cx="3841452" cy="662940"/>
          </a:xfrm>
          <a:prstGeom prst="rect">
            <a:avLst/>
          </a:prstGeom>
        </p:spPr>
        <p:txBody>
          <a:bodyPr vert="horz" lIns="89255" tIns="44627" rIns="89255" bIns="44627" rtlCol="0"/>
          <a:lstStyle/>
          <a:p>
            <a:pPr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Application Delivery Fundamentals (ADF) 2.0: Testing</a:t>
            </a:r>
          </a:p>
          <a:p>
            <a:pPr defTabSz="892546"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Module 02: Introduction to Software Development Life Cycle (SDLC)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95706"/>
            <a:ext cx="3394607" cy="441960"/>
          </a:xfrm>
          <a:prstGeom prst="rect">
            <a:avLst/>
          </a:prstGeom>
        </p:spPr>
        <p:txBody>
          <a:bodyPr vert="horz" lIns="89255" tIns="44627" rIns="89255" bIns="44627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Copyright © 2015 Accenture All rights reserved.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04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17943" y="158624"/>
            <a:ext cx="2000897" cy="200685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6184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2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6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4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2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1" y="170122"/>
            <a:ext cx="1388650" cy="22391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835718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2"/>
            <a:ext cx="9144000" cy="685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5725513" y="1268165"/>
            <a:ext cx="3074395" cy="2060440"/>
            <a:chOff x="5701703" y="682760"/>
            <a:chExt cx="3074395" cy="2060440"/>
          </a:xfrm>
        </p:grpSpPr>
        <p:sp>
          <p:nvSpPr>
            <p:cNvPr id="18" name="Freeform 17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cxnSp>
        <p:nvCxnSpPr>
          <p:cNvPr id="20" name="Straight Connector 19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459320" y="5822152"/>
            <a:ext cx="2183719" cy="635721"/>
            <a:chOff x="448031" y="5788818"/>
            <a:chExt cx="2183719" cy="6357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24" name="Picture 23" descr="Acc_StratLine_Wht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23" y="6282629"/>
            <a:ext cx="3739896" cy="224169"/>
          </a:xfrm>
          <a:prstGeom prst="rect">
            <a:avLst/>
          </a:prstGeom>
        </p:spPr>
      </p:pic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7" y="1268165"/>
            <a:ext cx="4536535" cy="1233311"/>
          </a:xfrm>
        </p:spPr>
        <p:txBody>
          <a:bodyPr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="1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8787" y="2624572"/>
            <a:ext cx="4536535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11312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1"/>
            <a:ext cx="8205261" cy="853603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1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853602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989104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209006"/>
            <a:ext cx="8205261" cy="814718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914095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k153597rk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0097"/>
            <a:ext cx="8228013" cy="670326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2265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5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3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0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3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0C3-F254-4683-BA38-AEEFE5E19B4B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4429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2016 Accenture All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995" y="1057275"/>
            <a:ext cx="820526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51" r:id="rId2"/>
    <p:sldLayoutId id="2147483766" r:id="rId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20C3-F254-4683-BA38-AEEFE5E19B4B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134B-7A19-43EF-BFE9-A17B7F5A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4429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2016 Accenture All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995" y="1057275"/>
            <a:ext cx="820526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3" r:id="rId2"/>
    <p:sldLayoutId id="2147483744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70" r:id="rId10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time_mktime.htm" TargetMode="External"/><Relationship Id="rId3" Type="http://schemas.openxmlformats.org/officeDocument/2006/relationships/hyperlink" Target="http://www.tutorialspoint.com/python/time_asctime.htm" TargetMode="External"/><Relationship Id="rId7" Type="http://schemas.openxmlformats.org/officeDocument/2006/relationships/hyperlink" Target="http://www.tutorialspoint.com/python/time_localtime.htm" TargetMode="External"/><Relationship Id="rId2" Type="http://schemas.openxmlformats.org/officeDocument/2006/relationships/hyperlink" Target="http://www.tutorialspoint.com/python/time_altzone.htm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tutorialspoint.com/python/time_gmtime.htm" TargetMode="External"/><Relationship Id="rId5" Type="http://schemas.openxmlformats.org/officeDocument/2006/relationships/hyperlink" Target="http://www.tutorialspoint.com/python/time_ctime.htm" TargetMode="External"/><Relationship Id="rId4" Type="http://schemas.openxmlformats.org/officeDocument/2006/relationships/hyperlink" Target="http://www.tutorialspoint.com/python/time_clock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time_strftime.htm" TargetMode="External"/><Relationship Id="rId2" Type="http://schemas.openxmlformats.org/officeDocument/2006/relationships/hyperlink" Target="http://www.tutorialspoint.com/python/time_sleep.htm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tutorialspoint.com/python/time_tzset.htm" TargetMode="External"/><Relationship Id="rId5" Type="http://schemas.openxmlformats.org/officeDocument/2006/relationships/hyperlink" Target="http://www.tutorialspoint.com/python/time_time.htm" TargetMode="External"/><Relationship Id="rId4" Type="http://schemas.openxmlformats.org/officeDocument/2006/relationships/hyperlink" Target="http://www.tutorialspoint.com/python/time_strptime.ht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8787" y="2501476"/>
            <a:ext cx="4822340" cy="1233311"/>
          </a:xfrm>
        </p:spPr>
        <p:txBody>
          <a:bodyPr vert="horz" lIns="0" tIns="0" rIns="0" bIns="0" rtlCol="0">
            <a:noAutofit/>
          </a:bodyPr>
          <a:lstStyle/>
          <a:p>
            <a:r>
              <a:rPr lang="en-US" sz="2400" dirty="0" smtClean="0"/>
              <a:t>Module 8 </a:t>
            </a:r>
            <a:r>
              <a:rPr lang="en-US" sz="2400" dirty="0"/>
              <a:t>- Date &amp;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8787" y="1268165"/>
            <a:ext cx="4822340" cy="1233311"/>
          </a:xfrm>
        </p:spPr>
        <p:txBody>
          <a:bodyPr vert="horz" lIns="0" tIns="0" rIns="0" bIns="0" rtlCol="0" anchor="b">
            <a:noAutofit/>
          </a:bodyPr>
          <a:lstStyle/>
          <a:p>
            <a:pPr marL="0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Python Programming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Time can be formatted as per the requirement,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One of the methods to get time in readable format is </a:t>
            </a:r>
            <a:r>
              <a:rPr lang="en-US" sz="1800" dirty="0" err="1"/>
              <a:t>asctime</a:t>
            </a:r>
            <a:r>
              <a:rPr lang="en-US" sz="1800" dirty="0"/>
              <a:t>() function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time - </a:t>
            </a:r>
            <a:r>
              <a:rPr lang="en-US" dirty="0" err="1"/>
              <a:t>asctime</a:t>
            </a:r>
            <a:r>
              <a:rPr lang="en-US" dirty="0"/>
              <a:t>() </a:t>
            </a:r>
            <a:r>
              <a:rPr lang="en-US" dirty="0" smtClean="0"/>
              <a:t>function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66653"/>
              </p:ext>
            </p:extLst>
          </p:nvPr>
        </p:nvGraphicFramePr>
        <p:xfrm>
          <a:off x="708752" y="3071564"/>
          <a:ext cx="6096000" cy="914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time;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localtime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time.asctime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time.localtime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time.time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 );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("Local current time :",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localtime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67558"/>
              </p:ext>
            </p:extLst>
          </p:nvPr>
        </p:nvGraphicFramePr>
        <p:xfrm>
          <a:off x="2196029" y="5036323"/>
          <a:ext cx="60960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current time : Tue Mar  1 14:12:09 2016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calendar module gives a wide range of methods to play with yearly and monthly calendars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</a:t>
            </a:r>
            <a:r>
              <a:rPr lang="en-US" sz="2000" dirty="0"/>
              <a:t>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for a month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72104"/>
              </p:ext>
            </p:extLst>
          </p:nvPr>
        </p:nvGraphicFramePr>
        <p:xfrm>
          <a:off x="457201" y="3324952"/>
          <a:ext cx="3508871" cy="1188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088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calendar;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calendar.month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(2016, 3);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print("Here is the calendar:");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89075"/>
              </p:ext>
            </p:extLst>
          </p:nvPr>
        </p:nvGraphicFramePr>
        <p:xfrm>
          <a:off x="5238646" y="2730492"/>
          <a:ext cx="2814685" cy="2834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46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 is the calendar: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March 2016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 Sa Su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1    2    3   4   5    6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7    8    9   10 11 12  13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14  15  16  17 18 19  20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21  22  23  24 25 26  27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28  29  30  31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9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400" dirty="0"/>
              <a:t>Following are the functions in python </a:t>
            </a:r>
            <a:r>
              <a:rPr lang="en-US" sz="1400" b="1" dirty="0"/>
              <a:t>time</a:t>
            </a:r>
            <a:r>
              <a:rPr lang="en-US" sz="1400" dirty="0"/>
              <a:t> module for working with times and for converting between representations.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time</a:t>
            </a:r>
            <a:r>
              <a:rPr lang="en-US" dirty="0"/>
              <a:t> Module - </a:t>
            </a:r>
            <a:r>
              <a:rPr lang="en-US" dirty="0" smtClean="0"/>
              <a:t>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40302"/>
              </p:ext>
            </p:extLst>
          </p:nvPr>
        </p:nvGraphicFramePr>
        <p:xfrm>
          <a:off x="594839" y="1917732"/>
          <a:ext cx="7937652" cy="406562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330066"/>
                <a:gridCol w="5607586"/>
              </a:tblGrid>
              <a:tr h="18486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u="sng" dirty="0">
                          <a:effectLst/>
                        </a:rPr>
                        <a:t>Function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u="sng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/>
                </a:tc>
              </a:tr>
              <a:tr h="629048">
                <a:tc>
                  <a:txBody>
                    <a:bodyPr/>
                    <a:lstStyle/>
                    <a:p>
                      <a:pPr marL="30480" marR="3048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u="none" strike="noStrike" dirty="0" err="1">
                          <a:effectLst/>
                          <a:hlinkClick r:id="rId2"/>
                        </a:rPr>
                        <a:t>time.altzone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 anchor="ctr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The offset of the local DST </a:t>
                      </a:r>
                      <a:r>
                        <a:rPr lang="en-US" sz="1200" dirty="0" err="1">
                          <a:effectLst/>
                        </a:rPr>
                        <a:t>timezone</a:t>
                      </a:r>
                      <a:r>
                        <a:rPr lang="en-US" sz="1200" dirty="0">
                          <a:effectLst/>
                        </a:rPr>
                        <a:t>, in seconds west of UTC, if one is defined. This is negative if the local DST </a:t>
                      </a:r>
                      <a:r>
                        <a:rPr lang="en-US" sz="1200" dirty="0" err="1">
                          <a:effectLst/>
                        </a:rPr>
                        <a:t>timezone</a:t>
                      </a:r>
                      <a:r>
                        <a:rPr lang="en-US" sz="1200" dirty="0">
                          <a:effectLst/>
                        </a:rPr>
                        <a:t> is east of UTC (as in Western Europe, including the UK). Only use this if daylight is nonzero.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/>
                </a:tc>
              </a:tr>
              <a:tr h="320943">
                <a:tc>
                  <a:txBody>
                    <a:bodyPr/>
                    <a:lstStyle/>
                    <a:p>
                      <a:pPr marL="30480" marR="3048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u="none" strike="noStrike">
                          <a:effectLst/>
                          <a:hlinkClick r:id="rId3"/>
                        </a:rPr>
                        <a:t>time.asctime([tupletime])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 anchor="ctr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Accepts a time-tuple and returns a readable 24-character string such as 'Tue Dec 11 18:07:14 2008'.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/>
                </a:tc>
              </a:tr>
              <a:tr h="474995">
                <a:tc>
                  <a:txBody>
                    <a:bodyPr/>
                    <a:lstStyle/>
                    <a:p>
                      <a:pPr marL="30480" marR="3048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u="none" strike="noStrike">
                          <a:effectLst/>
                          <a:hlinkClick r:id="rId4"/>
                        </a:rPr>
                        <a:t>time.clock( 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 anchor="ctr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Returns the current CPU time as a floating-point number of seconds. To measure computational costs of different approaches, the value of </a:t>
                      </a:r>
                      <a:r>
                        <a:rPr lang="en-US" sz="1200" dirty="0" err="1">
                          <a:effectLst/>
                        </a:rPr>
                        <a:t>time.clock</a:t>
                      </a:r>
                      <a:r>
                        <a:rPr lang="en-US" sz="1200" dirty="0">
                          <a:effectLst/>
                        </a:rPr>
                        <a:t> is more useful than that of </a:t>
                      </a:r>
                      <a:r>
                        <a:rPr lang="en-US" sz="1200" dirty="0" err="1">
                          <a:effectLst/>
                        </a:rPr>
                        <a:t>time.time</a:t>
                      </a:r>
                      <a:r>
                        <a:rPr lang="en-US" sz="1200" dirty="0">
                          <a:effectLst/>
                        </a:rPr>
                        <a:t>().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/>
                </a:tc>
              </a:tr>
              <a:tr h="320943">
                <a:tc>
                  <a:txBody>
                    <a:bodyPr/>
                    <a:lstStyle/>
                    <a:p>
                      <a:pPr marL="30480" marR="3048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u="none" strike="noStrike">
                          <a:effectLst/>
                          <a:hlinkClick r:id="rId5"/>
                        </a:rPr>
                        <a:t>time.ctime([secs])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 anchor="ctr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Like </a:t>
                      </a:r>
                      <a:r>
                        <a:rPr lang="en-US" sz="1200" dirty="0" err="1">
                          <a:effectLst/>
                        </a:rPr>
                        <a:t>asctime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localtime</a:t>
                      </a:r>
                      <a:r>
                        <a:rPr lang="en-US" sz="1200" dirty="0">
                          <a:effectLst/>
                        </a:rPr>
                        <a:t>(secs)) and without arguments is like </a:t>
                      </a:r>
                      <a:r>
                        <a:rPr lang="en-US" sz="1200" dirty="0" err="1">
                          <a:effectLst/>
                        </a:rPr>
                        <a:t>asctime</a:t>
                      </a:r>
                      <a:r>
                        <a:rPr lang="en-US" sz="1200" dirty="0">
                          <a:effectLst/>
                        </a:rPr>
                        <a:t>( 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/>
                </a:tc>
              </a:tr>
              <a:tr h="474995">
                <a:tc>
                  <a:txBody>
                    <a:bodyPr/>
                    <a:lstStyle/>
                    <a:p>
                      <a:pPr marL="30480" marR="3048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u="none" strike="noStrike">
                          <a:effectLst/>
                          <a:hlinkClick r:id="rId6"/>
                        </a:rPr>
                        <a:t>time.gmtime([secs])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 anchor="ctr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Accepts an instant expressed in seconds since the epoch and returns a time-tuple t with the UTC time. Note : </a:t>
                      </a:r>
                      <a:r>
                        <a:rPr lang="en-US" sz="1200" dirty="0" err="1">
                          <a:effectLst/>
                        </a:rPr>
                        <a:t>t.tm_isdst</a:t>
                      </a:r>
                      <a:r>
                        <a:rPr lang="en-US" sz="1200" dirty="0">
                          <a:effectLst/>
                        </a:rPr>
                        <a:t> is always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/>
                </a:tc>
              </a:tr>
              <a:tr h="474995">
                <a:tc>
                  <a:txBody>
                    <a:bodyPr/>
                    <a:lstStyle/>
                    <a:p>
                      <a:pPr marL="30480" marR="3048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u="none" strike="noStrike">
                          <a:effectLst/>
                          <a:hlinkClick r:id="rId7"/>
                        </a:rPr>
                        <a:t>time.localtime([secs])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 anchor="ctr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Accepts an instant expressed in seconds since the epoch and returns a time-tuple t with the local time (</a:t>
                      </a:r>
                      <a:r>
                        <a:rPr lang="en-US" sz="1200" dirty="0" err="1">
                          <a:effectLst/>
                        </a:rPr>
                        <a:t>t.tm_isdst</a:t>
                      </a:r>
                      <a:r>
                        <a:rPr lang="en-US" sz="1200" dirty="0">
                          <a:effectLst/>
                        </a:rPr>
                        <a:t> is 0 or 1, depending on whether DST applies to instant secs by local rules).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/>
                </a:tc>
              </a:tr>
              <a:tr h="474995">
                <a:tc>
                  <a:txBody>
                    <a:bodyPr/>
                    <a:lstStyle/>
                    <a:p>
                      <a:pPr marL="30480" marR="3048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u="none" strike="noStrike">
                          <a:effectLst/>
                          <a:hlinkClick r:id="rId8"/>
                        </a:rPr>
                        <a:t>time.mktime(tupletime)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 anchor="ctr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Accepts an instant expressed as a time-tuple in local time and returns a floating-point value with the instant expressed in seconds since the epoch.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2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time</a:t>
            </a:r>
            <a:r>
              <a:rPr lang="en-US" dirty="0"/>
              <a:t> Module </a:t>
            </a:r>
            <a:r>
              <a:rPr lang="en-US" dirty="0" smtClean="0"/>
              <a:t>– functions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43599"/>
              </p:ext>
            </p:extLst>
          </p:nvPr>
        </p:nvGraphicFramePr>
        <p:xfrm>
          <a:off x="461035" y="1466040"/>
          <a:ext cx="7937652" cy="235032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330066"/>
                <a:gridCol w="5607586"/>
              </a:tblGrid>
              <a:tr h="18486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u="sng" dirty="0">
                          <a:effectLst/>
                        </a:rPr>
                        <a:t>Function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u="sng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/>
                </a:tc>
              </a:tr>
              <a:tr h="184863">
                <a:tc>
                  <a:txBody>
                    <a:bodyPr/>
                    <a:lstStyle/>
                    <a:p>
                      <a:pPr marL="30480" marR="3048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u="none" strike="noStrike" dirty="0" err="1">
                          <a:effectLst/>
                          <a:hlinkClick r:id="rId2"/>
                        </a:rPr>
                        <a:t>time.sleep</a:t>
                      </a:r>
                      <a:r>
                        <a:rPr lang="en-US" sz="1200" u="none" strike="noStrike" dirty="0">
                          <a:effectLst/>
                          <a:hlinkClick r:id="rId2"/>
                        </a:rPr>
                        <a:t>(secs)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 anchor="ctr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Suspends the calling thread for secs seconds.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/>
                </a:tc>
              </a:tr>
              <a:tr h="320943">
                <a:tc>
                  <a:txBody>
                    <a:bodyPr/>
                    <a:lstStyle/>
                    <a:p>
                      <a:pPr marL="30480" marR="3048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u="none" strike="noStrike">
                          <a:effectLst/>
                          <a:hlinkClick r:id="rId3"/>
                        </a:rPr>
                        <a:t>time.strftime(fmt[,tupletime])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 anchor="ctr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Accepts an instant expressed as a time-tuple in local time and returns a string representing the instant as specified by string </a:t>
                      </a:r>
                      <a:r>
                        <a:rPr lang="en-US" sz="1200" dirty="0" err="1">
                          <a:effectLst/>
                        </a:rPr>
                        <a:t>fmt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/>
                </a:tc>
              </a:tr>
              <a:tr h="320943">
                <a:tc>
                  <a:txBody>
                    <a:bodyPr/>
                    <a:lstStyle/>
                    <a:p>
                      <a:pPr marL="30480" marR="3048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u="none" strike="noStrike">
                          <a:effectLst/>
                          <a:hlinkClick r:id="rId4"/>
                        </a:rPr>
                        <a:t>time.strptime(str,fmt='%a %b %d %H:%M:%S %Y')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 anchor="ctr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Parses </a:t>
                      </a:r>
                      <a:r>
                        <a:rPr lang="en-US" sz="1200" dirty="0" err="1">
                          <a:effectLst/>
                        </a:rPr>
                        <a:t>str</a:t>
                      </a:r>
                      <a:r>
                        <a:rPr lang="en-US" sz="1200" dirty="0">
                          <a:effectLst/>
                        </a:rPr>
                        <a:t> according to format string </a:t>
                      </a:r>
                      <a:r>
                        <a:rPr lang="en-US" sz="1200" dirty="0" err="1">
                          <a:effectLst/>
                        </a:rPr>
                        <a:t>fmt</a:t>
                      </a:r>
                      <a:r>
                        <a:rPr lang="en-US" sz="1200" dirty="0">
                          <a:effectLst/>
                        </a:rPr>
                        <a:t> and returns the instant in time-tuple format.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/>
                </a:tc>
              </a:tr>
              <a:tr h="320943">
                <a:tc>
                  <a:txBody>
                    <a:bodyPr/>
                    <a:lstStyle/>
                    <a:p>
                      <a:pPr marL="30480" marR="3048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u="none" strike="noStrike">
                          <a:effectLst/>
                          <a:hlinkClick r:id="rId5"/>
                        </a:rPr>
                        <a:t>time.time( 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 anchor="ctr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Returns the current time instant, a floating-point number of seconds since the epoch.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/>
                </a:tc>
              </a:tr>
              <a:tr h="320943">
                <a:tc>
                  <a:txBody>
                    <a:bodyPr/>
                    <a:lstStyle/>
                    <a:p>
                      <a:pPr marL="30480" marR="3048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u="none" strike="noStrike">
                          <a:effectLst/>
                          <a:hlinkClick r:id="rId6"/>
                        </a:rPr>
                        <a:t>time.tzset()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 anchor="ctr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Resets the time conversion rules used by the library routines. The environment variable TZ specifies how this is done.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9" marR="6419" marT="6419" marB="64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63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Following </a:t>
            </a:r>
            <a:r>
              <a:rPr lang="en-US" sz="2000" dirty="0"/>
              <a:t>are </a:t>
            </a:r>
            <a:r>
              <a:rPr lang="en-US" sz="2000" dirty="0" smtClean="0"/>
              <a:t>the </a:t>
            </a:r>
            <a:r>
              <a:rPr lang="en-US" sz="2000" dirty="0"/>
              <a:t>two important attributes available with time </a:t>
            </a:r>
            <a:r>
              <a:rPr lang="en-US" sz="2000" dirty="0" smtClean="0"/>
              <a:t>module.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in time </a:t>
            </a:r>
            <a:r>
              <a:rPr lang="en-US" dirty="0" smtClean="0"/>
              <a:t>module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42864"/>
              </p:ext>
            </p:extLst>
          </p:nvPr>
        </p:nvGraphicFramePr>
        <p:xfrm>
          <a:off x="645485" y="2579447"/>
          <a:ext cx="7836360" cy="156845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81758"/>
                <a:gridCol w="5054602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Attribute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 err="1">
                          <a:effectLst/>
                        </a:rPr>
                        <a:t>time.timezone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Attribute </a:t>
                      </a:r>
                      <a:r>
                        <a:rPr lang="en-US" sz="1600" dirty="0" err="1">
                          <a:effectLst/>
                        </a:rPr>
                        <a:t>time.timezone</a:t>
                      </a:r>
                      <a:r>
                        <a:rPr lang="en-US" sz="1600" dirty="0">
                          <a:effectLst/>
                        </a:rPr>
                        <a:t> is the offset in seconds of the local time zone (without DST) from UTC (&gt;0 in the Americas; &lt;=0 in most of Europe, Asia, Africa).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time.tzname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Attribute </a:t>
                      </a:r>
                      <a:r>
                        <a:rPr lang="en-US" sz="1600" dirty="0" err="1">
                          <a:effectLst/>
                        </a:rPr>
                        <a:t>time.tzname</a:t>
                      </a:r>
                      <a:r>
                        <a:rPr lang="en-US" sz="1600" dirty="0">
                          <a:effectLst/>
                        </a:rPr>
                        <a:t> is a pair of locale-dependent strings, which are the names of the local time zone without and with DST, respectively.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30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calendar module supplies calendar-related functions,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includes functions to print a text calendar for a given month or year.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default, calendar takes Monday as the first day of the week and Sunday as the last one.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change this, call </a:t>
            </a:r>
            <a:r>
              <a:rPr lang="en-US" dirty="0" err="1"/>
              <a:t>calendar.setfirstweekday</a:t>
            </a:r>
            <a:r>
              <a:rPr lang="en-US" dirty="0"/>
              <a:t>() function.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calendar</a:t>
            </a:r>
            <a:r>
              <a:rPr lang="en-US" dirty="0"/>
              <a:t> </a:t>
            </a:r>
            <a:r>
              <a:rPr lang="en-US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5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Module -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65241"/>
              </p:ext>
            </p:extLst>
          </p:nvPr>
        </p:nvGraphicFramePr>
        <p:xfrm>
          <a:off x="919329" y="1414175"/>
          <a:ext cx="7501480" cy="465239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354927"/>
                <a:gridCol w="4146553"/>
              </a:tblGrid>
              <a:tr h="20877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u="sng" dirty="0">
                          <a:effectLst/>
                        </a:rPr>
                        <a:t>Function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u="sng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47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 err="1">
                          <a:effectLst/>
                        </a:rPr>
                        <a:t>calendar.calendar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year,w</a:t>
                      </a:r>
                      <a:r>
                        <a:rPr lang="en-US" sz="1400" dirty="0">
                          <a:effectLst/>
                        </a:rPr>
                        <a:t>=2,l=1,c=6)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Returns a multiline string with a calendar for year </a:t>
                      </a:r>
                      <a:r>
                        <a:rPr lang="en-US" sz="1400" dirty="0" err="1">
                          <a:effectLst/>
                        </a:rPr>
                        <a:t>year</a:t>
                      </a:r>
                      <a:r>
                        <a:rPr lang="en-US" sz="1400" dirty="0">
                          <a:effectLst/>
                        </a:rPr>
                        <a:t> formatted into three columns separated by c spaces. w is the width in characters of each date; each line has length 21*w+18+2*c. l is the number of lines for each week.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24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calendar.firstweekday</a:t>
                      </a:r>
                      <a:r>
                        <a:rPr lang="en-US" sz="1400" dirty="0">
                          <a:effectLst/>
                        </a:rPr>
                        <a:t>( 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current setting for the weekday that starts each week. By default, when calendar is first imported, this is 0, meaning Monday.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76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calendar.isleap</a:t>
                      </a:r>
                      <a:r>
                        <a:rPr lang="en-US" sz="1400" dirty="0">
                          <a:effectLst/>
                        </a:rPr>
                        <a:t>(year)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True if year is a leap year; otherwise, False.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76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calendar.leapdays</a:t>
                      </a:r>
                      <a:r>
                        <a:rPr lang="en-US" sz="1400" dirty="0">
                          <a:effectLst/>
                        </a:rPr>
                        <a:t>(y1,y2)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total number of leap days in the years within range(y1,y2).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47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calendar.month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year,month,w</a:t>
                      </a:r>
                      <a:r>
                        <a:rPr lang="en-US" sz="1400" dirty="0">
                          <a:effectLst/>
                        </a:rPr>
                        <a:t>=2,l=1)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a multiline string with a calendar for month </a:t>
                      </a:r>
                      <a:r>
                        <a:rPr lang="en-US" sz="1400" dirty="0" err="1">
                          <a:effectLst/>
                        </a:rPr>
                        <a:t>month</a:t>
                      </a:r>
                      <a:r>
                        <a:rPr lang="en-US" sz="1400" dirty="0">
                          <a:effectLst/>
                        </a:rPr>
                        <a:t> of year </a:t>
                      </a:r>
                      <a:r>
                        <a:rPr lang="en-US" sz="1400" dirty="0" err="1">
                          <a:effectLst/>
                        </a:rPr>
                        <a:t>year</a:t>
                      </a:r>
                      <a:r>
                        <a:rPr lang="en-US" sz="1400" dirty="0">
                          <a:effectLst/>
                        </a:rPr>
                        <a:t>, one line per week plus two header lines. w is the width in characters of each date; each line has length 7*w+6. l is the number of lines for each week.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24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calendar.monthcalendar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year,month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a list of lists of </a:t>
                      </a:r>
                      <a:r>
                        <a:rPr lang="en-US" sz="1400" dirty="0" err="1">
                          <a:effectLst/>
                        </a:rPr>
                        <a:t>ints</a:t>
                      </a:r>
                      <a:r>
                        <a:rPr lang="en-US" sz="1400" dirty="0">
                          <a:effectLst/>
                        </a:rPr>
                        <a:t>. Each </a:t>
                      </a:r>
                      <a:r>
                        <a:rPr lang="en-US" sz="1400" dirty="0" err="1">
                          <a:effectLst/>
                        </a:rPr>
                        <a:t>sublist</a:t>
                      </a:r>
                      <a:r>
                        <a:rPr lang="en-US" sz="1400" dirty="0">
                          <a:effectLst/>
                        </a:rPr>
                        <a:t> denotes a week. Days outside month </a:t>
                      </a:r>
                      <a:r>
                        <a:rPr lang="en-US" sz="1400" dirty="0" err="1">
                          <a:effectLst/>
                        </a:rPr>
                        <a:t>month</a:t>
                      </a:r>
                      <a:r>
                        <a:rPr lang="en-US" sz="1400" dirty="0">
                          <a:effectLst/>
                        </a:rPr>
                        <a:t> of year </a:t>
                      </a:r>
                      <a:r>
                        <a:rPr lang="en-US" sz="1400" dirty="0" err="1">
                          <a:effectLst/>
                        </a:rPr>
                        <a:t>year</a:t>
                      </a:r>
                      <a:r>
                        <a:rPr lang="en-US" sz="1400" dirty="0">
                          <a:effectLst/>
                        </a:rPr>
                        <a:t> are set to 0; days within the month are set to their day-of-month, 1 and up.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</a:t>
            </a:r>
            <a:r>
              <a:rPr lang="en-US" dirty="0" smtClean="0"/>
              <a:t>Module – Functions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78637"/>
              </p:ext>
            </p:extLst>
          </p:nvPr>
        </p:nvGraphicFramePr>
        <p:xfrm>
          <a:off x="691740" y="1599277"/>
          <a:ext cx="7501480" cy="378879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354927"/>
                <a:gridCol w="4146553"/>
              </a:tblGrid>
              <a:tr h="20877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u="sng" dirty="0">
                          <a:effectLst/>
                        </a:rPr>
                        <a:t>Function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u="sng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47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calendar.monthrange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year,month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two integers. The first one is the code of the weekday for the first day of the month </a:t>
                      </a:r>
                      <a:r>
                        <a:rPr lang="en-US" sz="1400" dirty="0" err="1">
                          <a:effectLst/>
                        </a:rPr>
                        <a:t>month</a:t>
                      </a:r>
                      <a:r>
                        <a:rPr lang="en-US" sz="1400" dirty="0">
                          <a:effectLst/>
                        </a:rPr>
                        <a:t> in year </a:t>
                      </a:r>
                      <a:r>
                        <a:rPr lang="en-US" sz="1400" dirty="0" err="1">
                          <a:effectLst/>
                        </a:rPr>
                        <a:t>year</a:t>
                      </a:r>
                      <a:r>
                        <a:rPr lang="en-US" sz="1400" dirty="0">
                          <a:effectLst/>
                        </a:rPr>
                        <a:t>; the second one is the number of days in the month. Weekday codes are 0 (Monday) to 6 (Sunday); month numbers are 1 to 12.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76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calendar.prcal(year,w=2,l=1,c=6)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Like print </a:t>
                      </a:r>
                      <a:r>
                        <a:rPr lang="en-US" sz="1400" dirty="0" err="1">
                          <a:effectLst/>
                        </a:rPr>
                        <a:t>calendar.calendar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year,w,l,c</a:t>
                      </a:r>
                      <a:r>
                        <a:rPr lang="en-US" sz="1400" dirty="0">
                          <a:effectLst/>
                        </a:rPr>
                        <a:t>).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776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calendar.prmonth(year,month,w=2,l=1)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Like print </a:t>
                      </a:r>
                      <a:r>
                        <a:rPr lang="en-US" sz="1400" dirty="0" err="1">
                          <a:effectLst/>
                        </a:rPr>
                        <a:t>calendar.month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year,month,w,l</a:t>
                      </a:r>
                      <a:r>
                        <a:rPr lang="en-US" sz="1400" dirty="0">
                          <a:effectLst/>
                        </a:rPr>
                        <a:t>).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24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calendar.setfirstweekday(weekday)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Sets the first day of each week to weekday code weekday. Weekday codes are 0 (Monday) to 6 (Sunday).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24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calendar.timegm(tupletime)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inverse of </a:t>
                      </a:r>
                      <a:r>
                        <a:rPr lang="en-US" sz="1400" dirty="0" err="1">
                          <a:effectLst/>
                        </a:rPr>
                        <a:t>time.gmtime</a:t>
                      </a:r>
                      <a:r>
                        <a:rPr lang="en-US" sz="1400" dirty="0">
                          <a:effectLst/>
                        </a:rPr>
                        <a:t>: accepts a time instant in time-tuple form and returns the same instant as a floating-point number of seconds since the epoch.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24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calendar.weekday(year,month,day)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weekday code for the given date. Weekday codes are 0 (Monday) to 6 (Sunday); month numbers are 1 (January) to 12 (December).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4" marR="8464" marT="8464" marB="8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97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19101" y="1203325"/>
            <a:ext cx="8228012" cy="50371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Date </a:t>
            </a:r>
            <a:r>
              <a:rPr lang="en-US" sz="2000" dirty="0"/>
              <a:t>&amp; Time in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What is Tick?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TimeTuple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time </a:t>
            </a:r>
            <a:r>
              <a:rPr lang="en-US" sz="2000" dirty="0" smtClean="0"/>
              <a:t>module in Python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calendar </a:t>
            </a:r>
            <a:r>
              <a:rPr lang="en-US" sz="2000" dirty="0" smtClean="0"/>
              <a:t>module in Python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86184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86435" y="1205474"/>
            <a:ext cx="8228012" cy="482441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At </a:t>
            </a:r>
            <a:r>
              <a:rPr lang="en-US" sz="2000" dirty="0"/>
              <a:t>the end of this module, you will be able </a:t>
            </a:r>
            <a:r>
              <a:rPr lang="en-US" sz="2000" dirty="0" smtClean="0"/>
              <a:t>to understand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Date &amp; Time in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time </a:t>
            </a:r>
            <a:r>
              <a:rPr lang="en-US" sz="2000" dirty="0"/>
              <a:t>module in </a:t>
            </a:r>
            <a:r>
              <a:rPr lang="en-US" sz="2000" dirty="0" smtClean="0"/>
              <a:t>Python and related functions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calendar module in </a:t>
            </a:r>
            <a:r>
              <a:rPr lang="en-US" sz="2000" dirty="0" smtClean="0"/>
              <a:t>Python and related functions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 </a:t>
            </a:r>
            <a:r>
              <a:rPr lang="en-US" sz="2000" dirty="0"/>
              <a:t>Python program can handle date and time in several ways.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Python's time and calendar modules help manage dates and times easily and efficiently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&amp; Time in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9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Time intervals are floating-point numbers in units of seconds.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Particular instants in time are expressed in seconds since 12:00am, January 1, 1970.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a </a:t>
            </a:r>
            <a:r>
              <a:rPr lang="en-US" b="1" dirty="0"/>
              <a:t>time</a:t>
            </a:r>
            <a:r>
              <a:rPr lang="en-US" dirty="0"/>
              <a:t> module available in Python which provides functions for working with times, and for converting between representations.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function </a:t>
            </a:r>
            <a:r>
              <a:rPr lang="en-US" i="1" dirty="0" err="1"/>
              <a:t>time.time</a:t>
            </a:r>
            <a:r>
              <a:rPr lang="en-US" i="1" dirty="0"/>
              <a:t>()</a:t>
            </a:r>
            <a:r>
              <a:rPr lang="en-US" dirty="0"/>
              <a:t> returns the current system time in ticks since 12:00am, January 1, 1970(epoch)</a:t>
            </a:r>
          </a:p>
          <a:p>
            <a:pPr marL="0" indent="0">
              <a:buNone/>
            </a:pPr>
            <a:r>
              <a:rPr lang="en-US" sz="2100" i="1" u="sng" dirty="0"/>
              <a:t>Note:</a:t>
            </a:r>
          </a:p>
          <a:p>
            <a:pPr marL="0" indent="0">
              <a:buNone/>
            </a:pPr>
            <a:r>
              <a:rPr lang="en-IN" sz="2100" b="1" i="1" dirty="0"/>
              <a:t>Epoch time</a:t>
            </a:r>
            <a:r>
              <a:rPr lang="en-IN" sz="2100" i="1" dirty="0"/>
              <a:t> is a system for describing instants in </a:t>
            </a:r>
            <a:r>
              <a:rPr lang="en-IN" sz="2100" b="1" i="1" dirty="0"/>
              <a:t>time</a:t>
            </a:r>
            <a:r>
              <a:rPr lang="en-IN" sz="2100" i="1" dirty="0"/>
              <a:t>, defined as the number of seconds that have elapsed since 00:00:00 Coordinated Universal </a:t>
            </a:r>
            <a:r>
              <a:rPr lang="en-IN" sz="2100" b="1" i="1" dirty="0"/>
              <a:t>Time</a:t>
            </a:r>
            <a:r>
              <a:rPr lang="en-IN" sz="2100" i="1" dirty="0"/>
              <a:t> (UTC), Thursday, 1 January 1970, not counting leap seconds. </a:t>
            </a:r>
            <a:r>
              <a:rPr lang="en-US" sz="2100" i="1" dirty="0"/>
              <a:t>Dates before the epoch cannot be represented in this form. Future Dates also cannot be represented this way - the cutoff point is sometime in 2038 for UNIX and Windows.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Tick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2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Example: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 -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86129"/>
              </p:ext>
            </p:extLst>
          </p:nvPr>
        </p:nvGraphicFramePr>
        <p:xfrm>
          <a:off x="807903" y="1914793"/>
          <a:ext cx="7594293" cy="914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594293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import time;             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ticks = </a:t>
                      </a:r>
                      <a:r>
                        <a:rPr lang="en-US" sz="1800" dirty="0" err="1" smtClean="0"/>
                        <a:t>time.time</a:t>
                      </a:r>
                      <a:r>
                        <a:rPr lang="en-US" sz="1800" dirty="0" smtClean="0"/>
                        <a:t>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print ("Number of ticks since 12:00am, January 1, 1970:", ticks);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45520"/>
              </p:ext>
            </p:extLst>
          </p:nvPr>
        </p:nvGraphicFramePr>
        <p:xfrm>
          <a:off x="2306197" y="4107150"/>
          <a:ext cx="6096000" cy="1188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u="sng" dirty="0" smtClean="0"/>
                        <a:t>OUTPUT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Number of ticks since 12:00am, January 1, 1970: 1456820428.027663.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5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7507994" cy="482441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Many of Python's time functions handle time as a </a:t>
            </a:r>
            <a:r>
              <a:rPr lang="en-US" sz="2000" b="1" u="sng" dirty="0"/>
              <a:t>tuple of 9 numbers</a:t>
            </a:r>
            <a:r>
              <a:rPr lang="en-US" sz="2000" dirty="0"/>
              <a:t>, as shown below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TimeTuple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64243"/>
              </p:ext>
            </p:extLst>
          </p:nvPr>
        </p:nvGraphicFramePr>
        <p:xfrm>
          <a:off x="1085161" y="2618582"/>
          <a:ext cx="6571561" cy="23495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76324"/>
                <a:gridCol w="1763912"/>
                <a:gridCol w="413132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Field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Values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4-digit year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2008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Month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1 to 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1 to 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Hour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0 to 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Minute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0 to 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Second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0 to 61 (60 or 61 are leap-seconds)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Day of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0 to 6 (0 is Monday)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Day of year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1 to 366 (Julian day)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Daylight savings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-1, 0, 1, -1 means library determines DST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80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tuple is equivalent to </a:t>
            </a:r>
            <a:r>
              <a:rPr lang="en-US" b="1" dirty="0" err="1"/>
              <a:t>struct_time</a:t>
            </a:r>
            <a:r>
              <a:rPr lang="en-US" dirty="0"/>
              <a:t> structure. </a:t>
            </a:r>
          </a:p>
          <a:p>
            <a:pPr marL="0" indent="0">
              <a:buNone/>
            </a:pPr>
            <a:r>
              <a:rPr lang="en-US" dirty="0"/>
              <a:t>This structure has following attributes </a:t>
            </a:r>
            <a:r>
              <a:rPr lang="en-US" dirty="0" smtClean="0"/>
              <a:t>−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struct_time</a:t>
            </a:r>
            <a:r>
              <a:rPr lang="en-US" dirty="0"/>
              <a:t> structure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64881"/>
              </p:ext>
            </p:extLst>
          </p:nvPr>
        </p:nvGraphicFramePr>
        <p:xfrm>
          <a:off x="1190983" y="2761803"/>
          <a:ext cx="6278454" cy="236104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46681"/>
                <a:gridCol w="1901116"/>
                <a:gridCol w="3730657"/>
              </a:tblGrid>
              <a:tr h="2361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Attributes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Values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1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 err="1">
                          <a:effectLst/>
                        </a:rPr>
                        <a:t>tm_year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2008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1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 err="1">
                          <a:effectLst/>
                        </a:rPr>
                        <a:t>tm_mon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1 to 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1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tm_mday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1 to 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1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tm_hour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0 to 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1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 err="1">
                          <a:effectLst/>
                        </a:rPr>
                        <a:t>tm_min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0 to 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1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tm_sec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0 to 61 (60 or 61 are leap-seconds)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1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tm_wday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0 to 6 (0 is Monday)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1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tm_yday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1 to 366 (Julian day)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1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tm_isdst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-1, 0, 1, -1 means library determines DST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29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To translate a time instant from a </a:t>
            </a:r>
            <a:r>
              <a:rPr lang="en-US" sz="1800" i="1" dirty="0"/>
              <a:t>seconds since the epoch</a:t>
            </a:r>
            <a:r>
              <a:rPr lang="en-US" sz="1800" dirty="0"/>
              <a:t> floating-point value into a time-tuple, pass the floating-point value to a function (e.g., </a:t>
            </a:r>
            <a:r>
              <a:rPr lang="en-US" sz="1800" dirty="0" err="1"/>
              <a:t>localtime</a:t>
            </a:r>
            <a:r>
              <a:rPr lang="en-US" sz="1800" dirty="0"/>
              <a:t>) that returns a time-tuple with all nine items valid.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current </a:t>
            </a:r>
            <a:r>
              <a:rPr lang="en-US" dirty="0" smtClean="0"/>
              <a:t>time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66269"/>
              </p:ext>
            </p:extLst>
          </p:nvPr>
        </p:nvGraphicFramePr>
        <p:xfrm>
          <a:off x="708752" y="2878932"/>
          <a:ext cx="6096000" cy="914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time;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localtime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time.localtime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time.time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("Local current time :",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localtime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02772"/>
              </p:ext>
            </p:extLst>
          </p:nvPr>
        </p:nvGraphicFramePr>
        <p:xfrm>
          <a:off x="708752" y="4728499"/>
          <a:ext cx="7620000" cy="1188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62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current time :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time.struct_time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tm_year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=2016,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tm_mon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=3,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tm_mday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=1,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tm_hour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=14,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tm_min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=8,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tm_sec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=5,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tm_wday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=1,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tm_yday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=61,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tm_isdst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358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2_Pencils_02_201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Pencils_02_201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EE2E9F74290B44AFCD41880AB48C5F" ma:contentTypeVersion="0" ma:contentTypeDescription="Create a new document." ma:contentTypeScope="" ma:versionID="05b6d30090a4107fa51fb6cb359aaf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9A6220E-5020-4ACE-A33D-0A412E4F47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F39742-F002-4524-9145-DF5BDCD3C2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14F291-B47C-48A1-B199-EBD0A7B4E780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Pencils_02_2012</Template>
  <TotalTime>43765</TotalTime>
  <Words>1656</Words>
  <Application>Microsoft Office PowerPoint</Application>
  <PresentationFormat>On-screen Show (4:3)</PresentationFormat>
  <Paragraphs>234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2_Pencils_02_2012</vt:lpstr>
      <vt:lpstr>Custom Design</vt:lpstr>
      <vt:lpstr>4_Pencils_02_2012</vt:lpstr>
      <vt:lpstr>PowerPoint Presentation</vt:lpstr>
      <vt:lpstr>Agenda</vt:lpstr>
      <vt:lpstr>Module Objectives</vt:lpstr>
      <vt:lpstr>Date &amp; Time in Python</vt:lpstr>
      <vt:lpstr>What is Tick?</vt:lpstr>
      <vt:lpstr>Tick - Example</vt:lpstr>
      <vt:lpstr>TimeTuple</vt:lpstr>
      <vt:lpstr>struct_time structure</vt:lpstr>
      <vt:lpstr>Getting current time</vt:lpstr>
      <vt:lpstr>Formatting time - asctime() function</vt:lpstr>
      <vt:lpstr>calendar for a month</vt:lpstr>
      <vt:lpstr>The time Module - functions</vt:lpstr>
      <vt:lpstr>The time Module – functions (Contd)</vt:lpstr>
      <vt:lpstr>Attributes in time module</vt:lpstr>
      <vt:lpstr>The calendar Module</vt:lpstr>
      <vt:lpstr>calendar Module - Functions</vt:lpstr>
      <vt:lpstr>calendar Module – Functions (Contd)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erica.l.moeser</dc:creator>
  <dc:description>New Timing updated</dc:description>
  <cp:lastModifiedBy>Thangaraj, S.</cp:lastModifiedBy>
  <cp:revision>1711</cp:revision>
  <dcterms:created xsi:type="dcterms:W3CDTF">2012-03-13T15:47:14Z</dcterms:created>
  <dcterms:modified xsi:type="dcterms:W3CDTF">2016-03-02T03:25:57Z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ContentTypeId">
    <vt:lpwstr>0x0101007FEE2E9F74290B44AFCD41880AB48C5F</vt:lpwstr>
  </property>
  <property fmtid="{D5CDD505-2E9C-101B-9397-08002B2CF9AE}" pid="5" name="ArticulateGUID">
    <vt:lpwstr>8D2C1C65-ED6B-4A60-9072-CD0585E1DD71</vt:lpwstr>
  </property>
  <property fmtid="{D5CDD505-2E9C-101B-9397-08002B2CF9AE}" pid="6" name="ArticulateProjectFull">
    <vt:lpwstr>C:\Users\geetha.krishnan\Documents\Geetha Krishnan\Projects\ADF 2.0 Testing\Change tthe header\ADF_2.0_Testing_M1_SDLC.ppta</vt:lpwstr>
  </property>
</Properties>
</file>