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54" r:id="rId5"/>
    <p:sldMasterId id="2147483728" r:id="rId6"/>
  </p:sldMasterIdLst>
  <p:notesMasterIdLst>
    <p:notesMasterId r:id="rId18"/>
  </p:notesMasterIdLst>
  <p:handoutMasterIdLst>
    <p:handoutMasterId r:id="rId19"/>
  </p:handoutMasterIdLst>
  <p:sldIdLst>
    <p:sldId id="620" r:id="rId7"/>
    <p:sldId id="621" r:id="rId8"/>
    <p:sldId id="804" r:id="rId9"/>
    <p:sldId id="805" r:id="rId10"/>
    <p:sldId id="828" r:id="rId11"/>
    <p:sldId id="831" r:id="rId12"/>
    <p:sldId id="832" r:id="rId13"/>
    <p:sldId id="833" r:id="rId14"/>
    <p:sldId id="834" r:id="rId15"/>
    <p:sldId id="835" r:id="rId16"/>
    <p:sldId id="715" r:id="rId17"/>
  </p:sldIdLst>
  <p:sldSz cx="9144000" cy="6858000" type="screen4x3"/>
  <p:notesSz cx="6781800" cy="88392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orient="horz" pos="3340">
          <p15:clr>
            <a:srgbClr val="A4A3A4"/>
          </p15:clr>
        </p15:guide>
        <p15:guide id="3" orient="horz" pos="1295">
          <p15:clr>
            <a:srgbClr val="A4A3A4"/>
          </p15:clr>
        </p15:guide>
        <p15:guide id="4" orient="horz" pos="4016">
          <p15:clr>
            <a:srgbClr val="A4A3A4"/>
          </p15:clr>
        </p15:guide>
        <p15:guide id="5" orient="horz" pos="2792">
          <p15:clr>
            <a:srgbClr val="A4A3A4"/>
          </p15:clr>
        </p15:guide>
        <p15:guide id="6" orient="horz" pos="3314">
          <p15:clr>
            <a:srgbClr val="A4A3A4"/>
          </p15:clr>
        </p15:guide>
        <p15:guide id="7" orient="horz" pos="3069">
          <p15:clr>
            <a:srgbClr val="A4A3A4"/>
          </p15:clr>
        </p15:guide>
        <p15:guide id="8" orient="horz" pos="2135">
          <p15:clr>
            <a:srgbClr val="A4A3A4"/>
          </p15:clr>
        </p15:guide>
        <p15:guide id="9" pos="5495">
          <p15:clr>
            <a:srgbClr val="A4A3A4"/>
          </p15:clr>
        </p15:guide>
        <p15:guide id="10" pos="261">
          <p15:clr>
            <a:srgbClr val="A4A3A4"/>
          </p15:clr>
        </p15:guide>
        <p15:guide id="11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  <p:cmAuthor id="1" name="ankit.a.mehta" initials="a" lastIdx="11" clrIdx="1"/>
  <p:cmAuthor id="2" name="stacie.l.king" initials="slk" lastIdx="60" clrIdx="2"/>
  <p:cmAuthor id="3" name="ankit.b.singhal" initials="a" lastIdx="10" clrIdx="3"/>
  <p:cmAuthor id="4" name="Padmaja Yenugan" initials="PY" lastIdx="1" clrIdx="4">
    <p:extLst>
      <p:ext uri="{19B8F6BF-5375-455C-9EA6-DF929625EA0E}">
        <p15:presenceInfo xmlns:p15="http://schemas.microsoft.com/office/powerpoint/2012/main" userId="Padmaja Yenu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BD5F3"/>
    <a:srgbClr val="DB85A4"/>
    <a:srgbClr val="FF9911"/>
    <a:srgbClr val="DD4411"/>
    <a:srgbClr val="BBBB00"/>
    <a:srgbClr val="FFC000"/>
    <a:srgbClr val="FFFFFF"/>
    <a:srgbClr val="002266"/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434" autoAdjust="0"/>
  </p:normalViewPr>
  <p:slideViewPr>
    <p:cSldViewPr snapToGrid="0" showGuides="1">
      <p:cViewPr varScale="1">
        <p:scale>
          <a:sx n="64" d="100"/>
          <a:sy n="64" d="100"/>
        </p:scale>
        <p:origin x="1260" y="60"/>
      </p:cViewPr>
      <p:guideLst>
        <p:guide orient="horz" pos="4043"/>
        <p:guide orient="horz" pos="3340"/>
        <p:guide orient="horz" pos="1295"/>
        <p:guide orient="horz" pos="4016"/>
        <p:guide orient="horz" pos="2792"/>
        <p:guide orient="horz" pos="3314"/>
        <p:guide orient="horz" pos="3069"/>
        <p:guide orient="horz" pos="2135"/>
        <p:guide pos="5495"/>
        <p:guide pos="261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>
        <p:guide orient="horz" pos="278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451" y="8395706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14919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algn="l">
              <a:defRPr sz="1200"/>
            </a:lvl1pPr>
          </a:lstStyle>
          <a:p>
            <a:pPr>
              <a:lnSpc>
                <a:spcPct val="90000"/>
              </a:lnSpc>
            </a:pPr>
            <a:r>
              <a:rPr lang="en-US" smtClean="0"/>
              <a:t>Introduction to Agile software development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marL="0" marR="0" indent="0" algn="r" defTabSz="892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marL="0" marR="0" indent="0" algn="r" defTabSz="892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endParaRPr lang="en-US" dirty="0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63575"/>
            <a:ext cx="4419600" cy="3314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55" tIns="44627" rIns="89255" bIns="44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198620"/>
            <a:ext cx="5425440" cy="39776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2938780" cy="443494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Module Duration: 2 hours 30 minutes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0" dirty="0" smtClean="0"/>
              <a:t>Key Message(s): NA</a:t>
            </a:r>
          </a:p>
          <a:p>
            <a:pPr>
              <a:lnSpc>
                <a:spcPct val="110000"/>
              </a:lnSpc>
            </a:pPr>
            <a:endParaRPr lang="en-US" b="0" dirty="0" smtClean="0"/>
          </a:p>
          <a:p>
            <a:pPr>
              <a:lnSpc>
                <a:spcPct val="110000"/>
              </a:lnSpc>
            </a:pPr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6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Message(s): NA</a:t>
            </a:r>
          </a:p>
          <a:p>
            <a:endParaRPr lang="en-US" b="0" dirty="0" smtClean="0"/>
          </a:p>
          <a:p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38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Message(s): NA</a:t>
            </a:r>
          </a:p>
          <a:p>
            <a:endParaRPr lang="en-US" b="0" dirty="0" smtClean="0"/>
          </a:p>
          <a:p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041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Message(s): NA</a:t>
            </a:r>
          </a:p>
          <a:p>
            <a:endParaRPr lang="en-US" b="0" dirty="0" smtClean="0"/>
          </a:p>
          <a:p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890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Message(s): NA</a:t>
            </a:r>
          </a:p>
          <a:p>
            <a:endParaRPr lang="en-US" b="0" dirty="0" smtClean="0"/>
          </a:p>
          <a:p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</p:spPr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Application Delivery Fundamentals (ADF) 2.0: Testing</a:t>
            </a:r>
          </a:p>
          <a:p>
            <a:pPr defTabSz="892546"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Module 02: Introduction to Software Development Life Cycle (SDLC)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0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6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8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835718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"/>
            <a:ext cx="9144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5725513" y="1268165"/>
            <a:ext cx="3074395" cy="2060440"/>
            <a:chOff x="5701703" y="682760"/>
            <a:chExt cx="3074395" cy="2060440"/>
          </a:xfrm>
        </p:grpSpPr>
        <p:sp>
          <p:nvSpPr>
            <p:cNvPr id="18" name="Freeform 17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459320" y="5822152"/>
            <a:ext cx="2183719" cy="635721"/>
            <a:chOff x="448031" y="5788818"/>
            <a:chExt cx="2183719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24" name="Picture 23" descr="Acc_StratLine_Wht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23" y="6282629"/>
            <a:ext cx="3739896" cy="224169"/>
          </a:xfrm>
          <a:prstGeom prst="rect">
            <a:avLst/>
          </a:prstGeom>
        </p:spPr>
      </p:pic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7" y="1268165"/>
            <a:ext cx="4536535" cy="1233311"/>
          </a:xfrm>
        </p:spPr>
        <p:txBody>
          <a:bodyPr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8787" y="2624572"/>
            <a:ext cx="4536535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11312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853602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3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209006"/>
            <a:ext cx="8205261" cy="814718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914095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98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2265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4429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2015 Accenture All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995" y="1057275"/>
            <a:ext cx="82052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50" r:id="rId2"/>
    <p:sldLayoutId id="2147483751" r:id="rId3"/>
    <p:sldLayoutId id="2147483766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20C3-F254-4683-BA38-AEEFE5E19B4B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4429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2015 Accenture All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995" y="1057275"/>
            <a:ext cx="82052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3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1" r:id="rId8"/>
    <p:sldLayoutId id="2147483670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8786" y="2501476"/>
            <a:ext cx="7471011" cy="123331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dirty="0" smtClean="0"/>
              <a:t>Module15: Database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8787" y="1268165"/>
            <a:ext cx="4822340" cy="1233311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Python Programming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/>
              <a:t>The DB API defines a number of errors that must exist in each database module. The following table lists these exceptions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Errors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66184"/>
              </p:ext>
            </p:extLst>
          </p:nvPr>
        </p:nvGraphicFramePr>
        <p:xfrm>
          <a:off x="438283" y="2071069"/>
          <a:ext cx="8228013" cy="416486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10242"/>
                <a:gridCol w="6417771"/>
              </a:tblGrid>
              <a:tr h="25371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Exception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1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Warning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Used for non-fatal issues. Must subclass StandardError.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1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Error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Base class for errors. Must subclass StandardError.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1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InterfaceError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Used for errors in the database module, not the database itself. Must subclass Error.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1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DatabaseError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Used for errors in the database. Must subclass Error.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1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DataError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Subclass of DatabaseError that refers to errors in the data.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27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OperationalError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Subclass of </a:t>
                      </a:r>
                      <a:r>
                        <a:rPr lang="en-US" sz="1400" dirty="0" err="1">
                          <a:effectLst/>
                        </a:rPr>
                        <a:t>DatabaseError</a:t>
                      </a:r>
                      <a:r>
                        <a:rPr lang="en-US" sz="1400" dirty="0">
                          <a:effectLst/>
                        </a:rPr>
                        <a:t> that refers to errors such as the loss of a connection to the database. These errors are generally outside of the control of the Python scripter.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27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IntegrityError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Subclass of DatabaseError for situations that would damage the relational integrity, such as uniqueness constraints or foreign keys.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27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InternalError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Subclass of DatabaseError that refers to errors internal to the database module, such as a cursor no longer being active.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27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ProgrammingError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Subclass of DatabaseError that refers to errors such as a bad table name and other things that can safely be blamed on you.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1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NotSupportedError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Subclass of </a:t>
                      </a:r>
                      <a:r>
                        <a:rPr lang="en-US" sz="1400" dirty="0" err="1">
                          <a:effectLst/>
                        </a:rPr>
                        <a:t>DatabaseError</a:t>
                      </a:r>
                      <a:r>
                        <a:rPr lang="en-US" sz="1400" dirty="0">
                          <a:effectLst/>
                        </a:rPr>
                        <a:t> that refers to trying to call unsupported functionality.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19101" y="1203325"/>
            <a:ext cx="8228012" cy="50371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Database Access</a:t>
            </a:r>
          </a:p>
          <a:p>
            <a:r>
              <a:rPr lang="en-US" sz="2000" dirty="0"/>
              <a:t>Database </a:t>
            </a:r>
            <a:r>
              <a:rPr lang="en-US" sz="2000" dirty="0" smtClean="0"/>
              <a:t>Connection</a:t>
            </a:r>
          </a:p>
          <a:p>
            <a:r>
              <a:rPr lang="en-US" sz="2000" dirty="0"/>
              <a:t>INSERT </a:t>
            </a:r>
            <a:r>
              <a:rPr lang="en-US" sz="2000" dirty="0" smtClean="0"/>
              <a:t>, UPDATE &amp; DELETE Operations</a:t>
            </a:r>
            <a:endParaRPr lang="en-US" sz="2000" dirty="0"/>
          </a:p>
          <a:p>
            <a:r>
              <a:rPr lang="en-US" sz="2000" dirty="0"/>
              <a:t>READ </a:t>
            </a:r>
            <a:r>
              <a:rPr lang="en-US" sz="2000" dirty="0" smtClean="0"/>
              <a:t>Operation (Select Statement)</a:t>
            </a:r>
          </a:p>
          <a:p>
            <a:r>
              <a:rPr lang="en-US" sz="2000" dirty="0" smtClean="0"/>
              <a:t>COMMIT, ROLLBACK Functions</a:t>
            </a:r>
          </a:p>
          <a:p>
            <a:r>
              <a:rPr lang="en-US" sz="2000" dirty="0"/>
              <a:t>Disconnecting Database</a:t>
            </a:r>
          </a:p>
          <a:p>
            <a:r>
              <a:rPr lang="en-US" sz="2000" dirty="0"/>
              <a:t>Handling Errors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210" y="1302231"/>
            <a:ext cx="81921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Python standard for database interfaces is the Python DB-API. Most Python database interfaces adhere to this standard.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6314" y="2035355"/>
            <a:ext cx="4572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Database API supports a wide range of database servers such as −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GadFly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mSQL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SQL Server 2000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Informix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Interbase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Sybase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39" y="1280824"/>
            <a:ext cx="828206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DB API provides a minimal standard for working with databases using Python structures and syntax wherever possible. This API includes the following: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the API module.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Acquiring a connection with the database.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Issuing SQL statements and stored procedures.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Closing the connection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19101" y="1203325"/>
            <a:ext cx="8228012" cy="5037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 smtClean="0"/>
              <a:t>INSERT a Row into a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54224"/>
              </p:ext>
            </p:extLst>
          </p:nvPr>
        </p:nvGraphicFramePr>
        <p:xfrm>
          <a:off x="461035" y="1203325"/>
          <a:ext cx="8323201" cy="499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23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import </a:t>
                      </a:r>
                      <a:r>
                        <a:rPr lang="en-US" sz="1400" dirty="0" err="1" smtClean="0"/>
                        <a:t>mysql.connector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r>
                        <a:rPr lang="en-US" sz="1400" dirty="0" smtClean="0"/>
                        <a:t># Open database connection</a:t>
                      </a:r>
                    </a:p>
                    <a:p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mysql.connector.connect</a:t>
                      </a:r>
                      <a:r>
                        <a:rPr lang="en-US" sz="1400" dirty="0" smtClean="0"/>
                        <a:t>(host="</a:t>
                      </a:r>
                      <a:r>
                        <a:rPr lang="en-US" sz="1400" dirty="0" err="1" smtClean="0"/>
                        <a:t>localhost",user</a:t>
                      </a:r>
                      <a:r>
                        <a:rPr lang="en-US" sz="1400" dirty="0" smtClean="0"/>
                        <a:t>="</a:t>
                      </a:r>
                      <a:r>
                        <a:rPr lang="en-US" sz="1400" dirty="0" err="1" smtClean="0"/>
                        <a:t>root",password</a:t>
                      </a:r>
                      <a:r>
                        <a:rPr lang="en-US" sz="1400" dirty="0" smtClean="0"/>
                        <a:t>="abcd1234",database="</a:t>
                      </a:r>
                      <a:r>
                        <a:rPr lang="en-US" sz="1400" dirty="0" err="1" smtClean="0"/>
                        <a:t>testdb</a:t>
                      </a:r>
                      <a:r>
                        <a:rPr lang="en-US" sz="1400" dirty="0" smtClean="0"/>
                        <a:t>" )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# prepare a cursor object using cursor() method</a:t>
                      </a:r>
                    </a:p>
                    <a:p>
                      <a:r>
                        <a:rPr lang="en-US" sz="1400" dirty="0" smtClean="0"/>
                        <a:t>cursor = </a:t>
                      </a:r>
                      <a:r>
                        <a:rPr lang="en-US" sz="1400" dirty="0" err="1" smtClean="0"/>
                        <a:t>db.cursor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# Prepare SQL query to INSERT a record into the database.</a:t>
                      </a:r>
                    </a:p>
                    <a:p>
                      <a:r>
                        <a:rPr lang="en-US" sz="1400" dirty="0" err="1" smtClean="0"/>
                        <a:t>sql</a:t>
                      </a:r>
                      <a:r>
                        <a:rPr lang="en-US" sz="1400" dirty="0" smtClean="0"/>
                        <a:t> = """INSERT INTO EMPLOYEE(FIRST_NAME,LAST_NAME, AGE, SEX, INCOME)</a:t>
                      </a:r>
                    </a:p>
                    <a:p>
                      <a:r>
                        <a:rPr lang="en-US" sz="1400" dirty="0" smtClean="0"/>
                        <a:t>         VALUES </a:t>
                      </a:r>
                      <a:r>
                        <a:rPr lang="en-US" sz="1400" smtClean="0"/>
                        <a:t>('Thangaraj1', </a:t>
                      </a:r>
                      <a:r>
                        <a:rPr lang="en-US" sz="1400" dirty="0" smtClean="0"/>
                        <a:t>'Accenture</a:t>
                      </a:r>
                      <a:r>
                        <a:rPr lang="en-US" sz="1400" smtClean="0"/>
                        <a:t>', 30</a:t>
                      </a:r>
                      <a:r>
                        <a:rPr lang="en-US" sz="1400" dirty="0" smtClean="0"/>
                        <a:t>, 'M</a:t>
                      </a:r>
                      <a:r>
                        <a:rPr lang="en-US" sz="1400" smtClean="0"/>
                        <a:t>', 4000</a:t>
                      </a:r>
                      <a:r>
                        <a:rPr lang="en-US" sz="1400" dirty="0" smtClean="0"/>
                        <a:t>)"""</a:t>
                      </a:r>
                    </a:p>
                    <a:p>
                      <a:r>
                        <a:rPr lang="en-US" sz="1400" dirty="0" smtClean="0"/>
                        <a:t>try:</a:t>
                      </a:r>
                    </a:p>
                    <a:p>
                      <a:r>
                        <a:rPr lang="en-US" sz="1400" dirty="0" smtClean="0"/>
                        <a:t>   # Execute the SQL command</a:t>
                      </a:r>
                    </a:p>
                    <a:p>
                      <a:r>
                        <a:rPr lang="en-US" sz="1400" dirty="0" smtClean="0"/>
                        <a:t>   </a:t>
                      </a:r>
                      <a:r>
                        <a:rPr lang="en-US" sz="1400" dirty="0" err="1" smtClean="0"/>
                        <a:t>cursor.execute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sql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   # Commit your changes in the database</a:t>
                      </a:r>
                    </a:p>
                    <a:p>
                      <a:r>
                        <a:rPr lang="en-US" sz="1400" dirty="0" smtClean="0"/>
                        <a:t>   </a:t>
                      </a:r>
                      <a:r>
                        <a:rPr lang="en-US" sz="1400" dirty="0" err="1" smtClean="0"/>
                        <a:t>db.commit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r>
                        <a:rPr lang="en-US" sz="1400" dirty="0" smtClean="0"/>
                        <a:t>except:</a:t>
                      </a:r>
                    </a:p>
                    <a:p>
                      <a:r>
                        <a:rPr lang="en-US" sz="1400" dirty="0" smtClean="0"/>
                        <a:t>   # Rollback in case there is any error</a:t>
                      </a:r>
                    </a:p>
                    <a:p>
                      <a:r>
                        <a:rPr lang="en-US" sz="1400" dirty="0" smtClean="0"/>
                        <a:t>   </a:t>
                      </a:r>
                      <a:r>
                        <a:rPr lang="en-US" sz="1400" dirty="0" err="1" smtClean="0"/>
                        <a:t>db.rollback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# disconnect from server</a:t>
                      </a:r>
                    </a:p>
                    <a:p>
                      <a:r>
                        <a:rPr lang="en-US" sz="1400" dirty="0" err="1" smtClean="0"/>
                        <a:t>db.close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19101" y="1203325"/>
            <a:ext cx="8228012" cy="5037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 smtClean="0"/>
              <a:t>SELECT statement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26945"/>
              </p:ext>
            </p:extLst>
          </p:nvPr>
        </p:nvGraphicFramePr>
        <p:xfrm>
          <a:off x="461035" y="1203325"/>
          <a:ext cx="8323201" cy="4846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23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import </a:t>
                      </a:r>
                      <a:r>
                        <a:rPr lang="en-US" sz="1200" dirty="0" err="1" smtClean="0"/>
                        <a:t>mysql.connector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# Open database connection</a:t>
                      </a:r>
                    </a:p>
                    <a:p>
                      <a:r>
                        <a:rPr lang="en-US" sz="1200" dirty="0" err="1" smtClean="0"/>
                        <a:t>db</a:t>
                      </a:r>
                      <a:r>
                        <a:rPr lang="en-US" sz="1200" dirty="0" smtClean="0"/>
                        <a:t> = </a:t>
                      </a:r>
                      <a:r>
                        <a:rPr lang="en-US" sz="1200" dirty="0" err="1" smtClean="0"/>
                        <a:t>mysql.connector.connect</a:t>
                      </a:r>
                      <a:r>
                        <a:rPr lang="en-US" sz="1200" dirty="0" smtClean="0"/>
                        <a:t>(host="</a:t>
                      </a:r>
                      <a:r>
                        <a:rPr lang="en-US" sz="1200" dirty="0" err="1" smtClean="0"/>
                        <a:t>localhost",user</a:t>
                      </a:r>
                      <a:r>
                        <a:rPr lang="en-US" sz="1200" dirty="0" smtClean="0"/>
                        <a:t>="</a:t>
                      </a:r>
                      <a:r>
                        <a:rPr lang="en-US" sz="1200" dirty="0" err="1" smtClean="0"/>
                        <a:t>root",password</a:t>
                      </a:r>
                      <a:r>
                        <a:rPr lang="en-US" sz="1200" dirty="0" smtClean="0"/>
                        <a:t>="abcd1234",database="</a:t>
                      </a:r>
                      <a:r>
                        <a:rPr lang="en-US" sz="1200" dirty="0" err="1" smtClean="0"/>
                        <a:t>testdb</a:t>
                      </a:r>
                      <a:r>
                        <a:rPr lang="en-US" sz="1200" dirty="0" smtClean="0"/>
                        <a:t>")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# prepare a cursor object using cursor() method</a:t>
                      </a:r>
                    </a:p>
                    <a:p>
                      <a:r>
                        <a:rPr lang="en-US" sz="1200" dirty="0" smtClean="0"/>
                        <a:t>cursor = </a:t>
                      </a:r>
                      <a:r>
                        <a:rPr lang="en-US" sz="1200" dirty="0" err="1" smtClean="0"/>
                        <a:t>db.cursor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# Prepare SQL query to INSERT a record into the database.</a:t>
                      </a:r>
                    </a:p>
                    <a:p>
                      <a:r>
                        <a:rPr lang="en-US" sz="1200" dirty="0" err="1" smtClean="0"/>
                        <a:t>sql</a:t>
                      </a:r>
                      <a:r>
                        <a:rPr lang="en-US" sz="1200" dirty="0" smtClean="0"/>
                        <a:t> = "SELECT * FROM EMPLOYEE WHERE INCOME &gt; 1000"</a:t>
                      </a:r>
                    </a:p>
                    <a:p>
                      <a:r>
                        <a:rPr lang="en-US" sz="1200" dirty="0" smtClean="0"/>
                        <a:t>try:</a:t>
                      </a:r>
                    </a:p>
                    <a:p>
                      <a:r>
                        <a:rPr lang="en-US" sz="1200" dirty="0" smtClean="0"/>
                        <a:t>   # Execute the SQL command</a:t>
                      </a:r>
                    </a:p>
                    <a:p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cursor.execute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sql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r>
                        <a:rPr lang="en-US" sz="1200" dirty="0" smtClean="0"/>
                        <a:t>   # Fetch all the rows in a list of lists.</a:t>
                      </a:r>
                    </a:p>
                    <a:p>
                      <a:r>
                        <a:rPr lang="en-US" sz="1200" dirty="0" smtClean="0"/>
                        <a:t>   results = </a:t>
                      </a:r>
                      <a:r>
                        <a:rPr lang="en-US" sz="1200" dirty="0" err="1" smtClean="0"/>
                        <a:t>cursor.fetchall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r>
                        <a:rPr lang="en-US" sz="1200" dirty="0" smtClean="0"/>
                        <a:t>   for row in results:</a:t>
                      </a:r>
                    </a:p>
                    <a:p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fname</a:t>
                      </a:r>
                      <a:r>
                        <a:rPr lang="en-US" sz="1200" dirty="0" smtClean="0"/>
                        <a:t> = row[0]</a:t>
                      </a:r>
                    </a:p>
                    <a:p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lname</a:t>
                      </a:r>
                      <a:r>
                        <a:rPr lang="en-US" sz="1200" dirty="0" smtClean="0"/>
                        <a:t> = row[1]</a:t>
                      </a:r>
                    </a:p>
                    <a:p>
                      <a:r>
                        <a:rPr lang="en-US" sz="1200" dirty="0" smtClean="0"/>
                        <a:t>      age = row[2]</a:t>
                      </a:r>
                    </a:p>
                    <a:p>
                      <a:r>
                        <a:rPr lang="en-US" sz="1200" dirty="0" smtClean="0"/>
                        <a:t>      sex = row[3]</a:t>
                      </a:r>
                    </a:p>
                    <a:p>
                      <a:r>
                        <a:rPr lang="en-US" sz="1200" dirty="0" smtClean="0"/>
                        <a:t>      income = row[4]</a:t>
                      </a:r>
                    </a:p>
                    <a:p>
                      <a:r>
                        <a:rPr lang="en-US" sz="1200" dirty="0" smtClean="0"/>
                        <a:t>      # Now print fetched result</a:t>
                      </a:r>
                    </a:p>
                    <a:p>
                      <a:r>
                        <a:rPr lang="en-US" sz="1200" dirty="0" smtClean="0"/>
                        <a:t>      print("</a:t>
                      </a:r>
                      <a:r>
                        <a:rPr lang="en-US" sz="1200" dirty="0" err="1" smtClean="0"/>
                        <a:t>FirstName</a:t>
                      </a:r>
                      <a:r>
                        <a:rPr lang="en-US" sz="1200" dirty="0" smtClean="0"/>
                        <a:t> = "+</a:t>
                      </a:r>
                      <a:r>
                        <a:rPr lang="en-US" sz="1200" dirty="0" err="1" smtClean="0"/>
                        <a:t>fname</a:t>
                      </a:r>
                      <a:r>
                        <a:rPr lang="en-US" sz="1200" dirty="0" smtClean="0"/>
                        <a:t>+"   Last Name ="+</a:t>
                      </a:r>
                      <a:r>
                        <a:rPr lang="en-US" sz="1200" dirty="0" err="1" smtClean="0"/>
                        <a:t>lname</a:t>
                      </a:r>
                      <a:r>
                        <a:rPr lang="en-US" sz="1200" dirty="0" smtClean="0"/>
                        <a:t>);</a:t>
                      </a:r>
                    </a:p>
                    <a:p>
                      <a:r>
                        <a:rPr lang="en-US" sz="1200" dirty="0" smtClean="0"/>
                        <a:t>except:</a:t>
                      </a:r>
                    </a:p>
                    <a:p>
                      <a:r>
                        <a:rPr lang="en-US" sz="1200" dirty="0" smtClean="0"/>
                        <a:t>   print ("Error: unable to fetch data")</a:t>
                      </a:r>
                    </a:p>
                    <a:p>
                      <a:r>
                        <a:rPr lang="en-US" sz="1200" dirty="0" smtClean="0"/>
                        <a:t># disconnect from server</a:t>
                      </a:r>
                    </a:p>
                    <a:p>
                      <a:r>
                        <a:rPr lang="en-US" sz="1200" dirty="0" err="1" smtClean="0"/>
                        <a:t>db.close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7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034" y="1452133"/>
            <a:ext cx="8205261" cy="80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is the operation, which gives a green signal to database to finalize the changes, and after this operation, no change can be reverted back.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3260"/>
              </p:ext>
            </p:extLst>
          </p:nvPr>
        </p:nvGraphicFramePr>
        <p:xfrm>
          <a:off x="1089285" y="2716196"/>
          <a:ext cx="2553325" cy="4017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53325"/>
              </a:tblGrid>
              <a:tr h="401758">
                <a:tc>
                  <a:txBody>
                    <a:bodyPr/>
                    <a:lstStyle/>
                    <a:p>
                      <a:r>
                        <a:rPr lang="en-US" dirty="0" smtClean="0"/>
                        <a:t>Syntax: 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db.commit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9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hanges made to the database can be undone completely, using </a:t>
            </a:r>
            <a:r>
              <a:rPr lang="en-US" b="1" dirty="0"/>
              <a:t>rollback()</a:t>
            </a:r>
            <a:r>
              <a:rPr lang="en-US" dirty="0"/>
              <a:t> method.</a:t>
            </a:r>
          </a:p>
          <a:p>
            <a:r>
              <a:rPr lang="en-US" dirty="0" smtClean="0"/>
              <a:t>Syntax: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</a:t>
            </a:r>
            <a:r>
              <a:rPr lang="en-US" dirty="0" smtClean="0"/>
              <a:t>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89280"/>
              </p:ext>
            </p:extLst>
          </p:nvPr>
        </p:nvGraphicFramePr>
        <p:xfrm>
          <a:off x="2437607" y="2626193"/>
          <a:ext cx="1714668" cy="36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4668"/>
              </a:tblGrid>
              <a:tr h="356849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db.rollback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To disconnect Database connection, use close() method.</a:t>
            </a:r>
          </a:p>
          <a:p>
            <a:r>
              <a:rPr lang="en-US" dirty="0" smtClean="0"/>
              <a:t>Syntax: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Disconnecting </a:t>
            </a:r>
            <a:r>
              <a:rPr lang="en-US" dirty="0" smtClean="0"/>
              <a:t>Database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51702"/>
              </p:ext>
            </p:extLst>
          </p:nvPr>
        </p:nvGraphicFramePr>
        <p:xfrm>
          <a:off x="2033665" y="2371360"/>
          <a:ext cx="1399082" cy="37183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99082"/>
              </a:tblGrid>
              <a:tr h="371839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db.close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2_Pencils_02_201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Pencils_02_201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E2E9F74290B44AFCD41880AB48C5F" ma:contentTypeVersion="0" ma:contentTypeDescription="Create a new document." ma:contentTypeScope="" ma:versionID="05b6d30090a4107fa51fb6cb359aaf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F39742-F002-4524-9145-DF5BDCD3C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14F291-B47C-48A1-B199-EBD0A7B4E780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43744</TotalTime>
  <Words>800</Words>
  <Application>Microsoft Office PowerPoint</Application>
  <PresentationFormat>On-screen Show (4:3)</PresentationFormat>
  <Paragraphs>150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Verdana</vt:lpstr>
      <vt:lpstr>2_Pencils_02_2012</vt:lpstr>
      <vt:lpstr>Custom Design</vt:lpstr>
      <vt:lpstr>4_Pencils_02_2012</vt:lpstr>
      <vt:lpstr>PowerPoint Presentation</vt:lpstr>
      <vt:lpstr>Agenda</vt:lpstr>
      <vt:lpstr>Python and Databases</vt:lpstr>
      <vt:lpstr>PowerPoint Presentation</vt:lpstr>
      <vt:lpstr>INSERT a Row into a table</vt:lpstr>
      <vt:lpstr>SELECT statement </vt:lpstr>
      <vt:lpstr>COMMIT Operation</vt:lpstr>
      <vt:lpstr>ROLLBACK Operation</vt:lpstr>
      <vt:lpstr>Disconnecting Database</vt:lpstr>
      <vt:lpstr>Handling Errors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>New Timing updated</dc:description>
  <cp:lastModifiedBy>Thangaraj, S.</cp:lastModifiedBy>
  <cp:revision>1709</cp:revision>
  <dcterms:created xsi:type="dcterms:W3CDTF">2012-03-13T15:47:14Z</dcterms:created>
  <dcterms:modified xsi:type="dcterms:W3CDTF">2016-07-08T09:15:26Z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ContentTypeId">
    <vt:lpwstr>0x0101007FEE2E9F74290B44AFCD41880AB48C5F</vt:lpwstr>
  </property>
  <property fmtid="{D5CDD505-2E9C-101B-9397-08002B2CF9AE}" pid="5" name="ArticulateGUID">
    <vt:lpwstr>8D2C1C65-ED6B-4A60-9072-CD0585E1DD71</vt:lpwstr>
  </property>
  <property fmtid="{D5CDD505-2E9C-101B-9397-08002B2CF9AE}" pid="6" name="ArticulateProjectFull">
    <vt:lpwstr>C:\Users\geetha.krishnan\Documents\Geetha Krishnan\Projects\ADF 2.0 Testing\Change tthe header\ADF_2.0_Testing_M1_SDLC.ppta</vt:lpwstr>
  </property>
</Properties>
</file>