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54" r:id="rId5"/>
    <p:sldMasterId id="2147483728" r:id="rId6"/>
  </p:sldMasterIdLst>
  <p:notesMasterIdLst>
    <p:notesMasterId r:id="rId33"/>
  </p:notesMasterIdLst>
  <p:handoutMasterIdLst>
    <p:handoutMasterId r:id="rId34"/>
  </p:handoutMasterIdLst>
  <p:sldIdLst>
    <p:sldId id="620" r:id="rId7"/>
    <p:sldId id="804" r:id="rId8"/>
    <p:sldId id="826" r:id="rId9"/>
    <p:sldId id="525" r:id="rId10"/>
    <p:sldId id="818" r:id="rId11"/>
    <p:sldId id="805" r:id="rId12"/>
    <p:sldId id="806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9" r:id="rId25"/>
    <p:sldId id="820" r:id="rId26"/>
    <p:sldId id="821" r:id="rId27"/>
    <p:sldId id="822" r:id="rId28"/>
    <p:sldId id="825" r:id="rId29"/>
    <p:sldId id="823" r:id="rId30"/>
    <p:sldId id="824" r:id="rId31"/>
    <p:sldId id="715" r:id="rId32"/>
  </p:sldIdLst>
  <p:sldSz cx="9144000" cy="6858000" type="screen4x3"/>
  <p:notesSz cx="6781800" cy="88392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orient="horz" pos="3340">
          <p15:clr>
            <a:srgbClr val="A4A3A4"/>
          </p15:clr>
        </p15:guide>
        <p15:guide id="3" orient="horz" pos="1295">
          <p15:clr>
            <a:srgbClr val="A4A3A4"/>
          </p15:clr>
        </p15:guide>
        <p15:guide id="4" orient="horz" pos="4016">
          <p15:clr>
            <a:srgbClr val="A4A3A4"/>
          </p15:clr>
        </p15:guide>
        <p15:guide id="5" orient="horz" pos="2792">
          <p15:clr>
            <a:srgbClr val="A4A3A4"/>
          </p15:clr>
        </p15:guide>
        <p15:guide id="6" orient="horz" pos="3314">
          <p15:clr>
            <a:srgbClr val="A4A3A4"/>
          </p15:clr>
        </p15:guide>
        <p15:guide id="7" orient="horz" pos="3069">
          <p15:clr>
            <a:srgbClr val="A4A3A4"/>
          </p15:clr>
        </p15:guide>
        <p15:guide id="8" orient="horz" pos="2135">
          <p15:clr>
            <a:srgbClr val="A4A3A4"/>
          </p15:clr>
        </p15:guide>
        <p15:guide id="9" pos="5495">
          <p15:clr>
            <a:srgbClr val="A4A3A4"/>
          </p15:clr>
        </p15:guide>
        <p15:guide id="10" pos="261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ankit.a.mehta" initials="a" lastIdx="11" clrIdx="1"/>
  <p:cmAuthor id="2" name="stacie.l.king" initials="slk" lastIdx="60" clrIdx="2"/>
  <p:cmAuthor id="3" name="ankit.b.singhal" initials="a" lastIdx="10" clrIdx="3"/>
  <p:cmAuthor id="4" name="Padmaja Yenugan" initials="PY" lastIdx="1" clrIdx="4">
    <p:extLst>
      <p:ext uri="{19B8F6BF-5375-455C-9EA6-DF929625EA0E}">
        <p15:presenceInfo xmlns:p15="http://schemas.microsoft.com/office/powerpoint/2012/main" userId="Padmaja Yenu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BD5F3"/>
    <a:srgbClr val="DB85A4"/>
    <a:srgbClr val="FF9911"/>
    <a:srgbClr val="DD4411"/>
    <a:srgbClr val="BBBB00"/>
    <a:srgbClr val="FFC000"/>
    <a:srgbClr val="FFFFFF"/>
    <a:srgbClr val="002266"/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434" autoAdjust="0"/>
  </p:normalViewPr>
  <p:slideViewPr>
    <p:cSldViewPr snapToGrid="0" showGuides="1">
      <p:cViewPr varScale="1">
        <p:scale>
          <a:sx n="85" d="100"/>
          <a:sy n="85" d="100"/>
        </p:scale>
        <p:origin x="1446" y="84"/>
      </p:cViewPr>
      <p:guideLst>
        <p:guide orient="horz" pos="4043"/>
        <p:guide orient="horz" pos="3340"/>
        <p:guide orient="horz" pos="1295"/>
        <p:guide orient="horz" pos="4016"/>
        <p:guide orient="horz" pos="2792"/>
        <p:guide orient="horz" pos="3314"/>
        <p:guide orient="horz" pos="3069"/>
        <p:guide orient="horz" pos="2135"/>
        <p:guide pos="5495"/>
        <p:guide pos="261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78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14919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l">
              <a:defRPr sz="1200"/>
            </a:lvl1pPr>
          </a:lstStyle>
          <a:p>
            <a:pPr>
              <a:lnSpc>
                <a:spcPct val="90000"/>
              </a:lnSpc>
            </a:pPr>
            <a:r>
              <a:rPr lang="en-US"/>
              <a:t>Introduction to Agile software development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63575"/>
            <a:ext cx="4419600" cy="3314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5" tIns="44627" rIns="89255" bIns="44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198620"/>
            <a:ext cx="5425440" cy="39776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2938780" cy="44349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Module Duration: 2</a:t>
            </a:r>
          </a:p>
          <a:p>
            <a:pPr>
              <a:lnSpc>
                <a:spcPct val="110000"/>
              </a:lnSpc>
            </a:pPr>
            <a:r>
              <a:rPr lang="en-US" b="0" dirty="0"/>
              <a:t>Key Message(s): NA</a:t>
            </a:r>
          </a:p>
          <a:p>
            <a:pPr>
              <a:lnSpc>
                <a:spcPct val="110000"/>
              </a:lnSpc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5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8180" y="4177821"/>
            <a:ext cx="5425440" cy="3977640"/>
          </a:xfrm>
        </p:spPr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Key Message(s): NA</a:t>
            </a:r>
          </a:p>
          <a:p>
            <a:endParaRPr lang="en-US" b="0" dirty="0"/>
          </a:p>
          <a:p>
            <a:r>
              <a:rPr lang="en-US" b="0" dirty="0"/>
              <a:t>Additional Information: NA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Application Delivery Fundamentals (ADF) 2.0: Testing</a:t>
            </a:r>
          </a:p>
          <a:p>
            <a:pPr defTabSz="892546"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Module 02: Introduction to Software Development Life Cycle (SDLC)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35718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"/>
            <a:ext cx="9144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5725513" y="1268165"/>
            <a:ext cx="3074395" cy="2060440"/>
            <a:chOff x="5701703" y="682760"/>
            <a:chExt cx="3074395" cy="2060440"/>
          </a:xfrm>
        </p:grpSpPr>
        <p:sp>
          <p:nvSpPr>
            <p:cNvPr id="18" name="Freeform 17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9320" y="5822152"/>
            <a:ext cx="2183719" cy="635721"/>
            <a:chOff x="448031" y="5788818"/>
            <a:chExt cx="2183719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4" name="Picture 23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3" y="6282629"/>
            <a:ext cx="3739896" cy="224169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7" y="1268165"/>
            <a:ext cx="4536535" cy="1233311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8787" y="2624572"/>
            <a:ext cx="4536535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1312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1"/>
            <a:ext cx="8205261" cy="85360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18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53602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989104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209006"/>
            <a:ext cx="8205261" cy="814718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914095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6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22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9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2015 Accenture All 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1" r:id="rId2"/>
    <p:sldLayoutId id="2147483766" r:id="rId3"/>
  </p:sldLayoutIdLst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0C3-F254-4683-BA38-AEEFE5E19B4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2015 Accenture All 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3" r:id="rId2"/>
    <p:sldLayoutId id="214748374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70" r:id="rId10"/>
    <p:sldLayoutId id="2147483769" r:id="rId11"/>
  </p:sldLayoutIdLst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8787" y="2501476"/>
            <a:ext cx="4822340" cy="1233311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2400" dirty="0"/>
              <a:t>Module 13 -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787" y="1268165"/>
            <a:ext cx="4822340" cy="1233311"/>
          </a:xfrm>
        </p:spPr>
        <p:txBody>
          <a:bodyPr vert="horz" lIns="0" tIns="0" rIns="0" bIns="0" rtlCol="0" anchor="b">
            <a:no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1"/>
                </a:solidFill>
              </a:rPr>
              <a:t>Python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48544214"/>
              </p:ext>
            </p:extLst>
          </p:nvPr>
        </p:nvGraphicFramePr>
        <p:xfrm>
          <a:off x="457200" y="1381125"/>
          <a:ext cx="8228013" cy="3383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= "Cats are smarter than dogs";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r'(.*) are (.*?) .*', line,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re.M|re.I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"Nothing found!!"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27308"/>
              </p:ext>
            </p:extLst>
          </p:nvPr>
        </p:nvGraphicFramePr>
        <p:xfrm>
          <a:off x="1179227" y="5093856"/>
          <a:ext cx="6096000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Cats are smarter than dogs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:  Cats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:  smarter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9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match</a:t>
            </a:r>
            <a:r>
              <a:rPr lang="en-US" dirty="0"/>
              <a:t> checks for a match only at the beginning of the string, 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b="1" dirty="0"/>
              <a:t>search</a:t>
            </a:r>
            <a:r>
              <a:rPr lang="en-US" dirty="0"/>
              <a:t> checks for a match anywhere in the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Versus Searching</a:t>
            </a:r>
          </a:p>
        </p:txBody>
      </p:sp>
    </p:spTree>
    <p:extLst>
      <p:ext uri="{BB962C8B-B14F-4D97-AF65-F5344CB8AC3E}">
        <p14:creationId xmlns:p14="http://schemas.microsoft.com/office/powerpoint/2010/main" val="41470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3532478"/>
              </p:ext>
            </p:extLst>
          </p:nvPr>
        </p:nvGraphicFramePr>
        <p:xfrm>
          <a:off x="457200" y="1381125"/>
          <a:ext cx="8228013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= "Cats are smarter than dogs";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r'dogs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line,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re.M|re.I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"match --&gt;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"No match!!"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r'dogs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line,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re.M|re.I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"search --&gt;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"Nothing found!!"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67270"/>
              </p:ext>
            </p:extLst>
          </p:nvPr>
        </p:nvGraphicFramePr>
        <p:xfrm>
          <a:off x="969364" y="5383166"/>
          <a:ext cx="6096000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match!!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--&gt;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dogs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3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This method replaces all occurrences of the RE </a:t>
            </a:r>
            <a:r>
              <a:rPr lang="en-US" sz="2400" i="1" dirty="0"/>
              <a:t>pattern</a:t>
            </a:r>
            <a:r>
              <a:rPr lang="en-US" sz="2400" dirty="0"/>
              <a:t> in </a:t>
            </a:r>
            <a:r>
              <a:rPr lang="en-US" sz="2400" i="1" dirty="0"/>
              <a:t>string</a:t>
            </a:r>
            <a:r>
              <a:rPr lang="en-US" sz="2400" dirty="0"/>
              <a:t> with </a:t>
            </a:r>
            <a:r>
              <a:rPr lang="en-US" sz="2400" i="1" dirty="0" err="1"/>
              <a:t>repl</a:t>
            </a:r>
            <a:r>
              <a:rPr lang="en-US" sz="2400" dirty="0"/>
              <a:t>, substituting all occurrences unless </a:t>
            </a:r>
            <a:r>
              <a:rPr lang="en-US" sz="2400" i="1" dirty="0"/>
              <a:t>max</a:t>
            </a:r>
            <a:r>
              <a:rPr lang="en-US" sz="2400" dirty="0"/>
              <a:t> provided. This method returns modified string.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Replace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51696"/>
              </p:ext>
            </p:extLst>
          </p:nvPr>
        </p:nvGraphicFramePr>
        <p:xfrm>
          <a:off x="2243528" y="2011597"/>
          <a:ext cx="3992380" cy="4467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9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max=0)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0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31549616"/>
              </p:ext>
            </p:extLst>
          </p:nvPr>
        </p:nvGraphicFramePr>
        <p:xfrm>
          <a:off x="438283" y="1531027"/>
          <a:ext cx="8228013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= "2004-959-559 # This is Phone Number"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Delete Python-style comments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(r'#.*$', "", phone)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"Phone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Remove anything other than digits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(r'\D', "", phone)   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"Phone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Replace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7385"/>
              </p:ext>
            </p:extLst>
          </p:nvPr>
        </p:nvGraphicFramePr>
        <p:xfrm>
          <a:off x="999344" y="4872970"/>
          <a:ext cx="6096000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 2004-959-559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 2004959559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Regular expression literals may include an optional modifier to control various aspects of matching. The modifiers are specified as an optional flag. You can provide multiple modifiers using exclusive OR (|)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Modifiers: Option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1029"/>
              </p:ext>
            </p:extLst>
          </p:nvPr>
        </p:nvGraphicFramePr>
        <p:xfrm>
          <a:off x="457201" y="3372786"/>
          <a:ext cx="8228013" cy="25082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7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1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Modifier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Performs case-insensitive matching.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Interprets words according to the current locale.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Makes $ match the end of a line (not just the end of the string) and makes ^ match the start of any line (not just the start of the string).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Makes a period (dot) match any character, including a newline.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Interprets letters according to the Unicode character set. This flag affects the behavior of \w, \W, \b, \B.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re.X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Permits "cuter" regular expression syntax. It ignores whitespace (except inside a set [] or when escaped by a backslash) and treats </a:t>
                      </a:r>
                      <a:r>
                        <a:rPr lang="en-US" sz="1600" dirty="0" err="1">
                          <a:effectLst/>
                        </a:rPr>
                        <a:t>unescaped</a:t>
                      </a:r>
                      <a:r>
                        <a:rPr lang="en-US" sz="1600" dirty="0">
                          <a:effectLst/>
                        </a:rPr>
                        <a:t> # as a comment marker.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63903422"/>
              </p:ext>
            </p:extLst>
          </p:nvPr>
        </p:nvGraphicFramePr>
        <p:xfrm>
          <a:off x="461035" y="1538474"/>
          <a:ext cx="8124669" cy="42477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0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Pattern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beginning of line.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$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end of line.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any single character except newline. </a:t>
                      </a:r>
                      <a:r>
                        <a:rPr lang="en-US" sz="1800">
                          <a:effectLst/>
                        </a:rPr>
                        <a:t>Using M </a:t>
                      </a:r>
                      <a:r>
                        <a:rPr lang="en-US" sz="1800" dirty="0">
                          <a:effectLst/>
                        </a:rPr>
                        <a:t>option allows it to match newline as well.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[...]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any single character in brackets.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[^...]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any single character not in brackets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0 or more occurrences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1 or more occurrence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0 or 1 occurrence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re{ n}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exactly n number of occurrences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re{ n,}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n or more occurrences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24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re{ n, m}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at least n and at most m occurrences of preceding 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a|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either a or b.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9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Groups regular expressions and remembers matched text.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</a:p>
        </p:txBody>
      </p:sp>
    </p:spTree>
    <p:extLst>
      <p:ext uri="{BB962C8B-B14F-4D97-AF65-F5344CB8AC3E}">
        <p14:creationId xmlns:p14="http://schemas.microsoft.com/office/powerpoint/2010/main" val="422843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899991"/>
              </p:ext>
            </p:extLst>
          </p:nvPr>
        </p:nvGraphicFramePr>
        <p:xfrm>
          <a:off x="461035" y="1373584"/>
          <a:ext cx="8124669" cy="46524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0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Pattern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</a:t>
                      </a:r>
                      <a:r>
                        <a:rPr lang="en-US" sz="1800" dirty="0" err="1">
                          <a:effectLst/>
                        </a:rPr>
                        <a:t>imx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Temporarily toggles on i, m, or x options within a regular expression. If in parentheses, only that area is affected.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34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(?-</a:t>
                      </a:r>
                      <a:r>
                        <a:rPr lang="en-US" sz="1800" dirty="0" err="1">
                          <a:effectLst/>
                        </a:rPr>
                        <a:t>imx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Temporarily toggles off i, m, or x options within a regular expression. If in parentheses, only that area is affected.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(?: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Groups regular expressions without remembering matched text.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</a:t>
                      </a:r>
                      <a:r>
                        <a:rPr lang="en-US" sz="1800" dirty="0" err="1">
                          <a:effectLst/>
                        </a:rPr>
                        <a:t>imx</a:t>
                      </a:r>
                      <a:r>
                        <a:rPr lang="en-US" sz="1800" dirty="0">
                          <a:effectLst/>
                        </a:rPr>
                        <a:t>: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Temporarily toggles on i, m, or x options within parentheses.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(?-</a:t>
                      </a:r>
                      <a:r>
                        <a:rPr lang="en-US" sz="1800" dirty="0" err="1">
                          <a:effectLst/>
                        </a:rPr>
                        <a:t>imx</a:t>
                      </a:r>
                      <a:r>
                        <a:rPr lang="en-US" sz="1800" dirty="0">
                          <a:effectLst/>
                        </a:rPr>
                        <a:t>: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Temporarily toggles off i, m, or x options within parentheses.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(?#...)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Comment.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(?=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Specifies position using a pattern. Doesn't have a range.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(?!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Specifies position using pattern negation. Doesn't have a range.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(?&gt; re)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independent pattern without backtracking.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word characters.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</a:t>
                      </a:r>
                      <a:r>
                        <a:rPr lang="en-US" sz="1800" dirty="0" err="1">
                          <a:effectLst/>
                        </a:rPr>
                        <a:t>nonword</a:t>
                      </a:r>
                      <a:r>
                        <a:rPr lang="en-US" sz="1800" dirty="0">
                          <a:effectLst/>
                        </a:rPr>
                        <a:t> characters.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whitespace. Equivalent to [\t\n\r\f].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</a:t>
                      </a:r>
                      <a:r>
                        <a:rPr lang="en-US" sz="1800" dirty="0" err="1">
                          <a:effectLst/>
                        </a:rPr>
                        <a:t>nonwhitespace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digits. Equivalent to [0-9].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6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</a:t>
                      </a:r>
                      <a:r>
                        <a:rPr lang="en-US" sz="1800" dirty="0" err="1">
                          <a:effectLst/>
                        </a:rPr>
                        <a:t>nondigits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41651"/>
              </p:ext>
            </p:extLst>
          </p:nvPr>
        </p:nvGraphicFramePr>
        <p:xfrm>
          <a:off x="461035" y="1373584"/>
          <a:ext cx="8124669" cy="414279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0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Pattern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beginning of string.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end of string. If a newline exists, it matches just before newline.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end of string.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point where last match finished.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word boundaries when outside brackets. Matches backspace (0x08) when inside brackets.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</a:t>
                      </a:r>
                      <a:r>
                        <a:rPr lang="en-US" sz="1800" dirty="0" err="1">
                          <a:effectLst/>
                        </a:rPr>
                        <a:t>nonword</a:t>
                      </a:r>
                      <a:r>
                        <a:rPr lang="en-US" sz="1800" dirty="0">
                          <a:effectLst/>
                        </a:rPr>
                        <a:t> boundaries.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\n, \t, etc.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newlines, carriage returns, tabs, etc.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83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\1...\9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nth grouped subexpression.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99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Matches nth grouped subexpression if it matched already. Otherwise refers to the octal representation of a character code.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9" marR="4799" marT="4799" marB="47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8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14276171"/>
              </p:ext>
            </p:extLst>
          </p:nvPr>
        </p:nvGraphicFramePr>
        <p:xfrm>
          <a:off x="438283" y="1404375"/>
          <a:ext cx="8228013" cy="46516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[Pp]</a:t>
                      </a:r>
                      <a:r>
                        <a:rPr lang="en-US" sz="1800" dirty="0" err="1">
                          <a:effectLst/>
                        </a:rPr>
                        <a:t>ython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"Python" or "python"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rub[ye]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"ruby" or "rube"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[aeiou]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 one lowercase vowel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[0-9]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 digit; same as [0123456789]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[a-z]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 lowercase ASCII letter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[A-Z]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 uppercase ASCII letter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[a-zA-Z0-9]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 of the above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[^aeiou]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anything other than a lowercase vowel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[^0-9]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anything other than a digit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</p:spTree>
    <p:extLst>
      <p:ext uri="{BB962C8B-B14F-4D97-AF65-F5344CB8AC3E}">
        <p14:creationId xmlns:p14="http://schemas.microsoft.com/office/powerpoint/2010/main" val="128855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Regular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i="1" dirty="0"/>
              <a:t>match</a:t>
            </a:r>
            <a:r>
              <a:rPr lang="en-US" sz="2000" dirty="0"/>
              <a:t>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i="1" dirty="0"/>
              <a:t>search</a:t>
            </a:r>
            <a:r>
              <a:rPr lang="en-US" sz="2000" dirty="0"/>
              <a:t>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Matching Versus Searching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Search and Replace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Regular Expression Modifiers: Option Flags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Regular Expression Patterns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Character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Special Character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Repetition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Grouping with Parentheses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Anchors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39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51561239"/>
              </p:ext>
            </p:extLst>
          </p:nvPr>
        </p:nvGraphicFramePr>
        <p:xfrm>
          <a:off x="307299" y="1534399"/>
          <a:ext cx="8228013" cy="44766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any character except newline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\d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 digit: [0-9]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\D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 </a:t>
                      </a:r>
                      <a:r>
                        <a:rPr lang="en-US" sz="2000" dirty="0" err="1">
                          <a:effectLst/>
                        </a:rPr>
                        <a:t>nondigit</a:t>
                      </a:r>
                      <a:r>
                        <a:rPr lang="en-US" sz="2000" dirty="0">
                          <a:effectLst/>
                        </a:rPr>
                        <a:t>: [^0-9]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\s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 whitespace character: [ \t\r\n\f]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\S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</a:t>
                      </a:r>
                      <a:r>
                        <a:rPr lang="en-US" sz="2000" dirty="0" err="1">
                          <a:effectLst/>
                        </a:rPr>
                        <a:t>nonwhitespace</a:t>
                      </a:r>
                      <a:r>
                        <a:rPr lang="en-US" sz="2000" dirty="0">
                          <a:effectLst/>
                        </a:rPr>
                        <a:t>: [^ \t\r\n\f]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\w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 single word character: [A-Za-z0-9_]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\W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a </a:t>
                      </a:r>
                      <a:r>
                        <a:rPr lang="en-US" sz="2000" dirty="0" err="1">
                          <a:effectLst/>
                        </a:rPr>
                        <a:t>nonword</a:t>
                      </a:r>
                      <a:r>
                        <a:rPr lang="en-US" sz="2000" dirty="0">
                          <a:effectLst/>
                        </a:rPr>
                        <a:t> character: [^A-Za-z0-9_]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 Classes</a:t>
            </a:r>
          </a:p>
        </p:txBody>
      </p:sp>
    </p:spTree>
    <p:extLst>
      <p:ext uri="{BB962C8B-B14F-4D97-AF65-F5344CB8AC3E}">
        <p14:creationId xmlns:p14="http://schemas.microsoft.com/office/powerpoint/2010/main" val="416990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16603606"/>
              </p:ext>
            </p:extLst>
          </p:nvPr>
        </p:nvGraphicFramePr>
        <p:xfrm>
          <a:off x="438283" y="1382050"/>
          <a:ext cx="8228013" cy="461401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ruby?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"rub" or "ruby": the y is optional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ruby*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"rub" plus 0 or more 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ruby+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"rub" plus 1 or more 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\d{3}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exactly 3 digits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\d{3,}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3 or more digits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\d{3,5}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3, 4, or 5 digits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Cases</a:t>
            </a:r>
          </a:p>
        </p:txBody>
      </p:sp>
    </p:spTree>
    <p:extLst>
      <p:ext uri="{BB962C8B-B14F-4D97-AF65-F5344CB8AC3E}">
        <p14:creationId xmlns:p14="http://schemas.microsoft.com/office/powerpoint/2010/main" val="415853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17613345"/>
              </p:ext>
            </p:extLst>
          </p:nvPr>
        </p:nvGraphicFramePr>
        <p:xfrm>
          <a:off x="438283" y="1524610"/>
          <a:ext cx="8228013" cy="22379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4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\D\d+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No group: + repeats \d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(\D\d)+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Grouped: + repeats \D\d pair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([Pp]</a:t>
                      </a:r>
                      <a:r>
                        <a:rPr lang="en-US" sz="2000" dirty="0" err="1">
                          <a:effectLst/>
                        </a:rPr>
                        <a:t>ython</a:t>
                      </a:r>
                      <a:r>
                        <a:rPr lang="en-US" sz="2000" dirty="0">
                          <a:effectLst/>
                        </a:rPr>
                        <a:t>(, )?)+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Match "Python", "Python, python, python", etc.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Parentheses</a:t>
            </a:r>
          </a:p>
        </p:txBody>
      </p:sp>
    </p:spTree>
    <p:extLst>
      <p:ext uri="{BB962C8B-B14F-4D97-AF65-F5344CB8AC3E}">
        <p14:creationId xmlns:p14="http://schemas.microsoft.com/office/powerpoint/2010/main" val="1902497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03582116"/>
              </p:ext>
            </p:extLst>
          </p:nvPr>
        </p:nvGraphicFramePr>
        <p:xfrm>
          <a:off x="438283" y="1449658"/>
          <a:ext cx="8228013" cy="322727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8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8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python|perl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or "perl"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8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rub(y|le))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"ruby" or "ruble"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8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Python(!+|\?)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"Python" followed by one or more ! or one 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23395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77772733"/>
              </p:ext>
            </p:extLst>
          </p:nvPr>
        </p:nvGraphicFramePr>
        <p:xfrm>
          <a:off x="438283" y="1386944"/>
          <a:ext cx="8228013" cy="480399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^Python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at the start of a string or internal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Python$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at the end of a string or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\APython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at the start of a string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Python\Z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at the end of a string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\bPython\b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 at a word boundary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\brub\B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\B is </a:t>
                      </a:r>
                      <a:r>
                        <a:rPr lang="en-US" sz="1800" dirty="0" err="1">
                          <a:effectLst/>
                        </a:rPr>
                        <a:t>nonword</a:t>
                      </a:r>
                      <a:r>
                        <a:rPr lang="en-US" sz="1800" dirty="0">
                          <a:effectLst/>
                        </a:rPr>
                        <a:t> boundary: match "rub" in "rube" and "ruby" but not alone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Python(?=!)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 "Python", if followed by an exclamation point.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7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Python(?!!)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"Python", if not followed by an exclamation point.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</p:spTree>
    <p:extLst>
      <p:ext uri="{BB962C8B-B14F-4D97-AF65-F5344CB8AC3E}">
        <p14:creationId xmlns:p14="http://schemas.microsoft.com/office/powerpoint/2010/main" val="314338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24976557"/>
              </p:ext>
            </p:extLst>
          </p:nvPr>
        </p:nvGraphicFramePr>
        <p:xfrm>
          <a:off x="461035" y="1497074"/>
          <a:ext cx="8228013" cy="305993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R(?#comment)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Matches "R". All the rest is a comment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R(?i)uby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Case-insensitive while matching "uby"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R(?i:uby)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Same as above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9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rub(?:</a:t>
                      </a:r>
                      <a:r>
                        <a:rPr lang="en-US" sz="1800" dirty="0" err="1">
                          <a:effectLst/>
                        </a:rPr>
                        <a:t>y|le</a:t>
                      </a:r>
                      <a:r>
                        <a:rPr lang="en-US" sz="1800" dirty="0">
                          <a:effectLst/>
                        </a:rPr>
                        <a:t>))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Group only without creating \1 </a:t>
                      </a:r>
                      <a:r>
                        <a:rPr lang="en-US" sz="1800" dirty="0" err="1">
                          <a:effectLst/>
                        </a:rPr>
                        <a:t>backreference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Syntax with Parentheses</a:t>
            </a:r>
          </a:p>
        </p:txBody>
      </p:sp>
    </p:spTree>
    <p:extLst>
      <p:ext uri="{BB962C8B-B14F-4D97-AF65-F5344CB8AC3E}">
        <p14:creationId xmlns:p14="http://schemas.microsoft.com/office/powerpoint/2010/main" val="302903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601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regular expression</a:t>
            </a:r>
            <a:r>
              <a:rPr lang="en-US" dirty="0"/>
              <a:t> is a special sequence of characters that helps you match or find other strings or sets of strings, using a specialized syntax held in a pattern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The module </a:t>
            </a:r>
            <a:r>
              <a:rPr lang="en-US" b="1" dirty="0"/>
              <a:t>re</a:t>
            </a:r>
            <a:r>
              <a:rPr lang="en-US" dirty="0"/>
              <a:t> provides full support for Perl-like regular expressions in Python. The re module raises the exception </a:t>
            </a:r>
            <a:r>
              <a:rPr lang="en-US" dirty="0" err="1"/>
              <a:t>re.error</a:t>
            </a:r>
            <a:r>
              <a:rPr lang="en-US" dirty="0"/>
              <a:t> if an error occurs while compiling or using a regular expression.</a:t>
            </a:r>
          </a:p>
          <a:p>
            <a:r>
              <a:rPr lang="en-US" dirty="0"/>
              <a:t>We would cover two important functions, which would be used to handle regular expressions.</a:t>
            </a:r>
          </a:p>
          <a:p>
            <a:pPr marL="0" indent="0" algn="ctr">
              <a:buNone/>
            </a:pPr>
            <a:r>
              <a:rPr lang="en-US" i="1" dirty="0"/>
              <a:t>match</a:t>
            </a:r>
            <a:r>
              <a:rPr lang="en-US" dirty="0"/>
              <a:t> Function and </a:t>
            </a:r>
            <a:r>
              <a:rPr lang="en-US" i="1" dirty="0"/>
              <a:t>search</a:t>
            </a:r>
            <a:r>
              <a:rPr lang="en-US" dirty="0"/>
              <a:t> Function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match</a:t>
            </a:r>
            <a:r>
              <a:rPr lang="en-US" dirty="0"/>
              <a:t>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86435" y="1205474"/>
            <a:ext cx="8228012" cy="4824414"/>
          </a:xfrm>
        </p:spPr>
        <p:txBody>
          <a:bodyPr/>
          <a:lstStyle/>
          <a:p>
            <a:r>
              <a:rPr lang="en-US" sz="2000" dirty="0"/>
              <a:t>This function attempts to match RE </a:t>
            </a:r>
            <a:r>
              <a:rPr lang="en-US" sz="2000" i="1" dirty="0"/>
              <a:t>pattern</a:t>
            </a:r>
            <a:r>
              <a:rPr lang="en-US" sz="2000" dirty="0"/>
              <a:t> to </a:t>
            </a:r>
            <a:r>
              <a:rPr lang="en-US" sz="2000" i="1" dirty="0"/>
              <a:t>string</a:t>
            </a:r>
            <a:r>
              <a:rPr lang="en-US" sz="2000" dirty="0"/>
              <a:t> with optional </a:t>
            </a:r>
            <a:r>
              <a:rPr lang="en-US" sz="2000" i="1" dirty="0"/>
              <a:t>flags</a:t>
            </a:r>
            <a:r>
              <a:rPr lang="en-US" sz="20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41846"/>
              </p:ext>
            </p:extLst>
          </p:nvPr>
        </p:nvGraphicFramePr>
        <p:xfrm>
          <a:off x="1515665" y="2746114"/>
          <a:ext cx="3745883" cy="4018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4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string, flags=0)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41645177"/>
              </p:ext>
            </p:extLst>
          </p:nvPr>
        </p:nvGraphicFramePr>
        <p:xfrm>
          <a:off x="687869" y="1701475"/>
          <a:ext cx="7978427" cy="21239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9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9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pattern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This is the regular expression to be matched.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This is the string, which would be searched to match the pattern at the beginning of string.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flags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You can specify different flags using bitwise OR (|). These are modifiers, which are listed in the table below.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match</a:t>
            </a:r>
            <a:r>
              <a:rPr lang="en-US" dirty="0"/>
              <a:t> Function –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868" y="4736174"/>
            <a:ext cx="7978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i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returns a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on success,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failure.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group(</a:t>
            </a:r>
            <a:r>
              <a:rPr lang="en-US" i="1" dirty="0" err="1"/>
              <a:t>num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groups() </a:t>
            </a:r>
            <a:r>
              <a:rPr lang="en-US" dirty="0"/>
              <a:t>function of </a:t>
            </a:r>
            <a:r>
              <a:rPr lang="en-US" b="1" dirty="0"/>
              <a:t>match</a:t>
            </a:r>
            <a:r>
              <a:rPr lang="en-US" dirty="0"/>
              <a:t> object to get matched expression.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Object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02380"/>
              </p:ext>
            </p:extLst>
          </p:nvPr>
        </p:nvGraphicFramePr>
        <p:xfrm>
          <a:off x="653063" y="2421574"/>
          <a:ext cx="7836287" cy="233030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76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Match Object Methods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769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group(num=0)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returns entire match (or specific subgroup </a:t>
                      </a:r>
                      <a:r>
                        <a:rPr lang="en-US" sz="1800" dirty="0" err="1">
                          <a:effectLst/>
                        </a:rPr>
                        <a:t>num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769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groups()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returns all matching subgroups in a tuple (empty if there weren't any)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4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03408130"/>
              </p:ext>
            </p:extLst>
          </p:nvPr>
        </p:nvGraphicFramePr>
        <p:xfrm>
          <a:off x="438283" y="1336154"/>
          <a:ext cx="8228013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= "Cats are smarter than dogs"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r'(.*) are (.*?) .*', line,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re.M|re.I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: 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print "No match!!"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25992"/>
              </p:ext>
            </p:extLst>
          </p:nvPr>
        </p:nvGraphicFramePr>
        <p:xfrm>
          <a:off x="2570296" y="5038390"/>
          <a:ext cx="6096000" cy="1463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 Cats are smarter than dogs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:  Cats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matchObj.group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:  smarter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4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This function searches for first occurrence of RE </a:t>
            </a:r>
            <a:r>
              <a:rPr lang="en-US" i="1" dirty="0"/>
              <a:t>pattern</a:t>
            </a:r>
            <a:r>
              <a:rPr lang="en-US" dirty="0"/>
              <a:t> within </a:t>
            </a:r>
            <a:r>
              <a:rPr lang="en-US" i="1" dirty="0"/>
              <a:t>string</a:t>
            </a:r>
            <a:r>
              <a:rPr lang="en-US" dirty="0"/>
              <a:t> with optional </a:t>
            </a:r>
            <a:r>
              <a:rPr lang="en-US" i="1" dirty="0"/>
              <a:t>flags</a:t>
            </a:r>
          </a:p>
          <a:p>
            <a:pPr marL="0" indent="0">
              <a:buNone/>
            </a:pPr>
            <a:r>
              <a:rPr lang="en-US" i="1" dirty="0"/>
              <a:t>Syntax: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search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62511"/>
              </p:ext>
            </p:extLst>
          </p:nvPr>
        </p:nvGraphicFramePr>
        <p:xfrm>
          <a:off x="2437607" y="2626193"/>
          <a:ext cx="3843272" cy="3868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4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string, flags=0)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68159"/>
              </p:ext>
            </p:extLst>
          </p:nvPr>
        </p:nvGraphicFramePr>
        <p:xfrm>
          <a:off x="660558" y="3370423"/>
          <a:ext cx="7821297" cy="207599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4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2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2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pattern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This is the regular expression to be matched.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2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This is the string, which would be searched to match the pattern anywhere in the string.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flags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You can specify different flags using bitwise OR (|). These are modifiers, which are listed in the table below.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0557" y="5661768"/>
            <a:ext cx="7821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i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returns a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on success,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7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group(</a:t>
            </a:r>
            <a:r>
              <a:rPr lang="en-US" i="1" dirty="0" err="1"/>
              <a:t>num</a:t>
            </a:r>
            <a:r>
              <a:rPr lang="en-US" i="1" dirty="0"/>
              <a:t>) </a:t>
            </a:r>
            <a:r>
              <a:rPr lang="en-US" dirty="0"/>
              <a:t>or </a:t>
            </a:r>
            <a:r>
              <a:rPr lang="en-US" i="1" dirty="0"/>
              <a:t>groups() </a:t>
            </a:r>
            <a:r>
              <a:rPr lang="en-US" dirty="0"/>
              <a:t>function of </a:t>
            </a:r>
            <a:r>
              <a:rPr lang="en-US" b="1" dirty="0"/>
              <a:t>match</a:t>
            </a:r>
            <a:r>
              <a:rPr lang="en-US" dirty="0"/>
              <a:t> object to get matched expression.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99121"/>
              </p:ext>
            </p:extLst>
          </p:nvPr>
        </p:nvGraphicFramePr>
        <p:xfrm>
          <a:off x="622092" y="2496526"/>
          <a:ext cx="8228013" cy="103740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46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Match Object Methods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group(num=0)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This method returns entire match (or specific subgroup num)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groups()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returns all matching subgroups in a tuple (empty if there weren't any)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34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2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E2E9F74290B44AFCD41880AB48C5F" ma:contentTypeVersion="0" ma:contentTypeDescription="Create a new document." ma:contentTypeScope="" ma:versionID="05b6d30090a4107fa51fb6cb359aaf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4F291-B47C-48A1-B199-EBD0A7B4E78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39742-F002-4524-9145-DF5BDCD3C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43487</TotalTime>
  <Words>1802</Words>
  <Application>Microsoft Office PowerPoint</Application>
  <PresentationFormat>On-screen Show (4:3)</PresentationFormat>
  <Paragraphs>361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Verdana</vt:lpstr>
      <vt:lpstr>Wingdings</vt:lpstr>
      <vt:lpstr>2_Pencils_02_2012</vt:lpstr>
      <vt:lpstr>Custom Design</vt:lpstr>
      <vt:lpstr>4_Pencils_02_2012</vt:lpstr>
      <vt:lpstr>PowerPoint Presentation</vt:lpstr>
      <vt:lpstr>Agenda</vt:lpstr>
      <vt:lpstr>PowerPoint Presentation</vt:lpstr>
      <vt:lpstr>The match Function</vt:lpstr>
      <vt:lpstr>The match Function – (Contd)</vt:lpstr>
      <vt:lpstr>Match Object Methods</vt:lpstr>
      <vt:lpstr>Example</vt:lpstr>
      <vt:lpstr>The search Function </vt:lpstr>
      <vt:lpstr>PowerPoint Presentation</vt:lpstr>
      <vt:lpstr>Example</vt:lpstr>
      <vt:lpstr>Matching Versus Searching</vt:lpstr>
      <vt:lpstr>Example</vt:lpstr>
      <vt:lpstr>Search and Replace</vt:lpstr>
      <vt:lpstr>Search and Replace - Example</vt:lpstr>
      <vt:lpstr>Regular Expression Modifiers: Option Flags</vt:lpstr>
      <vt:lpstr>Regular Expression Patterns</vt:lpstr>
      <vt:lpstr>Regular Expression Patterns - Contd</vt:lpstr>
      <vt:lpstr>Regular Expression Patterns - Contd</vt:lpstr>
      <vt:lpstr>Character classes</vt:lpstr>
      <vt:lpstr>Special Character Classes</vt:lpstr>
      <vt:lpstr>Repetition Cases</vt:lpstr>
      <vt:lpstr>Grouping with Parentheses</vt:lpstr>
      <vt:lpstr>Alternatives</vt:lpstr>
      <vt:lpstr>Anchors</vt:lpstr>
      <vt:lpstr>Special Syntax with Parentheses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>New Timing updated</dc:description>
  <cp:lastModifiedBy>Thangaraj, S.</cp:lastModifiedBy>
  <cp:revision>1717</cp:revision>
  <dcterms:created xsi:type="dcterms:W3CDTF">2012-03-13T15:47:14Z</dcterms:created>
  <dcterms:modified xsi:type="dcterms:W3CDTF">2017-05-02T08:38:53Z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ContentTypeId">
    <vt:lpwstr>0x0101007FEE2E9F74290B44AFCD41880AB48C5F</vt:lpwstr>
  </property>
  <property fmtid="{D5CDD505-2E9C-101B-9397-08002B2CF9AE}" pid="5" name="ArticulateGUID">
    <vt:lpwstr>8D2C1C65-ED6B-4A60-9072-CD0585E1DD71</vt:lpwstr>
  </property>
  <property fmtid="{D5CDD505-2E9C-101B-9397-08002B2CF9AE}" pid="6" name="ArticulateProjectFull">
    <vt:lpwstr>C:\Users\geetha.krishnan\Documents\Geetha Krishnan\Projects\ADF 2.0 Testing\Change tthe header\ADF_2.0_Testing_M1_SDLC.ppta</vt:lpwstr>
  </property>
</Properties>
</file>