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75" r:id="rId3"/>
    <p:sldId id="388" r:id="rId5"/>
    <p:sldId id="403" r:id="rId6"/>
    <p:sldId id="401" r:id="rId7"/>
    <p:sldId id="402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590" autoAdjust="0"/>
  </p:normalViewPr>
  <p:slideViewPr>
    <p:cSldViewPr showGuides="1">
      <p:cViewPr varScale="1">
        <p:scale>
          <a:sx n="86" d="100"/>
          <a:sy n="86" d="100"/>
        </p:scale>
        <p:origin x="13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94B3-44B9-44B7-85A7-F056FA607D46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10C5-081D-4FA6-9B78-BB56BEB475DD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60AF-72BE-4445-B200-736511B20555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10B6530B-5C68-4965-B8A9-8C18D26903BD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C0EC1BDC-9B67-430D-970A-E36C7517514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365F-315E-4D26-B736-3944439F5E09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E7AE-CF1A-4AE7-BD2C-F950D278A3DB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51F8-804C-441D-85CA-D64DC6F78406}" type="datetime3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CDB-4457-4C48-985F-BD1C33DF88D2}" type="datetime3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F7E-7813-4879-8B55-5575B0080D39}" type="datetime3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94D0-F97F-48E4-A142-9DA614267486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A9B2-FBCA-4233-9590-C0754509BDB5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4881-3C1B-4E10-8E47-87CE42F43D14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449944"/>
            <a:ext cx="7772400" cy="3505199"/>
          </a:xfrm>
        </p:spPr>
        <p:txBody>
          <a:bodyPr>
            <a:normAutofit/>
          </a:bodyPr>
          <a:lstStyle/>
          <a:p>
            <a:b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293627" y="3512438"/>
            <a:ext cx="6709143" cy="885409"/>
          </a:xfrm>
        </p:spPr>
        <p:txBody>
          <a:bodyPr>
            <a:noAutofit/>
          </a:bodyPr>
          <a:lstStyle/>
          <a:p>
            <a:r>
              <a:rPr lang="en-US" altLang="en-GB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Sathyabama Hostels Management System</a:t>
            </a:r>
            <a:endParaRPr lang="en-US" altLang="en-GB" sz="27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264FFBAA-9A17-4F9A-B1BD-20F0F5B52AB6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</a:fld>
            <a:endParaRPr lang="en-US"/>
          </a:p>
        </p:txBody>
      </p:sp>
      <p:pic>
        <p:nvPicPr>
          <p:cNvPr id="3" name="image2.jpeg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4800" y="136525"/>
            <a:ext cx="8610600" cy="169668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342898" y="2024316"/>
            <a:ext cx="861059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</a:t>
            </a:r>
            <a:endParaRPr lang="en-IN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/>
              <a:t>INTERDISCIPLINARY PROJECT</a:t>
            </a:r>
            <a:endParaRPr lang="en-US" b="1" dirty="0"/>
          </a:p>
        </p:txBody>
      </p:sp>
      <p:sp>
        <p:nvSpPr>
          <p:cNvPr id="29" name="Subtitle 2"/>
          <p:cNvSpPr txBox="1"/>
          <p:nvPr/>
        </p:nvSpPr>
        <p:spPr>
          <a:xfrm>
            <a:off x="457200" y="4901084"/>
            <a:ext cx="8381999" cy="14878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</a:rPr>
              <a:t>PROJECT </a:t>
            </a:r>
            <a:r>
              <a:rPr lang="en-US" sz="2400" b="1" dirty="0" smtClean="0">
                <a:solidFill>
                  <a:schemeClr val="tx1"/>
                </a:solidFill>
              </a:rPr>
              <a:t>STUDENT                                                </a:t>
            </a:r>
            <a:endParaRPr lang="en-US" sz="2400" b="1" dirty="0">
              <a:solidFill>
                <a:schemeClr val="tx1"/>
              </a:solidFill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CH.SURYA PRAKASH, 43111163  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					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Software Requirements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en-GB"/>
              <a:t>Operating System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Linux (Ubuntu Server) or Windows Server for application hosting.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Database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PostgreSQL or MySQL for robust data storage and retrieval.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Development Tools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Java Framework (e.g., Laravel, Django, Spring Boot) for the backend, and HTML5, CSS3, JavaScript for the frontend.</a:t>
            </a:r>
            <a:endParaRPr lang="en-US" alt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275DB-6D13-480B-AC77-F5019BDC528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Modules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514350" indent="-514350" algn="just">
              <a:buAutoNum type="arabicPeriod"/>
            </a:pPr>
            <a:r>
              <a:rPr lang="en-US" altLang="en-GB"/>
              <a:t>User Management &amp; Authentication:</a:t>
            </a:r>
            <a:endParaRPr lang="en-US" altLang="en-GB"/>
          </a:p>
          <a:p>
            <a:pPr marL="0" indent="0" algn="just">
              <a:buNone/>
            </a:pPr>
            <a:r>
              <a:rPr lang="en-US" altLang="en-GB"/>
              <a:t>Handles sign-up, login (Student/Admin), password recovery, and role-based access control to ensure security.</a:t>
            </a:r>
            <a:endParaRPr lang="en-US" altLang="en-GB"/>
          </a:p>
          <a:p>
            <a:pPr marL="514350" indent="-514350" algn="just">
              <a:buFont typeface="+mj-lt"/>
              <a:buAutoNum type="arabicPeriod" startAt="2"/>
            </a:pPr>
            <a:r>
              <a:rPr lang="en-US" altLang="en-GB"/>
              <a:t>Room &amp; Inventory Management</a:t>
            </a:r>
            <a:endParaRPr lang="en-US" altLang="en-GB"/>
          </a:p>
          <a:p>
            <a:pPr marL="0" indent="0" algn="just">
              <a:buNone/>
            </a:pPr>
            <a:r>
              <a:rPr lang="en-US" altLang="en-GB"/>
              <a:t>Manages hostel categories (Boys/Girls, Premium, Co-living), room capacity, and real-time occupancy status.</a:t>
            </a:r>
            <a:endParaRPr lang="en-US" altLang="en-GB"/>
          </a:p>
          <a:p>
            <a:pPr marL="514350" indent="-514350" algn="just">
              <a:buFont typeface="+mj-lt"/>
              <a:buAutoNum type="arabicPeriod" startAt="3"/>
            </a:pPr>
            <a:r>
              <a:rPr lang="en-US" altLang="en-GB"/>
              <a:t>Fee &amp; Financial Tracking</a:t>
            </a:r>
            <a:endParaRPr lang="en-US" altLang="en-GB"/>
          </a:p>
          <a:p>
            <a:pPr marL="0" indent="0" algn="just">
              <a:buNone/>
            </a:pPr>
            <a:r>
              <a:rPr lang="en-US" altLang="en-GB"/>
              <a:t>Automates fee structure application, online payment integration, receipt generation, and outstanding balance tracking.</a:t>
            </a:r>
            <a:endParaRPr lang="en-US" altLang="en-GB"/>
          </a:p>
          <a:p>
            <a:pPr marL="457200" indent="-457200" algn="just">
              <a:buFont typeface="+mj-lt"/>
              <a:buAutoNum type="arabicPeriod" startAt="4"/>
            </a:pPr>
            <a:r>
              <a:rPr lang="en-US" altLang="en-GB"/>
              <a:t>Maintenance &amp; Complaints</a:t>
            </a:r>
            <a:endParaRPr lang="en-US" altLang="en-GB"/>
          </a:p>
          <a:p>
            <a:pPr marL="0" indent="0" algn="just">
              <a:buNone/>
            </a:pPr>
            <a:r>
              <a:rPr lang="en-US" altLang="en-GB"/>
              <a:t>A portal for students to submit maintenance requests and track resolution status; facilitates admin task assignment</a:t>
            </a:r>
            <a:endParaRPr lang="en-US" altLang="en-GB"/>
          </a:p>
          <a:p>
            <a:pPr marL="0" indent="0" algn="just">
              <a:buNone/>
            </a:pPr>
            <a:endParaRPr lang="en-US" alt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275DB-6D13-480B-AC77-F5019BDC528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Modules Description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 altLang="en-GB" b="1"/>
              <a:t>Co-living Hostels</a:t>
            </a:r>
            <a:endParaRPr lang="en-US" altLang="en-GB" b="1"/>
          </a:p>
          <a:p>
            <a:r>
              <a:rPr lang="en-US" altLang="en-GB"/>
              <a:t>Modern, shared living spaces emphasizing community and integrated amenities (e.g., shared lounges, higher-tier Wi-Fi).</a:t>
            </a:r>
            <a:endParaRPr lang="en-US" altLang="en-GB"/>
          </a:p>
          <a:p>
            <a:pPr marL="0" indent="0">
              <a:buNone/>
            </a:pPr>
            <a:r>
              <a:rPr lang="en-US" altLang="en-GB" b="1"/>
              <a:t>Premium Rooms</a:t>
            </a:r>
            <a:endParaRPr lang="en-US" altLang="en-GB" b="1"/>
          </a:p>
          <a:p>
            <a:r>
              <a:rPr lang="en-US" altLang="en-GB"/>
              <a:t>Single or twin-sharing rooms with enhanced facilities such as attached private washrooms, AC, and personalized study areas.</a:t>
            </a:r>
            <a:endParaRPr lang="en-US" altLang="en-GB"/>
          </a:p>
          <a:p>
            <a:pPr marL="0" indent="0">
              <a:buNone/>
            </a:pPr>
            <a:r>
              <a:rPr lang="en-US" altLang="en-GB" b="1"/>
              <a:t>Boys/Girls Hostel</a:t>
            </a:r>
            <a:endParaRPr lang="en-US" altLang="en-GB" b="1"/>
          </a:p>
          <a:p>
            <a:r>
              <a:rPr lang="en-US" altLang="en-GB"/>
              <a:t>Standard accommodation blocks segregated by gender, managed by gender-specific wardens through the system.</a:t>
            </a:r>
            <a:endParaRPr lang="en-US" altLang="en-GB"/>
          </a:p>
          <a:p>
            <a:endParaRPr lang="en-US" altLang="en-GB"/>
          </a:p>
          <a:p>
            <a:endParaRPr lang="en-US" alt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275DB-6D13-480B-AC77-F5019BDC528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Sample OutPut(screenShort)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275DB-6D13-480B-AC77-F5019BDC528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  <p:pic>
        <p:nvPicPr>
          <p:cNvPr id="7" name="Picture 6" descr="Screenshot 2025-10-29 12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371600"/>
            <a:ext cx="8152765" cy="4699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8" name="Content Placeholder 7" descr="Screenshot 2025-10-29 12164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9830" y="1600200"/>
            <a:ext cx="4243070" cy="452628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275DB-6D13-480B-AC77-F5019BDC528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8" name="Content Placeholder 7" descr="Screenshot 2025-10-29 1216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6775" y="1600200"/>
            <a:ext cx="7409815" cy="452628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275DB-6D13-480B-AC77-F5019BDC528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Conclusion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The Sathyabama Hostels Management System delivers a comprehensive, efficient, and user-friendly platform that benefits administrators, students, and the institution as a whole. This project is ready for implementation.</a:t>
            </a:r>
            <a:endParaRPr lang="en-US" alt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275DB-6D13-480B-AC77-F5019BDC528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993"/>
            <a:ext cx="8229600" cy="4525963"/>
          </a:xfrm>
        </p:spPr>
        <p:txBody>
          <a:bodyPr>
            <a:normAutofit fontScale="70000"/>
          </a:bodyPr>
          <a:lstStyle/>
          <a:p>
            <a:r>
              <a:rPr lang="en-US" dirty="0" smtClean="0"/>
              <a:t>Abstract</a:t>
            </a:r>
            <a:endParaRPr lang="en-US" dirty="0" smtClean="0"/>
          </a:p>
          <a:p>
            <a:r>
              <a:rPr lang="en-US" dirty="0" smtClean="0"/>
              <a:t>Existing system</a:t>
            </a:r>
            <a:endParaRPr lang="en-US" dirty="0"/>
          </a:p>
          <a:p>
            <a:r>
              <a:rPr lang="en-US" dirty="0" smtClean="0"/>
              <a:t>Proposed System</a:t>
            </a:r>
            <a:endParaRPr lang="en-US" dirty="0" smtClean="0"/>
          </a:p>
          <a:p>
            <a:r>
              <a:rPr lang="en-US" dirty="0" smtClean="0"/>
              <a:t>Advantagrs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 smtClean="0"/>
          </a:p>
          <a:p>
            <a:r>
              <a:rPr lang="en-US" dirty="0" smtClean="0"/>
              <a:t>Hardware Requirements</a:t>
            </a:r>
            <a:endParaRPr lang="en-US" dirty="0" smtClean="0"/>
          </a:p>
          <a:p>
            <a:r>
              <a:rPr lang="en-US" dirty="0" smtClean="0"/>
              <a:t>Software Requirements</a:t>
            </a:r>
            <a:endParaRPr lang="en-US" dirty="0" smtClean="0"/>
          </a:p>
          <a:p>
            <a:r>
              <a:rPr lang="en-US" dirty="0" smtClean="0"/>
              <a:t>Modules</a:t>
            </a:r>
            <a:endParaRPr lang="en-US" dirty="0" smtClean="0"/>
          </a:p>
          <a:p>
            <a:r>
              <a:rPr lang="en-US" dirty="0" smtClean="0"/>
              <a:t>Modules Description</a:t>
            </a:r>
            <a:endParaRPr lang="en-US" dirty="0" smtClean="0"/>
          </a:p>
          <a:p>
            <a:r>
              <a:rPr lang="en-US" dirty="0" smtClean="0"/>
              <a:t>Sample OutPut(screenShort)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Proposed System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altLang="en-GB"/>
              <a:t>Proposed System: Centralized Digital Management</a:t>
            </a:r>
            <a:endParaRPr lang="en-US" alt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275DB-6D13-480B-AC77-F5019BDC528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519545" y="81915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Abstract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en-US" altLang="en-GB"/>
              <a:t>The Sathyabama Hostels Management System is a robust web-based application designed to streamline and automate all aspects of campus accommodation, from student registration and room allocation to maintenance and fee management.</a:t>
            </a:r>
            <a:endParaRPr lang="en-US" alt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275DB-6D13-480B-AC77-F5019BDC528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Existing system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 algn="just">
              <a:buNone/>
            </a:pPr>
            <a:r>
              <a:rPr lang="en-US" altLang="en-GB"/>
              <a:t>The current manual or fragmented system faces significant drawbacks that impact operational efficiency and user experience.</a:t>
            </a:r>
            <a:endParaRPr lang="en-US" altLang="en-GB"/>
          </a:p>
          <a:p>
            <a:pPr marL="0" indent="0" algn="just">
              <a:buNone/>
            </a:pPr>
            <a:r>
              <a:rPr lang="en-US" altLang="en-GB"/>
              <a:t>High Overhead &amp; Errors</a:t>
            </a:r>
            <a:endParaRPr lang="en-US" altLang="en-GB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GB"/>
              <a:t>Reliance on physical records, spreadsheets, and paper forms leads to frequent data entry errors and slow processing times for applications and allocations.</a:t>
            </a:r>
            <a:endParaRPr lang="en-US" altLang="en-GB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GB"/>
              <a:t>Poor Transparency</a:t>
            </a:r>
            <a:endParaRPr lang="en-US" altLang="en-GB"/>
          </a:p>
          <a:p>
            <a:pPr algn="just"/>
            <a:r>
              <a:rPr lang="en-US" altLang="en-GB"/>
              <a:t>Students lack real-time visibility into room availability, fee status, and maintenance request progress, leading to frustration.</a:t>
            </a:r>
            <a:endParaRPr lang="en-US" alt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275DB-6D13-480B-AC77-F5019BDC528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Proposed System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algn="just"/>
            <a:r>
              <a:rPr lang="en-US" altLang="en-GB">
                <a:sym typeface="+mn-ea"/>
              </a:rPr>
              <a:t>Proposed System: Centralized Digital Management</a:t>
            </a:r>
            <a:endParaRPr lang="en-US" altLang="en-GB"/>
          </a:p>
          <a:p>
            <a:pPr marL="514350" indent="-514350" algn="just">
              <a:buAutoNum type="arabicPeriod"/>
            </a:pPr>
            <a:r>
              <a:rPr lang="en-US" altLang="en-GB"/>
              <a:t>Admin Login</a:t>
            </a:r>
            <a:endParaRPr lang="en-US" altLang="en-GB"/>
          </a:p>
          <a:p>
            <a:pPr algn="just"/>
            <a:r>
              <a:rPr lang="en-US" altLang="en-GB"/>
              <a:t>Full control over system configurations, room inventory, allocation rules, and financial reporting.</a:t>
            </a:r>
            <a:endParaRPr lang="en-US" altLang="en-GB"/>
          </a:p>
          <a:p>
            <a:pPr marL="514350" indent="-514350" algn="just">
              <a:buFont typeface="+mj-lt"/>
              <a:buAutoNum type="arabicPeriod" startAt="2"/>
            </a:pPr>
            <a:r>
              <a:rPr lang="en-US" altLang="en-GB"/>
              <a:t>Student Login</a:t>
            </a:r>
            <a:endParaRPr lang="en-US" altLang="en-GB"/>
          </a:p>
          <a:p>
            <a:pPr algn="just"/>
            <a:r>
              <a:rPr lang="en-US" altLang="en-GB"/>
              <a:t>Personal dashboard to view room status, make payments, submit maintenance requests, and check notices.</a:t>
            </a:r>
            <a:endParaRPr lang="en-US" altLang="en-GB"/>
          </a:p>
          <a:p>
            <a:pPr marL="457200" indent="-457200" algn="just">
              <a:buFont typeface="+mj-lt"/>
              <a:buAutoNum type="arabicPeriod" startAt="3"/>
            </a:pPr>
            <a:r>
              <a:rPr lang="en-US" altLang="en-GB"/>
              <a:t>Hostel &amp; Room Categorization</a:t>
            </a:r>
            <a:endParaRPr lang="en-US" altLang="en-GB"/>
          </a:p>
          <a:p>
            <a:pPr algn="just"/>
            <a:r>
              <a:rPr lang="en-US" altLang="en-GB"/>
              <a:t>Differentiated management for Boys' and Girls' Hostels, including distinct categories like Co-living and Premium rooms.</a:t>
            </a:r>
            <a:endParaRPr lang="en-US" alt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275DB-6D13-480B-AC77-F5019BDC528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Advantagrs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514350" indent="-514350" algn="just">
              <a:buAutoNum type="arabicPeriod"/>
            </a:pPr>
            <a:r>
              <a:rPr lang="en-US" altLang="en-GB"/>
              <a:t>Increased Efficiency</a:t>
            </a:r>
            <a:endParaRPr lang="en-US" altLang="en-GB"/>
          </a:p>
          <a:p>
            <a:pPr algn="just"/>
            <a:r>
              <a:rPr lang="en-US" altLang="en-GB"/>
              <a:t>Automated processes reduce administrative workload by up to 60%, speeding up check-ins, allocations, and fee collection.</a:t>
            </a:r>
            <a:endParaRPr lang="en-US" altLang="en-GB"/>
          </a:p>
          <a:p>
            <a:pPr marL="514350" indent="-514350" algn="just">
              <a:buFont typeface="+mj-lt"/>
              <a:buAutoNum type="arabicPeriod" startAt="2"/>
            </a:pPr>
            <a:r>
              <a:rPr lang="en-US" altLang="en-GB"/>
              <a:t>Enhanced Security</a:t>
            </a:r>
            <a:endParaRPr lang="en-US" altLang="en-GB"/>
          </a:p>
          <a:p>
            <a:pPr algn="just"/>
            <a:r>
              <a:rPr lang="en-US" altLang="en-GB"/>
              <a:t>Data is centralized and secured, minimizing the risk of data loss and ensuring accurate record-keeping for audit purposes.</a:t>
            </a:r>
            <a:endParaRPr lang="en-US" altLang="en-GB"/>
          </a:p>
          <a:p>
            <a:pPr marL="457200" indent="-457200" algn="just">
              <a:buFont typeface="+mj-lt"/>
              <a:buAutoNum type="arabicPeriod" startAt="3"/>
            </a:pPr>
            <a:r>
              <a:rPr lang="en-US" altLang="en-GB"/>
              <a:t>Improved User Experience</a:t>
            </a:r>
            <a:endParaRPr lang="en-US" altLang="en-GB"/>
          </a:p>
          <a:p>
            <a:pPr algn="just"/>
            <a:r>
              <a:rPr lang="en-US" altLang="en-GB"/>
              <a:t>Students benefit from 24/7 access to information and a simplified process for essential tasks, boosting satisfaction.</a:t>
            </a:r>
            <a:endParaRPr lang="en-US" altLang="en-GB"/>
          </a:p>
          <a:p>
            <a:pPr algn="just"/>
            <a:endParaRPr lang="en-US" alt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275DB-6D13-480B-AC77-F5019BDC528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Disadvantages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GB"/>
              <a:t>Implementing any new system carries inherent challenges that must be addressed proactively.</a:t>
            </a:r>
            <a:endParaRPr lang="en-US" altLang="en-GB"/>
          </a:p>
          <a:p>
            <a:r>
              <a:rPr lang="en-US" altLang="en-GB"/>
              <a:t>Initial setup and data migration can be complex and time-consuming.</a:t>
            </a:r>
            <a:endParaRPr lang="en-US" altLang="en-GB"/>
          </a:p>
          <a:p>
            <a:r>
              <a:rPr lang="en-US" altLang="en-GB"/>
              <a:t>Requires adequate training for all staff to effectively utilize new functionalities.</a:t>
            </a:r>
            <a:endParaRPr lang="en-US" altLang="en-GB"/>
          </a:p>
          <a:p>
            <a:r>
              <a:rPr lang="en-US" altLang="en-GB"/>
              <a:t>Potential reliance on consistent internet connectivity for seamless operation.</a:t>
            </a:r>
            <a:endParaRPr lang="en-US" alt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275DB-6D13-480B-AC77-F5019BDC528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Hardware Requirements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algn="just"/>
            <a:r>
              <a:rPr lang="en-US" altLang="en-GB"/>
              <a:t>Server</a:t>
            </a:r>
            <a:endParaRPr lang="en-US" altLang="en-GB"/>
          </a:p>
          <a:p>
            <a:pPr marL="0" indent="0" algn="just">
              <a:buNone/>
            </a:pPr>
            <a:r>
              <a:rPr lang="en-US" altLang="en-GB"/>
              <a:t>High-performance dedicated server (minimum 16GB RAM, Quad-Core Processor) for the database and application.</a:t>
            </a:r>
            <a:endParaRPr lang="en-US" altLang="en-GB"/>
          </a:p>
          <a:p>
            <a:pPr algn="just"/>
            <a:endParaRPr lang="en-US" altLang="en-GB"/>
          </a:p>
          <a:p>
            <a:pPr algn="just"/>
            <a:r>
              <a:rPr lang="en-US" altLang="en-GB"/>
              <a:t>Client Machines</a:t>
            </a:r>
            <a:endParaRPr lang="en-US" altLang="en-GB"/>
          </a:p>
          <a:p>
            <a:pPr marL="0" indent="0" algn="just">
              <a:buNone/>
            </a:pPr>
            <a:r>
              <a:rPr lang="en-US" altLang="en-GB"/>
              <a:t>Standard desktop/laptop with modern web browsers for administrative and student access.</a:t>
            </a:r>
            <a:endParaRPr lang="en-US" altLang="en-GB"/>
          </a:p>
          <a:p>
            <a:pPr algn="just"/>
            <a:endParaRPr lang="en-US" altLang="en-GB"/>
          </a:p>
          <a:p>
            <a:pPr algn="just"/>
            <a:r>
              <a:rPr lang="en-US" altLang="en-GB"/>
              <a:t>Network</a:t>
            </a:r>
            <a:endParaRPr lang="en-US" altLang="en-GB"/>
          </a:p>
          <a:p>
            <a:pPr marL="0" indent="0" algn="just">
              <a:buNone/>
            </a:pPr>
            <a:r>
              <a:rPr lang="en-US" altLang="en-GB"/>
              <a:t>Reliable high-speed LAN/WAN connectivity for all users within the campus.</a:t>
            </a:r>
            <a:endParaRPr lang="en-US" alt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275DB-6D13-480B-AC77-F5019BDC528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4623</Words>
  <Application>WPS Presentation</Application>
  <PresentationFormat>On-screen Show (4:3)</PresentationFormat>
  <Paragraphs>218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Microsoft YaHei</vt:lpstr>
      <vt:lpstr>Arial Unicode MS</vt:lpstr>
      <vt:lpstr>Calibri</vt:lpstr>
      <vt:lpstr>Custom Design</vt:lpstr>
      <vt:lpstr>  </vt:lpstr>
      <vt:lpstr>AGENDA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surya Prakash</cp:lastModifiedBy>
  <cp:revision>116</cp:revision>
  <dcterms:created xsi:type="dcterms:W3CDTF">2019-11-06T07:48:00Z</dcterms:created>
  <dcterms:modified xsi:type="dcterms:W3CDTF">2025-10-29T06:49:51Z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9991C502161E4C5FB3C1E416C06A4D20_13</vt:lpwstr>
  </property>
  <property fmtid="{D5CDD505-2E9C-101B-9397-08002B2CF9AE}" pid="3" name="KSOProductBuildVer">
    <vt:lpwstr>2057-12.2.0.23149</vt:lpwstr>
  </property>
</Properties>
</file>