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90" r:id="rId1"/>
  </p:sldMasterIdLst>
  <p:notesMasterIdLst>
    <p:notesMasterId r:id="rId11"/>
  </p:notesMasterIdLst>
  <p:sldIdLst>
    <p:sldId id="256" r:id="rId2"/>
    <p:sldId id="264" r:id="rId3"/>
    <p:sldId id="323" r:id="rId4"/>
    <p:sldId id="265" r:id="rId5"/>
    <p:sldId id="266" r:id="rId6"/>
    <p:sldId id="325" r:id="rId7"/>
    <p:sldId id="267" r:id="rId8"/>
    <p:sldId id="324" r:id="rId9"/>
    <p:sldId id="32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B9A53-2321-4507-AEDD-D090BCA0A583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0ECD0-BE03-4A9E-ABD2-A4BBE23BF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909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510D-258A-4AE9-A17F-3D891CB35D55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6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5B64-6E84-4D62-BE0A-83BE4A1D009E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0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FDB9-AAE1-4BCA-8F04-8E63DC58DED0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584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FCD4-1FFD-4F73-B511-FDC426F40F5E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95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079B-2B7B-4DCD-9CFE-77AC3EE21275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234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CA1-4642-46C6-B259-3EE3B2EFC8B2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88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E70-D3C9-4F4B-BC8C-F708D9958E5D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11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C189-C308-452A-ADCE-3F2FAEC80DDD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4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1E7D-6B35-4161-BF5F-B855E6633F9D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9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1B3B-ECF3-44F3-8924-67E2830A19EC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6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1179-F173-4A73-99D0-FE5DCA4626E5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1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8DA8-95ED-470F-8C39-158D62BDFDAC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1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09CA-7266-4232-A593-0D87CE385B43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8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782C-3599-4860-81A9-656B2B364E57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1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C375-B303-4BF8-83DB-65B8D7391020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8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CE40-A04A-408F-BB6E-2F9DED8FF9DE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2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D3AD9-A8BA-4D2B-A793-6960F7F1182C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2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xaml-tools/xaml-overview?view=vs-2022" TargetMode="External"/><Relationship Id="rId2" Type="http://schemas.openxmlformats.org/officeDocument/2006/relationships/hyperlink" Target="https://docs.microsoft.com/en-us/visualstudio/designers/getting-started-with-wpf?view=vs-20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rchive/msdn-magazine/2006/august/design-patterns-model-view-presenter" TargetMode="External"/><Relationship Id="rId2" Type="http://schemas.openxmlformats.org/officeDocument/2006/relationships/hyperlink" Target="https://docs.microsoft.com/en-us/aspnet/core/mvc/overview?WT.mc_id=dotnet-35129-website&amp;view=aspnetcore-6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xamarin/xamarin-forms/enterprise-application-patterns/mvv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archive/msdn-magazine/2013/november/mvvm-writing-a-testable-presentation-layer-with-mvv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asynchronous-programming-patterns/calling-synchronous-methods-asynchronously" TargetMode="External"/><Relationship Id="rId2" Type="http://schemas.openxmlformats.org/officeDocument/2006/relationships/hyperlink" Target="https://docs.microsoft.com/en-us/windows/uwp/debug-test-perf/keep-the-ui-thread-responsiv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ttur/mvvm-custom-binding" TargetMode="External"/><Relationship Id="rId2" Type="http://schemas.openxmlformats.org/officeDocument/2006/relationships/hyperlink" Target="https://github.com/chittur/distributed-and-gui-dem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5DB8-FF3C-7C0E-409B-D7846F0BF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GUI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6030A-6A01-2F55-2935-AA73BCF0A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Ramaswamy Krishnan Chittur</a:t>
            </a:r>
          </a:p>
        </p:txBody>
      </p:sp>
    </p:spTree>
    <p:extLst>
      <p:ext uri="{BB962C8B-B14F-4D97-AF65-F5344CB8AC3E}">
        <p14:creationId xmlns:p14="http://schemas.microsoft.com/office/powerpoint/2010/main" val="39109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5"/>
    </mc:Choice>
    <mc:Fallback xmlns="">
      <p:transition spd="slow" advTm="694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D194-9DC7-AF91-CAC0-61EE5213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70906" cy="1320800"/>
          </a:xfrm>
        </p:spPr>
        <p:txBody>
          <a:bodyPr/>
          <a:lstStyle/>
          <a:p>
            <a:r>
              <a:rPr lang="en-IN" dirty="0"/>
              <a:t>Graphical User Interface (GUI)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D26B-343D-69B1-22DF-82B69556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2161"/>
            <a:ext cx="9909386" cy="4734560"/>
          </a:xfrm>
        </p:spPr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Various UI frameworks: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MFC, WPF,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WinUI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3, 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Swift UI etc.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We will be focusing on WPF and XAML: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WPF: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UI framework </a:t>
            </a:r>
            <a:r>
              <a:rPr lang="en-I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for creating desktop client applications.</a:t>
            </a:r>
          </a:p>
          <a:p>
            <a:pPr lvl="1"/>
            <a:r>
              <a:rPr lang="en-IN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XAML: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declarative language that's based on XML, used extensively to build UX.</a:t>
            </a:r>
          </a:p>
          <a:p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References:</a:t>
            </a:r>
          </a:p>
          <a:p>
            <a:pPr lvl="1"/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WPF: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What is WPF? - Visual Studio (Windows) | Microsoft Docs</a:t>
            </a:r>
            <a:endParaRPr lang="en-US" dirty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XAML: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XAML overview - Visual Studio (Windows) | Microsoft Docs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C1736-57A3-5B2D-B518-744C2CF6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176A-9C60-360D-4B1F-AB61F447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 and XAML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11B6-9083-11E0-851B-D5127CA2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43CC62-D809-C042-6C20-0AC7A7053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C71070-E833-BCF8-BE50-FE9385B8D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97" y="1502281"/>
            <a:ext cx="9449286" cy="499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6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928A-476D-60C3-8A68-86966E5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GUI Programming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417F-EDD6-B8AC-D5FA-FE536B0F8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1595120"/>
            <a:ext cx="9682480" cy="48869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Various UX design patterns:</a:t>
            </a:r>
          </a:p>
          <a:p>
            <a:pPr lvl="1"/>
            <a:r>
              <a:rPr lang="en-I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Model-View-Controller (MVC)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I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Model-View-Presenter (MVP)</a:t>
            </a:r>
            <a:endParaRPr lang="en-US" dirty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I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Model-View-</a:t>
            </a:r>
            <a:r>
              <a:rPr lang="en-IN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ViewModel</a:t>
            </a:r>
            <a:r>
              <a:rPr lang="en-I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IN" b="0" i="0"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MVVM)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References:</a:t>
            </a:r>
          </a:p>
          <a:p>
            <a:pPr lvl="1"/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MVC: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Overview of ASP.NET Core MVC | Microsoft Docs</a:t>
            </a:r>
            <a:endParaRPr lang="en-US" dirty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MVP: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Design Patterns: Model View Presenter | Microsoft Docs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MVVM: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The Model-View-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ViewModel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 Pattern - Xamarin | Microsoft Docs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08DBA-AA8A-3D73-A24D-6253FC88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E7F4-72D5-83AD-8791-DB5465B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440"/>
            <a:ext cx="8596668" cy="1320800"/>
          </a:xfrm>
        </p:spPr>
        <p:txBody>
          <a:bodyPr/>
          <a:lstStyle/>
          <a:p>
            <a:r>
              <a:rPr lang="en-IN" dirty="0"/>
              <a:t>Model-View-</a:t>
            </a:r>
            <a:r>
              <a:rPr lang="en-IN" dirty="0" err="1"/>
              <a:t>ViewModel</a:t>
            </a:r>
            <a:r>
              <a:rPr lang="en-IN"/>
              <a:t> (MVVM)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0CF7-6AA4-4BCA-9AD9-CB6A25259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452880"/>
            <a:ext cx="11409680" cy="5191760"/>
          </a:xfrm>
        </p:spPr>
        <p:txBody>
          <a:bodyPr>
            <a:normAutofit/>
          </a:bodyPr>
          <a:lstStyle/>
          <a:p>
            <a:endParaRPr lang="en-IN" dirty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dirty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dirty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dirty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US" dirty="0">
              <a:solidFill>
                <a:srgbClr val="1417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solidFill>
                <a:srgbClr val="1417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141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MVVM</a:t>
            </a:r>
            <a:r>
              <a:rPr lang="en-US" b="1" dirty="0">
                <a:solidFill>
                  <a:srgbClr val="141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b="1" i="0" dirty="0">
              <a:solidFill>
                <a:srgbClr val="14171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b="1" i="0" dirty="0">
                <a:solidFill>
                  <a:srgbClr val="14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dirty="0">
                <a:solidFill>
                  <a:srgbClr val="141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Business </a:t>
            </a:r>
            <a:r>
              <a:rPr lang="en-US" dirty="0" err="1">
                <a:solidFill>
                  <a:srgbClr val="141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logic.</a:t>
            </a:r>
            <a:r>
              <a:rPr lang="en-US" b="1" i="0" dirty="0" err="1">
                <a:solidFill>
                  <a:srgbClr val="14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ViewModel</a:t>
            </a:r>
            <a:r>
              <a:rPr lang="en-US" b="0" i="0" dirty="0">
                <a:solidFill>
                  <a:srgbClr val="14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layer that acts as a bridge between the </a:t>
            </a:r>
            <a:r>
              <a:rPr lang="en-US" b="1" i="0" dirty="0">
                <a:solidFill>
                  <a:srgbClr val="14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b="0" i="0" dirty="0">
                <a:solidFill>
                  <a:srgbClr val="14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 the </a:t>
            </a:r>
            <a:r>
              <a:rPr lang="en-US" b="1" i="0" dirty="0">
                <a:solidFill>
                  <a:srgbClr val="14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b="0" i="0" dirty="0">
                <a:solidFill>
                  <a:srgbClr val="14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It may or may not transform the raw data from the </a:t>
            </a:r>
            <a:r>
              <a:rPr lang="en-US" b="1" i="0" dirty="0">
                <a:solidFill>
                  <a:srgbClr val="14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b="0" i="0" dirty="0">
                <a:solidFill>
                  <a:srgbClr val="14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into a presentable form for the </a:t>
            </a:r>
            <a:r>
              <a:rPr lang="en-US" b="1" i="0" dirty="0">
                <a:solidFill>
                  <a:srgbClr val="14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b="0" i="0" dirty="0">
                <a:solidFill>
                  <a:srgbClr val="14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An example transformation would be: a </a:t>
            </a:r>
            <a:r>
              <a:rPr lang="en-US" b="0" i="0" dirty="0" err="1">
                <a:solidFill>
                  <a:srgbClr val="14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b="0" i="0" dirty="0">
                <a:solidFill>
                  <a:srgbClr val="14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flag from the model to string of 'True' or 'False' for the view.</a:t>
            </a:r>
          </a:p>
          <a:p>
            <a:pPr lvl="1" algn="just"/>
            <a:r>
              <a:rPr lang="en-US" b="1" i="0" dirty="0">
                <a:solidFill>
                  <a:srgbClr val="14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dirty="0">
                <a:solidFill>
                  <a:srgbClr val="141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GUI that the user sees</a:t>
            </a:r>
            <a:r>
              <a:rPr lang="en-US" b="0" i="0" dirty="0">
                <a:solidFill>
                  <a:srgbClr val="14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b="1" i="0" dirty="0" err="1">
                <a:solidFill>
                  <a:srgbClr val="14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ViewModel</a:t>
            </a:r>
            <a:r>
              <a:rPr lang="en-US" dirty="0">
                <a:solidFill>
                  <a:srgbClr val="141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Connects the view to the business logic.</a:t>
            </a:r>
          </a:p>
          <a:p>
            <a:pPr lvl="1" algn="just"/>
            <a:r>
              <a:rPr lang="en-US" b="1" i="0" dirty="0">
                <a:solidFill>
                  <a:srgbClr val="14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B</a:t>
            </a:r>
            <a:r>
              <a:rPr lang="en-US" b="1" dirty="0">
                <a:solidFill>
                  <a:srgbClr val="141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indings</a:t>
            </a:r>
            <a:r>
              <a:rPr lang="en-US" dirty="0">
                <a:solidFill>
                  <a:srgbClr val="141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Two-way communication between the View and the </a:t>
            </a:r>
            <a:r>
              <a:rPr lang="en-US" dirty="0" err="1">
                <a:solidFill>
                  <a:srgbClr val="141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ViewModel</a:t>
            </a:r>
            <a:r>
              <a:rPr lang="en-US" dirty="0">
                <a:solidFill>
                  <a:srgbClr val="141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0" i="0" dirty="0">
              <a:solidFill>
                <a:srgbClr val="14171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MVVM - Writing a Testable Presentation Layer with MVVM | Microsoft Docs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38265-0549-3EB8-932E-E320FF83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973C2-B441-1C6B-E41E-F6020F192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99" y="1390545"/>
            <a:ext cx="7836303" cy="20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1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E7F4-72D5-83AD-8791-DB5465B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1320800"/>
          </a:xfrm>
        </p:spPr>
        <p:txBody>
          <a:bodyPr/>
          <a:lstStyle/>
          <a:p>
            <a:r>
              <a:rPr lang="en-IN" dirty="0"/>
              <a:t>Model-View-</a:t>
            </a:r>
            <a:r>
              <a:rPr lang="en-IN" dirty="0" err="1"/>
              <a:t>ViewModel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0CF7-6AA4-4BCA-9AD9-CB6A25259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452880"/>
            <a:ext cx="11409680" cy="5191760"/>
          </a:xfrm>
        </p:spPr>
        <p:txBody>
          <a:bodyPr>
            <a:normAutofit/>
          </a:bodyPr>
          <a:lstStyle/>
          <a:p>
            <a:endParaRPr lang="en-IN" dirty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Advantages:</a:t>
            </a:r>
          </a:p>
          <a:p>
            <a:pPr lvl="1"/>
            <a:r>
              <a:rPr lang="en-IN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 separated from the UI layout. Connected via the </a:t>
            </a:r>
            <a:r>
              <a:rPr lang="en-IN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ViewModel</a:t>
            </a:r>
            <a:r>
              <a:rPr lang="en-IN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adapter.</a:t>
            </a:r>
          </a:p>
          <a:p>
            <a:pPr lvl="1"/>
            <a:r>
              <a:rPr lang="en-IN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IN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ViewModel</a:t>
            </a:r>
            <a:r>
              <a:rPr lang="en-IN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the Model can be unit tested independent of the View.</a:t>
            </a:r>
          </a:p>
          <a:p>
            <a:pPr lvl="1"/>
            <a:r>
              <a:rPr lang="en-IN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View can be remodelled independently.</a:t>
            </a:r>
          </a:p>
          <a:p>
            <a:pPr lvl="1"/>
            <a:r>
              <a:rPr lang="en-IN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and development can go in parallel, and mostly independent of each other. 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Designers can focus on the view, while developers can work on the view model and model components.</a:t>
            </a:r>
          </a:p>
          <a:p>
            <a:pPr marL="457200" lvl="1" indent="0">
              <a:buNone/>
            </a:pPr>
            <a:endParaRPr lang="en-IN" dirty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Disadvantages:</a:t>
            </a:r>
          </a:p>
          <a:p>
            <a:pPr lvl="1"/>
            <a:r>
              <a:rPr lang="en-IN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Overkill for smaller applications.</a:t>
            </a:r>
          </a:p>
          <a:p>
            <a:pPr lvl="1"/>
            <a:r>
              <a:rPr lang="en-IN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 data bindings can be hard to debug.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38265-0549-3EB8-932E-E320FF83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4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255D-8CA8-556A-882B-D902B68B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GUI programming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B69B-9310-7971-6CEC-6AB8268E7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Core principles: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Keep UI thread responsive. Delegate to worker threads to unblock the UI thread.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Access UI elements only on the UI thread (on most UI frameworks, including WPF).</a:t>
            </a:r>
          </a:p>
          <a:p>
            <a:pPr marL="457200" lvl="1" indent="0">
              <a:buNone/>
            </a:pP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References: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Keep the UI thread responsive - UWP applications | Microsoft Docs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Calling Synchronous Methods Asynchronously | Microsoft Docs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FB05D-51C7-3B65-135C-9EB8EFCE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23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5686-E6EA-E936-D2B2-88A2A65B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25FB-C556-912E-238A-6821AADAA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chittur/distributed-and-</a:t>
            </a:r>
            <a:r>
              <a:rPr lang="en-US" dirty="0" err="1">
                <a:hlinkClick r:id="rId2"/>
              </a:rPr>
              <a:t>gui</a:t>
            </a:r>
            <a:r>
              <a:rPr lang="en-US" dirty="0">
                <a:hlinkClick r:id="rId2"/>
              </a:rPr>
              <a:t>-demo: Demonstrates a distributed computing software that also involves GUI (github.com)</a:t>
            </a:r>
            <a:endParaRPr lang="en-US" dirty="0"/>
          </a:p>
          <a:p>
            <a:r>
              <a:rPr lang="en-US" dirty="0">
                <a:hlinkClick r:id="rId3"/>
              </a:rPr>
              <a:t>chittur/</a:t>
            </a:r>
            <a:r>
              <a:rPr lang="en-US" dirty="0" err="1">
                <a:hlinkClick r:id="rId3"/>
              </a:rPr>
              <a:t>mvvm</a:t>
            </a:r>
            <a:r>
              <a:rPr lang="en-US" dirty="0">
                <a:hlinkClick r:id="rId3"/>
              </a:rPr>
              <a:t>-custom-binding: Sample project that demonstrates how to apply custom logic to a binding using MVVM design pattern. (github.com)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5695B-2A6C-316C-0EE9-917A81C7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7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449C-97FD-97C4-BD26-9494230A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A403F-4816-6B14-7FBE-D60E56380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1FB91-E4A1-4282-B088-6BB30DD0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615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421</TotalTime>
  <Words>469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Roboto</vt:lpstr>
      <vt:lpstr>Segoe UI</vt:lpstr>
      <vt:lpstr>Trebuchet MS</vt:lpstr>
      <vt:lpstr>Wingdings 3</vt:lpstr>
      <vt:lpstr>Facet</vt:lpstr>
      <vt:lpstr>GUI Programming</vt:lpstr>
      <vt:lpstr>Graphical User Interface (GUI) programming</vt:lpstr>
      <vt:lpstr>WPF and XAML</vt:lpstr>
      <vt:lpstr>GUI Programming Design Patterns</vt:lpstr>
      <vt:lpstr>Model-View-ViewModel (MVVM)</vt:lpstr>
      <vt:lpstr>Model-View-ViewModel</vt:lpstr>
      <vt:lpstr>GUI programming fundamentals</vt:lpstr>
      <vt:lpstr>Code Samples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Ramaswamy Krishnan-Chittur</dc:creator>
  <cp:lastModifiedBy>Ramaswamy Krishnan-Chittur</cp:lastModifiedBy>
  <cp:revision>85</cp:revision>
  <dcterms:created xsi:type="dcterms:W3CDTF">2022-09-06T13:13:13Z</dcterms:created>
  <dcterms:modified xsi:type="dcterms:W3CDTF">2023-09-29T07:00:17Z</dcterms:modified>
</cp:coreProperties>
</file>