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590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0715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0824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6764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5361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7381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43649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5247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1389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19268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32245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9661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68440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1071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3360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0189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8/12/2023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7370590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earn.microsoft.com/en-us/azure/devops/boards/get-started/sign-up-invite-teammates?view=azure-devops" TargetMode="External"/><Relationship Id="rId2" Type="http://schemas.openxmlformats.org/officeDocument/2006/relationships/hyperlink" Target="https://learn.microsoft.com/en-us/azure/devops/boards/get-started/what-is-azure-boards?view=azure-devop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learn.microsoft.com/en-us/azure/devops/boards/github/connect-to-github?view=azure-devo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azure.com/IIT-PKD/Software-Engineering/_workitems/recentlyupdat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0D92-1E21-DF63-B7E2-2CDA36DADFDA}"/>
              </a:ext>
            </a:extLst>
          </p:cNvPr>
          <p:cNvSpPr>
            <a:spLocks noGrp="1"/>
          </p:cNvSpPr>
          <p:nvPr>
            <p:ph type="ctrTitle"/>
          </p:nvPr>
        </p:nvSpPr>
        <p:spPr>
          <a:xfrm>
            <a:off x="1507066" y="2404534"/>
            <a:ext cx="8134773" cy="1646302"/>
          </a:xfrm>
        </p:spPr>
        <p:txBody>
          <a:bodyPr/>
          <a:lstStyle/>
          <a:p>
            <a:r>
              <a:rPr lang="en-US" dirty="0"/>
              <a:t>Project Management and Tracking</a:t>
            </a:r>
            <a:endParaRPr lang="en-IN" dirty="0"/>
          </a:p>
        </p:txBody>
      </p:sp>
      <p:sp>
        <p:nvSpPr>
          <p:cNvPr id="3" name="Subtitle 2">
            <a:extLst>
              <a:ext uri="{FF2B5EF4-FFF2-40B4-BE49-F238E27FC236}">
                <a16:creationId xmlns:a16="http://schemas.microsoft.com/office/drawing/2014/main" id="{4EA7494D-B41E-1340-77C1-E878E54CC215}"/>
              </a:ext>
            </a:extLst>
          </p:cNvPr>
          <p:cNvSpPr>
            <a:spLocks noGrp="1"/>
          </p:cNvSpPr>
          <p:nvPr>
            <p:ph type="subTitle" idx="1"/>
          </p:nvPr>
        </p:nvSpPr>
        <p:spPr/>
        <p:txBody>
          <a:bodyPr/>
          <a:lstStyle/>
          <a:p>
            <a:r>
              <a:rPr lang="en-US" dirty="0"/>
              <a:t>Ramaswamy </a:t>
            </a:r>
            <a:r>
              <a:rPr lang="en-US"/>
              <a:t>Krishnan Chittur</a:t>
            </a:r>
            <a:endParaRPr lang="en-IN"/>
          </a:p>
        </p:txBody>
      </p:sp>
    </p:spTree>
    <p:extLst>
      <p:ext uri="{BB962C8B-B14F-4D97-AF65-F5344CB8AC3E}">
        <p14:creationId xmlns:p14="http://schemas.microsoft.com/office/powerpoint/2010/main" val="358247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B154-0C26-6ABD-4117-7BA17ADAAF60}"/>
              </a:ext>
            </a:extLst>
          </p:cNvPr>
          <p:cNvSpPr>
            <a:spLocks noGrp="1"/>
          </p:cNvSpPr>
          <p:nvPr>
            <p:ph type="title"/>
          </p:nvPr>
        </p:nvSpPr>
        <p:spPr/>
        <p:txBody>
          <a:bodyPr/>
          <a:lstStyle/>
          <a:p>
            <a:r>
              <a:rPr lang="en-US" dirty="0"/>
              <a:t>Project Management Tool</a:t>
            </a:r>
            <a:endParaRPr lang="en-IN" dirty="0"/>
          </a:p>
        </p:txBody>
      </p:sp>
      <p:sp>
        <p:nvSpPr>
          <p:cNvPr id="3" name="Content Placeholder 2">
            <a:extLst>
              <a:ext uri="{FF2B5EF4-FFF2-40B4-BE49-F238E27FC236}">
                <a16:creationId xmlns:a16="http://schemas.microsoft.com/office/drawing/2014/main" id="{7D82E88E-E0FA-5DE4-8439-4DFB7E3F7858}"/>
              </a:ext>
            </a:extLst>
          </p:cNvPr>
          <p:cNvSpPr>
            <a:spLocks noGrp="1"/>
          </p:cNvSpPr>
          <p:nvPr>
            <p:ph idx="1"/>
          </p:nvPr>
        </p:nvSpPr>
        <p:spPr/>
        <p:txBody>
          <a:bodyPr/>
          <a:lstStyle/>
          <a:p>
            <a:r>
              <a:rPr lang="en-US" dirty="0"/>
              <a:t>The goal of a project management tool is project tracking: At any point of time, anyone of us should be able to visit the tool and find out how the project is faring. What are the tasks that are pending, are we meeting the deadlines, where do we need to allocate more resources...</a:t>
            </a:r>
          </a:p>
          <a:p>
            <a:r>
              <a:rPr lang="en-US" dirty="0"/>
              <a:t>One such tool is Azure Boards: </a:t>
            </a:r>
            <a:r>
              <a:rPr lang="en-US" dirty="0">
                <a:hlinkClick r:id="rId2"/>
              </a:rPr>
              <a:t>What is Azure Boards? - Azure Boards | Microsoft Learn</a:t>
            </a:r>
            <a:r>
              <a:rPr lang="en-US" dirty="0"/>
              <a:t>, </a:t>
            </a:r>
            <a:r>
              <a:rPr lang="en-US" dirty="0">
                <a:hlinkClick r:id="rId3"/>
              </a:rPr>
              <a:t>Sign up for Azure Boards - Azure Boards | Microsoft Learn</a:t>
            </a:r>
            <a:endParaRPr lang="en-US" dirty="0"/>
          </a:p>
          <a:p>
            <a:endParaRPr lang="en-US" dirty="0"/>
          </a:p>
          <a:p>
            <a:endParaRPr lang="en-IN" dirty="0"/>
          </a:p>
        </p:txBody>
      </p:sp>
    </p:spTree>
    <p:extLst>
      <p:ext uri="{BB962C8B-B14F-4D97-AF65-F5344CB8AC3E}">
        <p14:creationId xmlns:p14="http://schemas.microsoft.com/office/powerpoint/2010/main" val="59361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5065-DE5F-4DCF-C6BB-5C2B9E4BC640}"/>
              </a:ext>
            </a:extLst>
          </p:cNvPr>
          <p:cNvSpPr>
            <a:spLocks noGrp="1"/>
          </p:cNvSpPr>
          <p:nvPr>
            <p:ph type="title"/>
          </p:nvPr>
        </p:nvSpPr>
        <p:spPr/>
        <p:txBody>
          <a:bodyPr/>
          <a:lstStyle/>
          <a:p>
            <a:r>
              <a:rPr lang="en-US" dirty="0"/>
              <a:t>Azure Boards: Walk through</a:t>
            </a:r>
            <a:endParaRPr lang="en-IN" dirty="0"/>
          </a:p>
        </p:txBody>
      </p:sp>
      <p:sp>
        <p:nvSpPr>
          <p:cNvPr id="3" name="Content Placeholder 2">
            <a:extLst>
              <a:ext uri="{FF2B5EF4-FFF2-40B4-BE49-F238E27FC236}">
                <a16:creationId xmlns:a16="http://schemas.microsoft.com/office/drawing/2014/main" id="{220E8737-C79D-B696-9A67-9B3705ED9FAC}"/>
              </a:ext>
            </a:extLst>
          </p:cNvPr>
          <p:cNvSpPr>
            <a:spLocks noGrp="1"/>
          </p:cNvSpPr>
          <p:nvPr>
            <p:ph idx="1"/>
          </p:nvPr>
        </p:nvSpPr>
        <p:spPr>
          <a:xfrm>
            <a:off x="677334" y="1554481"/>
            <a:ext cx="8596668" cy="4486882"/>
          </a:xfrm>
        </p:spPr>
        <p:txBody>
          <a:bodyPr/>
          <a:lstStyle/>
          <a:p>
            <a:r>
              <a:rPr lang="en-US" dirty="0"/>
              <a:t>Click on Create New Organization.</a:t>
            </a:r>
          </a:p>
          <a:p>
            <a:r>
              <a:rPr lang="en-US" dirty="0"/>
              <a:t>Name your Azure DevOps organization - say IIT-PKD ⦁ Create a project, say your course name. You can make it private and invite others.</a:t>
            </a:r>
          </a:p>
          <a:p>
            <a:r>
              <a:rPr lang="en-US" dirty="0"/>
              <a:t>On the left hand pane, click on Boards-&gt;Work items. It should look somewhat like this.</a:t>
            </a:r>
          </a:p>
          <a:p>
            <a:r>
              <a:rPr lang="en-US" dirty="0"/>
              <a:t> -</a:t>
            </a:r>
            <a:endParaRPr lang="en-IN" dirty="0"/>
          </a:p>
        </p:txBody>
      </p:sp>
      <p:pic>
        <p:nvPicPr>
          <p:cNvPr id="4" name="Picture 3">
            <a:extLst>
              <a:ext uri="{FF2B5EF4-FFF2-40B4-BE49-F238E27FC236}">
                <a16:creationId xmlns:a16="http://schemas.microsoft.com/office/drawing/2014/main" id="{D67FE651-23DC-3715-5FA8-EDD48CC3A6D3}"/>
              </a:ext>
            </a:extLst>
          </p:cNvPr>
          <p:cNvPicPr/>
          <p:nvPr/>
        </p:nvPicPr>
        <p:blipFill>
          <a:blip r:embed="rId2"/>
          <a:stretch>
            <a:fillRect/>
          </a:stretch>
        </p:blipFill>
        <p:spPr>
          <a:xfrm>
            <a:off x="1646237" y="3429000"/>
            <a:ext cx="6146483" cy="2910840"/>
          </a:xfrm>
          <a:prstGeom prst="rect">
            <a:avLst/>
          </a:prstGeom>
        </p:spPr>
      </p:pic>
    </p:spTree>
    <p:extLst>
      <p:ext uri="{BB962C8B-B14F-4D97-AF65-F5344CB8AC3E}">
        <p14:creationId xmlns:p14="http://schemas.microsoft.com/office/powerpoint/2010/main" val="361999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42B2-03CE-5DFF-C76D-1C88E2A63B5F}"/>
              </a:ext>
            </a:extLst>
          </p:cNvPr>
          <p:cNvSpPr>
            <a:spLocks noGrp="1"/>
          </p:cNvSpPr>
          <p:nvPr>
            <p:ph type="title"/>
          </p:nvPr>
        </p:nvSpPr>
        <p:spPr>
          <a:xfrm>
            <a:off x="596054" y="81280"/>
            <a:ext cx="8596668" cy="1320800"/>
          </a:xfrm>
        </p:spPr>
        <p:txBody>
          <a:bodyPr/>
          <a:lstStyle/>
          <a:p>
            <a:r>
              <a:rPr lang="en-US" dirty="0"/>
              <a:t>Azure Boards: Walk through</a:t>
            </a:r>
            <a:endParaRPr lang="en-IN" dirty="0"/>
          </a:p>
        </p:txBody>
      </p:sp>
      <p:sp>
        <p:nvSpPr>
          <p:cNvPr id="3" name="Content Placeholder 2">
            <a:extLst>
              <a:ext uri="{FF2B5EF4-FFF2-40B4-BE49-F238E27FC236}">
                <a16:creationId xmlns:a16="http://schemas.microsoft.com/office/drawing/2014/main" id="{6DE3FB93-45C3-47A1-E8AD-F405311BD17E}"/>
              </a:ext>
            </a:extLst>
          </p:cNvPr>
          <p:cNvSpPr>
            <a:spLocks noGrp="1"/>
          </p:cNvSpPr>
          <p:nvPr>
            <p:ph idx="1"/>
          </p:nvPr>
        </p:nvSpPr>
        <p:spPr>
          <a:xfrm>
            <a:off x="677334" y="904240"/>
            <a:ext cx="10712026" cy="5137123"/>
          </a:xfrm>
        </p:spPr>
        <p:txBody>
          <a:bodyPr/>
          <a:lstStyle/>
          <a:p>
            <a:pPr marL="469900" marR="55880" indent="-241300">
              <a:lnSpc>
                <a:spcPct val="121000"/>
              </a:lnSpc>
              <a:spcBef>
                <a:spcPts val="0"/>
              </a:spcBef>
              <a:spcAft>
                <a:spcPts val="1220"/>
              </a:spcAft>
            </a:pPr>
            <a:r>
              <a:rPr lang="en-IN" sz="1800" kern="100" dirty="0">
                <a:solidFill>
                  <a:srgbClr val="000000"/>
                </a:solidFill>
                <a:effectLst/>
                <a:latin typeface="+mj-lt"/>
                <a:ea typeface="Times New Roman" panose="02020603050405020304" pitchFamily="18" charset="0"/>
              </a:rPr>
              <a:t>Create "Epics" - one for each big scenarios. Like say, one for Networking Module, another for </a:t>
            </a:r>
            <a:r>
              <a:rPr lang="en-IN" sz="1800" kern="100" dirty="0" err="1">
                <a:solidFill>
                  <a:srgbClr val="000000"/>
                </a:solidFill>
                <a:effectLst/>
                <a:latin typeface="+mj-lt"/>
                <a:ea typeface="Times New Roman" panose="02020603050405020304" pitchFamily="18" charset="0"/>
              </a:rPr>
              <a:t>ScreenShare</a:t>
            </a:r>
            <a:r>
              <a:rPr lang="en-IN" sz="1800" kern="100" dirty="0">
                <a:solidFill>
                  <a:srgbClr val="000000"/>
                </a:solidFill>
                <a:effectLst/>
                <a:latin typeface="+mj-lt"/>
                <a:ea typeface="Times New Roman" panose="02020603050405020304" pitchFamily="18" charset="0"/>
              </a:rPr>
              <a:t> etc. Those can be assigned to the team leads. Create another for "Setting up </a:t>
            </a:r>
            <a:r>
              <a:rPr lang="en-IN" sz="1800" kern="100" dirty="0" err="1">
                <a:solidFill>
                  <a:srgbClr val="000000"/>
                </a:solidFill>
                <a:effectLst/>
                <a:latin typeface="+mj-lt"/>
                <a:ea typeface="Times New Roman" panose="02020603050405020304" pitchFamily="18" charset="0"/>
              </a:rPr>
              <a:t>Github</a:t>
            </a:r>
            <a:r>
              <a:rPr lang="en-IN" sz="1800" kern="100" dirty="0">
                <a:solidFill>
                  <a:srgbClr val="000000"/>
                </a:solidFill>
                <a:effectLst/>
                <a:latin typeface="+mj-lt"/>
                <a:ea typeface="Times New Roman" panose="02020603050405020304" pitchFamily="18" charset="0"/>
              </a:rPr>
              <a:t>" and assigned to the project manager. Yet another for "Project Spec" and assigned to the Technical Architect. And so on. </a:t>
            </a:r>
          </a:p>
          <a:p>
            <a:pPr marL="469900" marR="55880" indent="-241300">
              <a:lnSpc>
                <a:spcPct val="121000"/>
              </a:lnSpc>
              <a:spcBef>
                <a:spcPts val="0"/>
              </a:spcBef>
              <a:spcAft>
                <a:spcPts val="15"/>
              </a:spcAft>
            </a:pPr>
            <a:r>
              <a:rPr lang="en-IN" sz="1800" kern="100" dirty="0">
                <a:solidFill>
                  <a:srgbClr val="000000"/>
                </a:solidFill>
                <a:effectLst/>
                <a:latin typeface="+mj-lt"/>
                <a:ea typeface="Times New Roman" panose="02020603050405020304" pitchFamily="18" charset="0"/>
              </a:rPr>
              <a:t>Now you can go into each "Epic" and create child tasks. Assign it to the individual owners, and give an estimate on the number of days required. It is ok if the estimate is off the mark; that is something we will learn as part of this project and will get better at over time. </a:t>
            </a:r>
          </a:p>
          <a:p>
            <a:pPr marL="469900" marR="55880" indent="-241300">
              <a:lnSpc>
                <a:spcPct val="121000"/>
              </a:lnSpc>
              <a:spcBef>
                <a:spcPts val="0"/>
              </a:spcBef>
              <a:spcAft>
                <a:spcPts val="15"/>
              </a:spcAft>
            </a:pPr>
            <a:r>
              <a:rPr lang="en-IN" kern="100" dirty="0">
                <a:solidFill>
                  <a:srgbClr val="000000"/>
                </a:solidFill>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8DFD41C-D7C8-FA92-3103-DDED064CC8F8}"/>
              </a:ext>
            </a:extLst>
          </p:cNvPr>
          <p:cNvPicPr/>
          <p:nvPr/>
        </p:nvPicPr>
        <p:blipFill>
          <a:blip r:embed="rId2"/>
          <a:stretch>
            <a:fillRect/>
          </a:stretch>
        </p:blipFill>
        <p:spPr>
          <a:xfrm>
            <a:off x="2012314" y="3553142"/>
            <a:ext cx="6044565" cy="3304858"/>
          </a:xfrm>
          <a:prstGeom prst="rect">
            <a:avLst/>
          </a:prstGeom>
        </p:spPr>
      </p:pic>
    </p:spTree>
    <p:extLst>
      <p:ext uri="{BB962C8B-B14F-4D97-AF65-F5344CB8AC3E}">
        <p14:creationId xmlns:p14="http://schemas.microsoft.com/office/powerpoint/2010/main" val="39031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F142-5ACE-FDB8-E5F1-893B8C990E3C}"/>
              </a:ext>
            </a:extLst>
          </p:cNvPr>
          <p:cNvSpPr>
            <a:spLocks noGrp="1"/>
          </p:cNvSpPr>
          <p:nvPr>
            <p:ph type="title"/>
          </p:nvPr>
        </p:nvSpPr>
        <p:spPr>
          <a:xfrm>
            <a:off x="677334" y="156238"/>
            <a:ext cx="8596668" cy="1320800"/>
          </a:xfrm>
        </p:spPr>
        <p:txBody>
          <a:bodyPr/>
          <a:lstStyle/>
          <a:p>
            <a:r>
              <a:rPr lang="en-US" dirty="0"/>
              <a:t>Azure Boards: Walk through</a:t>
            </a:r>
            <a:endParaRPr lang="en-IN" dirty="0"/>
          </a:p>
        </p:txBody>
      </p:sp>
      <p:sp>
        <p:nvSpPr>
          <p:cNvPr id="3" name="Content Placeholder 2">
            <a:extLst>
              <a:ext uri="{FF2B5EF4-FFF2-40B4-BE49-F238E27FC236}">
                <a16:creationId xmlns:a16="http://schemas.microsoft.com/office/drawing/2014/main" id="{1BF70173-808A-9E40-932C-FF5A9DFE0600}"/>
              </a:ext>
            </a:extLst>
          </p:cNvPr>
          <p:cNvSpPr>
            <a:spLocks noGrp="1"/>
          </p:cNvSpPr>
          <p:nvPr>
            <p:ph idx="1"/>
          </p:nvPr>
        </p:nvSpPr>
        <p:spPr>
          <a:xfrm>
            <a:off x="677334" y="975360"/>
            <a:ext cx="10244666" cy="5557519"/>
          </a:xfrm>
        </p:spPr>
        <p:txBody>
          <a:bodyPr/>
          <a:lstStyle/>
          <a:p>
            <a:r>
              <a:rPr lang="en-IN" sz="1800" dirty="0">
                <a:solidFill>
                  <a:srgbClr val="000000"/>
                </a:solidFill>
                <a:effectLst/>
                <a:ea typeface="Times New Roman" panose="02020603050405020304" pitchFamily="18" charset="0"/>
              </a:rPr>
              <a:t>Please discuss with your team and create the various scenarios/tasks. It is ok if we can't foresee everything that is required. Let us take a first shot at it. Here is a snippet of how it might look after you are done with the initial iteration. This is just a sample; of course you will have a lot more tasks on your list.</a:t>
            </a:r>
          </a:p>
          <a:p>
            <a:r>
              <a:rPr lang="en-IN" dirty="0">
                <a:solidFill>
                  <a:srgbClr val="000000"/>
                </a:solidFill>
                <a:ea typeface="Times New Roman" panose="02020603050405020304" pitchFamily="18" charset="0"/>
              </a:rPr>
              <a:t>- </a:t>
            </a:r>
            <a:endParaRPr lang="en-IN" sz="1800" dirty="0">
              <a:solidFill>
                <a:srgbClr val="000000"/>
              </a:solidFill>
              <a:effectLst/>
              <a:ea typeface="Times New Roman" panose="02020603050405020304" pitchFamily="18" charset="0"/>
            </a:endParaRPr>
          </a:p>
          <a:p>
            <a:endParaRPr lang="en-IN" sz="1800" dirty="0">
              <a:solidFill>
                <a:srgbClr val="000000"/>
              </a:solidFill>
              <a:effectLst/>
              <a:ea typeface="Times New Roman" panose="02020603050405020304" pitchFamily="18" charset="0"/>
            </a:endParaRPr>
          </a:p>
          <a:p>
            <a:endParaRPr lang="en-IN" dirty="0">
              <a:solidFill>
                <a:srgbClr val="000000"/>
              </a:solidFill>
              <a:ea typeface="Times New Roman" panose="02020603050405020304" pitchFamily="18" charset="0"/>
            </a:endParaRPr>
          </a:p>
          <a:p>
            <a:endParaRPr lang="en-IN" sz="1800" dirty="0">
              <a:solidFill>
                <a:srgbClr val="000000"/>
              </a:solidFill>
              <a:effectLst/>
              <a:ea typeface="Times New Roman" panose="02020603050405020304" pitchFamily="18" charset="0"/>
            </a:endParaRPr>
          </a:p>
          <a:p>
            <a:endParaRPr lang="en-IN" dirty="0">
              <a:solidFill>
                <a:srgbClr val="000000"/>
              </a:solidFill>
              <a:ea typeface="Times New Roman" panose="02020603050405020304" pitchFamily="18" charset="0"/>
            </a:endParaRPr>
          </a:p>
          <a:p>
            <a:endParaRPr lang="en-IN" sz="1800" dirty="0">
              <a:solidFill>
                <a:srgbClr val="000000"/>
              </a:solidFill>
              <a:effectLst/>
              <a:ea typeface="Times New Roman" panose="02020603050405020304" pitchFamily="18" charset="0"/>
            </a:endParaRPr>
          </a:p>
          <a:p>
            <a:endParaRPr lang="en-IN" dirty="0">
              <a:solidFill>
                <a:srgbClr val="000000"/>
              </a:solidFill>
              <a:ea typeface="Times New Roman" panose="02020603050405020304" pitchFamily="18" charset="0"/>
            </a:endParaRPr>
          </a:p>
          <a:p>
            <a:endParaRPr lang="en-IN" sz="1800" dirty="0">
              <a:solidFill>
                <a:srgbClr val="000000"/>
              </a:solidFill>
              <a:effectLst/>
              <a:ea typeface="Times New Roman" panose="02020603050405020304" pitchFamily="18" charset="0"/>
            </a:endParaRPr>
          </a:p>
          <a:p>
            <a:r>
              <a:rPr lang="en-IN" sz="1800" dirty="0">
                <a:solidFill>
                  <a:srgbClr val="000000"/>
                </a:solidFill>
                <a:effectLst/>
                <a:ea typeface="Times New Roman" panose="02020603050405020304" pitchFamily="18" charset="0"/>
              </a:rPr>
              <a:t>You should be able to link your </a:t>
            </a:r>
            <a:r>
              <a:rPr lang="en-IN" sz="1800" dirty="0" err="1">
                <a:solidFill>
                  <a:srgbClr val="000000"/>
                </a:solidFill>
                <a:effectLst/>
                <a:ea typeface="Times New Roman" panose="02020603050405020304" pitchFamily="18" charset="0"/>
              </a:rPr>
              <a:t>github</a:t>
            </a:r>
            <a:r>
              <a:rPr lang="en-IN" sz="1800" dirty="0">
                <a:solidFill>
                  <a:srgbClr val="000000"/>
                </a:solidFill>
                <a:effectLst/>
                <a:ea typeface="Times New Roman" panose="02020603050405020304" pitchFamily="18" charset="0"/>
              </a:rPr>
              <a:t> commits to these tasks so that we can correlate the code/specs for each task. See </a:t>
            </a:r>
            <a:r>
              <a:rPr lang="en-US" dirty="0">
                <a:hlinkClick r:id="rId2"/>
              </a:rPr>
              <a:t>Connect an Azure Boards or Azure DevOps project to a GitHub repository - Azure Boards | Microsoft Learn</a:t>
            </a:r>
            <a:r>
              <a:rPr lang="en-IN" sz="1800" dirty="0">
                <a:solidFill>
                  <a:srgbClr val="000000"/>
                </a:solidFill>
                <a:effectLst/>
                <a:ea typeface="Times New Roman" panose="02020603050405020304" pitchFamily="18" charset="0"/>
              </a:rPr>
              <a:t>.</a:t>
            </a:r>
          </a:p>
          <a:p>
            <a:endParaRPr lang="en-IN" dirty="0"/>
          </a:p>
        </p:txBody>
      </p:sp>
      <p:pic>
        <p:nvPicPr>
          <p:cNvPr id="4" name="Picture 3">
            <a:extLst>
              <a:ext uri="{FF2B5EF4-FFF2-40B4-BE49-F238E27FC236}">
                <a16:creationId xmlns:a16="http://schemas.microsoft.com/office/drawing/2014/main" id="{FAA47705-AF09-E0A9-D926-7EBFD0F04DF8}"/>
              </a:ext>
            </a:extLst>
          </p:cNvPr>
          <p:cNvPicPr/>
          <p:nvPr/>
        </p:nvPicPr>
        <p:blipFill>
          <a:blip r:embed="rId3"/>
          <a:stretch>
            <a:fillRect/>
          </a:stretch>
        </p:blipFill>
        <p:spPr>
          <a:xfrm>
            <a:off x="1392554" y="2296160"/>
            <a:ext cx="6583045" cy="3027680"/>
          </a:xfrm>
          <a:prstGeom prst="rect">
            <a:avLst/>
          </a:prstGeom>
        </p:spPr>
      </p:pic>
    </p:spTree>
    <p:extLst>
      <p:ext uri="{BB962C8B-B14F-4D97-AF65-F5344CB8AC3E}">
        <p14:creationId xmlns:p14="http://schemas.microsoft.com/office/powerpoint/2010/main" val="283982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A569-ECE8-05A2-7087-615575D6B945}"/>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AD51DA05-ABD6-6032-473D-402A51280424}"/>
              </a:ext>
            </a:extLst>
          </p:cNvPr>
          <p:cNvSpPr>
            <a:spLocks noGrp="1"/>
          </p:cNvSpPr>
          <p:nvPr>
            <p:ph idx="1"/>
          </p:nvPr>
        </p:nvSpPr>
        <p:spPr/>
        <p:txBody>
          <a:bodyPr/>
          <a:lstStyle/>
          <a:p>
            <a:r>
              <a:rPr lang="en-US" dirty="0"/>
              <a:t>Azure Boards from one of the </a:t>
            </a:r>
            <a:r>
              <a:rPr lang="en-US"/>
              <a:t>previous years’ student project: </a:t>
            </a:r>
            <a:r>
              <a:rPr lang="en-US" dirty="0">
                <a:hlinkClick r:id="rId2"/>
              </a:rPr>
              <a:t>Work items - Boards (azure.com)</a:t>
            </a:r>
            <a:endParaRPr lang="en-IN" dirty="0"/>
          </a:p>
        </p:txBody>
      </p:sp>
    </p:spTree>
    <p:extLst>
      <p:ext uri="{BB962C8B-B14F-4D97-AF65-F5344CB8AC3E}">
        <p14:creationId xmlns:p14="http://schemas.microsoft.com/office/powerpoint/2010/main" val="38222722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TotalTime>
  <Words>437</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Trebuchet MS</vt:lpstr>
      <vt:lpstr>Wingdings 3</vt:lpstr>
      <vt:lpstr>Facet</vt:lpstr>
      <vt:lpstr>Project Management and Tracking</vt:lpstr>
      <vt:lpstr>Project Management Tool</vt:lpstr>
      <vt:lpstr>Azure Boards: Walk through</vt:lpstr>
      <vt:lpstr>Azure Boards: Walk through</vt:lpstr>
      <vt:lpstr>Azure Boards: Walk through</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guidelines, Testing</dc:title>
  <dc:creator>Ramaswamy Krishnan-Chittur</dc:creator>
  <cp:lastModifiedBy>Ramaswamy Krishnan-Chittur</cp:lastModifiedBy>
  <cp:revision>22</cp:revision>
  <dcterms:created xsi:type="dcterms:W3CDTF">2023-07-24T10:37:07Z</dcterms:created>
  <dcterms:modified xsi:type="dcterms:W3CDTF">2023-08-12T13:47:37Z</dcterms:modified>
</cp:coreProperties>
</file>