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62" r:id="rId5"/>
    <p:sldId id="260" r:id="rId6"/>
    <p:sldId id="259"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91073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3138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3841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99849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8680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43016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1975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5547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6088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9435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784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5452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387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0314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1682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37564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8/12/2023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96446047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learn.microsoft.com/en-us/dotnet/standard/managed-code" TargetMode="External"/><Relationship Id="rId3" Type="http://schemas.openxmlformats.org/officeDocument/2006/relationships/hyperlink" Target="https://github.com/dotnet/core" TargetMode="External"/><Relationship Id="rId7" Type="http://schemas.openxmlformats.org/officeDocument/2006/relationships/hyperlink" Target="https://learn.microsoft.com/en-us/dotnet/core/introduction" TargetMode="External"/><Relationship Id="rId2" Type="http://schemas.openxmlformats.org/officeDocument/2006/relationships/hyperlink" Target="https://dotnet.microsoft.com/download/" TargetMode="External"/><Relationship Id="rId1" Type="http://schemas.openxmlformats.org/officeDocument/2006/relationships/slideLayout" Target="../slideLayouts/slideLayout2.xml"/><Relationship Id="rId6" Type="http://schemas.openxmlformats.org/officeDocument/2006/relationships/hyperlink" Target="https://github.com/dotnet/runtime/blob/main/docs/design/coreclr/botr/intro-to-clr.md" TargetMode="External"/><Relationship Id="rId5" Type="http://schemas.openxmlformats.org/officeDocument/2006/relationships/hyperlink" Target="https://learn.microsoft.com/en-us/dotnet/standard/clr" TargetMode="External"/><Relationship Id="rId4" Type="http://schemas.openxmlformats.org/officeDocument/2006/relationships/hyperlink" Target="https://en.wikipedia.org/wiki/Common_Intermediate_Langu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dotnet/standard/managed-code#intermediate-language--execution" TargetMode="External"/><Relationship Id="rId2" Type="http://schemas.openxmlformats.org/officeDocument/2006/relationships/hyperlink" Target="https://www.mono-project.com/"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automatic-memory-managemen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visualstudio/install/modify-visual-studio?view=vs-2022" TargetMode="External"/><Relationship Id="rId2" Type="http://schemas.openxmlformats.org/officeDocument/2006/relationships/hyperlink" Target="https://www.youtube.com/watch?v=3AghgkZEU2w&amp;authuser=1"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learn.microsoft.com/en-us/nuget/quickstart/create-and-publish-a-package-using-visual-studio?toc=%2Fdotnet%2Ffundamentals%2Ftoc.json&amp;bc=%2Fdotnet%2Fbreadcrumb%2Ftoc.json&amp;tabs=netcore-cli" TargetMode="External"/><Relationship Id="rId3" Type="http://schemas.openxmlformats.org/officeDocument/2006/relationships/hyperlink" Target="https://learn.microsoft.com/en-us/dotnet/core/tutorials/debugging-with-visual-studio?pivots=dotnet-7-0" TargetMode="External"/><Relationship Id="rId7" Type="http://schemas.openxmlformats.org/officeDocument/2006/relationships/hyperlink" Target="https://learn.microsoft.com/en-us/nuget/quickstart/install-and-use-a-package-in-visual-studio?toc=%2Fdotnet%2Ffundamentals%2Ftoc.json&amp;bc=%2Fdotnet%2Fbreadcrumb%2Ftoc.json" TargetMode="External"/><Relationship Id="rId2" Type="http://schemas.openxmlformats.org/officeDocument/2006/relationships/hyperlink" Target="https://learn.microsoft.com/en-us/dotnet/core/tutorials/with-visual-studio?pivots=dotnet-7-0" TargetMode="External"/><Relationship Id="rId1" Type="http://schemas.openxmlformats.org/officeDocument/2006/relationships/slideLayout" Target="../slideLayouts/slideLayout2.xml"/><Relationship Id="rId6" Type="http://schemas.openxmlformats.org/officeDocument/2006/relationships/hyperlink" Target="https://learn.microsoft.com/en-us/dotnet/core/tutorials/testing-library-with-visual-studio?pivots=dotnet-7-0" TargetMode="External"/><Relationship Id="rId5" Type="http://schemas.openxmlformats.org/officeDocument/2006/relationships/hyperlink" Target="https://learn.microsoft.com/en-us/dotnet/core/tutorials/library-with-visual-studio?pivots=dotnet-7-0" TargetMode="External"/><Relationship Id="rId4" Type="http://schemas.openxmlformats.org/officeDocument/2006/relationships/hyperlink" Target="https://learn.microsoft.com/en-us/dotnet/core/tutorials/publishing-with-visual-studio?pivots=dotnet-7-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961C-BC35-4EFF-B0B0-B3AB06E486EC}"/>
              </a:ext>
            </a:extLst>
          </p:cNvPr>
          <p:cNvSpPr>
            <a:spLocks noGrp="1"/>
          </p:cNvSpPr>
          <p:nvPr>
            <p:ph type="ctrTitle"/>
          </p:nvPr>
        </p:nvSpPr>
        <p:spPr/>
        <p:txBody>
          <a:bodyPr/>
          <a:lstStyle/>
          <a:p>
            <a:r>
              <a:rPr lang="en-US" dirty="0"/>
              <a:t>.NET and Visual Studio IDE</a:t>
            </a:r>
            <a:endParaRPr lang="en-IN" dirty="0"/>
          </a:p>
        </p:txBody>
      </p:sp>
      <p:sp>
        <p:nvSpPr>
          <p:cNvPr id="3" name="Subtitle 2">
            <a:extLst>
              <a:ext uri="{FF2B5EF4-FFF2-40B4-BE49-F238E27FC236}">
                <a16:creationId xmlns:a16="http://schemas.microsoft.com/office/drawing/2014/main" id="{9A912192-27F6-03EC-2A13-CE6737D6DEBE}"/>
              </a:ext>
            </a:extLst>
          </p:cNvPr>
          <p:cNvSpPr>
            <a:spLocks noGrp="1"/>
          </p:cNvSpPr>
          <p:nvPr>
            <p:ph type="subTitle" idx="1"/>
          </p:nvPr>
        </p:nvSpPr>
        <p:spPr/>
        <p:txBody>
          <a:bodyPr/>
          <a:lstStyle/>
          <a:p>
            <a:r>
              <a:rPr lang="en-US" dirty="0"/>
              <a:t>Ramaswamy Krishnan Chittur</a:t>
            </a:r>
            <a:endParaRPr lang="en-IN" dirty="0"/>
          </a:p>
        </p:txBody>
      </p:sp>
    </p:spTree>
    <p:extLst>
      <p:ext uri="{BB962C8B-B14F-4D97-AF65-F5344CB8AC3E}">
        <p14:creationId xmlns:p14="http://schemas.microsoft.com/office/powerpoint/2010/main" val="200927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5156-C9D4-BC2E-D568-625691915039}"/>
              </a:ext>
            </a:extLst>
          </p:cNvPr>
          <p:cNvSpPr>
            <a:spLocks noGrp="1"/>
          </p:cNvSpPr>
          <p:nvPr>
            <p:ph type="title"/>
          </p:nvPr>
        </p:nvSpPr>
        <p:spPr/>
        <p:txBody>
          <a:bodyPr/>
          <a:lstStyle/>
          <a:p>
            <a:r>
              <a:rPr lang="en-US" dirty="0"/>
              <a:t>.NET</a:t>
            </a:r>
            <a:endParaRPr lang="en-IN" dirty="0"/>
          </a:p>
        </p:txBody>
      </p:sp>
      <p:sp>
        <p:nvSpPr>
          <p:cNvPr id="3" name="Content Placeholder 2">
            <a:extLst>
              <a:ext uri="{FF2B5EF4-FFF2-40B4-BE49-F238E27FC236}">
                <a16:creationId xmlns:a16="http://schemas.microsoft.com/office/drawing/2014/main" id="{5EC34639-552D-0C3F-2C89-EDA17B2B22C4}"/>
              </a:ext>
            </a:extLst>
          </p:cNvPr>
          <p:cNvSpPr>
            <a:spLocks noGrp="1"/>
          </p:cNvSpPr>
          <p:nvPr>
            <p:ph idx="1"/>
          </p:nvPr>
        </p:nvSpPr>
        <p:spPr>
          <a:xfrm>
            <a:off x="838200" y="1615440"/>
            <a:ext cx="10515600" cy="5110480"/>
          </a:xfrm>
        </p:spPr>
        <p:txBody>
          <a:bodyPr>
            <a:normAutofit fontScale="85000" lnSpcReduction="10000"/>
          </a:bodyPr>
          <a:lstStyle/>
          <a:p>
            <a:r>
              <a:rPr lang="en-US"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What is .NET:</a:t>
            </a:r>
          </a:p>
          <a:p>
            <a:pPr lvl="1"/>
            <a:r>
              <a:rPr lang="en-US" b="0" i="0" u="none" strike="noStrike" dirty="0">
                <a:effectLst/>
                <a:latin typeface="Calibri" panose="020F0502020204030204" pitchFamily="34" charset="0"/>
                <a:ea typeface="Calibri" panose="020F0502020204030204" pitchFamily="34" charset="0"/>
                <a:cs typeface="Calibri" panose="020F0502020204030204" pitchFamily="34" charset="0"/>
                <a:hlinkClick r:id="rId2"/>
              </a:rPr>
              <a:t>.NET is a free</a:t>
            </a:r>
            <a:r>
              <a:rPr lang="en-US"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 cross-platform, </a:t>
            </a:r>
            <a:r>
              <a:rPr lang="en-US" b="0" i="0" u="none" strike="noStrike" dirty="0">
                <a:effectLst/>
                <a:latin typeface="Calibri" panose="020F0502020204030204" pitchFamily="34" charset="0"/>
                <a:ea typeface="Calibri" panose="020F0502020204030204" pitchFamily="34" charset="0"/>
                <a:cs typeface="Calibri" panose="020F0502020204030204" pitchFamily="34" charset="0"/>
                <a:hlinkClick r:id="rId3"/>
              </a:rPr>
              <a:t>open-source developer platform</a:t>
            </a:r>
            <a:r>
              <a:rPr lang="en-US"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 for building many kinds of applications.</a:t>
            </a:r>
          </a:p>
          <a:p>
            <a:r>
              <a:rPr lang="en-IN" dirty="0">
                <a:latin typeface="Calibri" panose="020F0502020204030204" pitchFamily="34" charset="0"/>
                <a:ea typeface="Calibri" panose="020F0502020204030204" pitchFamily="34" charset="0"/>
                <a:cs typeface="Calibri" panose="020F0502020204030204" pitchFamily="34" charset="0"/>
              </a:rPr>
              <a:t>Types of apps supported:</a:t>
            </a:r>
          </a:p>
          <a:p>
            <a:pPr lvl="1"/>
            <a:r>
              <a:rPr lang="en-IN" dirty="0">
                <a:latin typeface="Calibri" panose="020F0502020204030204" pitchFamily="34" charset="0"/>
                <a:ea typeface="Calibri" panose="020F0502020204030204" pitchFamily="34" charset="0"/>
                <a:cs typeface="Calibri" panose="020F0502020204030204" pitchFamily="34" charset="0"/>
              </a:rPr>
              <a:t>Cloud apps, Cross-platform client apps, Windows Desktop apps, Other app types like ML/IoT.</a:t>
            </a:r>
          </a:p>
          <a:p>
            <a:pPr algn="l"/>
            <a:r>
              <a:rPr lang="en-US"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Compilation:</a:t>
            </a:r>
          </a:p>
          <a:p>
            <a:pPr lvl="1"/>
            <a:r>
              <a:rPr lang="en-US"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.NET apps (as written in a high-level language like C#) are compiled into an </a:t>
            </a:r>
            <a:r>
              <a:rPr lang="en-US" b="0" i="0" u="none" strike="noStrike" dirty="0">
                <a:solidFill>
                  <a:srgbClr val="161616"/>
                </a:solidFill>
                <a:effectLst/>
                <a:latin typeface="Calibri" panose="020F0502020204030204" pitchFamily="34" charset="0"/>
                <a:ea typeface="Calibri" panose="020F0502020204030204" pitchFamily="34" charset="0"/>
                <a:cs typeface="Calibri" panose="020F0502020204030204" pitchFamily="34" charset="0"/>
                <a:hlinkClick r:id="rId4"/>
              </a:rPr>
              <a:t>Intermediate Language (IL)</a:t>
            </a:r>
            <a:r>
              <a:rPr lang="en-US"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 IL is a compact code format that can be supported on any operating system or architecture. Most .NET apps use APIs that are supported in multiple environments, requiring only the .NET runtime to run.</a:t>
            </a:r>
            <a:endParaRPr lang="en-IN" dirty="0">
              <a:latin typeface="Calibri" panose="020F0502020204030204" pitchFamily="34" charset="0"/>
              <a:ea typeface="Calibri" panose="020F0502020204030204" pitchFamily="34" charset="0"/>
              <a:cs typeface="Calibri" panose="020F0502020204030204" pitchFamily="34" charset="0"/>
            </a:endParaRPr>
          </a:p>
          <a:p>
            <a:pPr algn="l"/>
            <a:r>
              <a:rPr lang="en-US"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Runtime:</a:t>
            </a:r>
          </a:p>
          <a:p>
            <a:pPr lvl="1"/>
            <a:r>
              <a:rPr lang="en-US"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The </a:t>
            </a:r>
            <a:r>
              <a:rPr lang="en-US" b="0" i="0" u="none" strike="noStrike" dirty="0">
                <a:solidFill>
                  <a:srgbClr val="161616"/>
                </a:solidFill>
                <a:effectLst/>
                <a:latin typeface="Calibri" panose="020F0502020204030204" pitchFamily="34" charset="0"/>
                <a:ea typeface="Calibri" panose="020F0502020204030204" pitchFamily="34" charset="0"/>
                <a:cs typeface="Calibri" panose="020F0502020204030204" pitchFamily="34" charset="0"/>
                <a:hlinkClick r:id="rId5"/>
              </a:rPr>
              <a:t>Common Language Runtime (CLR)</a:t>
            </a:r>
            <a:r>
              <a:rPr lang="en-US"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 is the foundation all .NET apps are built on. The </a:t>
            </a:r>
            <a:r>
              <a:rPr lang="en-US" b="0" i="0" u="none" strike="noStrike" dirty="0">
                <a:solidFill>
                  <a:srgbClr val="161616"/>
                </a:solidFill>
                <a:effectLst/>
                <a:latin typeface="Calibri" panose="020F0502020204030204" pitchFamily="34" charset="0"/>
                <a:ea typeface="Calibri" panose="020F0502020204030204" pitchFamily="34" charset="0"/>
                <a:cs typeface="Calibri" panose="020F0502020204030204" pitchFamily="34" charset="0"/>
                <a:hlinkClick r:id="rId6"/>
              </a:rPr>
              <a:t>fundamental features of the runtime</a:t>
            </a:r>
            <a:r>
              <a:rPr lang="en-US"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 are: Garbage collection, Memory safety and type safety, High level support for programming languages, Cross-platform design.</a:t>
            </a:r>
          </a:p>
          <a:p>
            <a:pPr lvl="1"/>
            <a:r>
              <a:rPr lang="en-US" dirty="0">
                <a:solidFill>
                  <a:srgbClr val="161616"/>
                </a:solidFill>
                <a:latin typeface="Calibri" panose="020F0502020204030204" pitchFamily="34" charset="0"/>
                <a:ea typeface="Calibri" panose="020F0502020204030204" pitchFamily="34" charset="0"/>
                <a:cs typeface="Calibri" panose="020F0502020204030204" pitchFamily="34" charset="0"/>
              </a:rPr>
              <a:t>Managed code.</a:t>
            </a:r>
            <a:endParaRPr lang="en-US"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endParaRPr>
          </a:p>
          <a:p>
            <a:r>
              <a:rPr lang="en-US" dirty="0">
                <a:solidFill>
                  <a:srgbClr val="161616"/>
                </a:solidFill>
                <a:latin typeface="Calibri" panose="020F0502020204030204" pitchFamily="34" charset="0"/>
                <a:ea typeface="Calibri" panose="020F0502020204030204" pitchFamily="34" charset="0"/>
                <a:cs typeface="Calibri" panose="020F0502020204030204" pitchFamily="34" charset="0"/>
              </a:rPr>
              <a:t>Languages supported:</a:t>
            </a:r>
          </a:p>
          <a:p>
            <a:pPr lvl="1"/>
            <a:r>
              <a:rPr lang="en-US"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C#, F#, VB .NET, C++/CLI, …</a:t>
            </a:r>
          </a:p>
          <a:p>
            <a:r>
              <a:rPr lang="en-US" dirty="0">
                <a:solidFill>
                  <a:srgbClr val="161616"/>
                </a:solidFill>
                <a:latin typeface="Calibri" panose="020F0502020204030204" pitchFamily="34" charset="0"/>
                <a:ea typeface="Calibri" panose="020F0502020204030204" pitchFamily="34" charset="0"/>
                <a:cs typeface="Calibri" panose="020F0502020204030204" pitchFamily="34" charset="0"/>
              </a:rPr>
              <a:t>Reference:</a:t>
            </a:r>
          </a:p>
          <a:p>
            <a:pPr lvl="1"/>
            <a:r>
              <a:rPr lang="en-US" dirty="0">
                <a:hlinkClick r:id="rId7"/>
              </a:rPr>
              <a:t>.NET (and .NET Core) - introduction and overview | Microsoft Learn</a:t>
            </a:r>
            <a:endParaRPr lang="en-US" dirty="0"/>
          </a:p>
          <a:p>
            <a:pPr lvl="1"/>
            <a:r>
              <a:rPr lang="en-US" dirty="0">
                <a:hlinkClick r:id="rId8"/>
              </a:rPr>
              <a:t>What is managed code? | Microsoft Learn</a:t>
            </a:r>
            <a:endParaRPr lang="en-US"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endParaRPr>
          </a:p>
          <a:p>
            <a:endParaRPr lang="en-US" b="0" i="0" dirty="0">
              <a:solidFill>
                <a:srgbClr val="161616"/>
              </a:solidFill>
              <a:effectLst/>
              <a:latin typeface="Segoe Fluent Icons" panose="050A0102010101010101" pitchFamily="18" charset="0"/>
            </a:endParaRPr>
          </a:p>
          <a:p>
            <a:endParaRPr lang="en-IN" dirty="0">
              <a:latin typeface="Segoe Fluent Icons" panose="050A0102010101010101" pitchFamily="18" charset="0"/>
            </a:endParaRPr>
          </a:p>
        </p:txBody>
      </p:sp>
    </p:spTree>
    <p:extLst>
      <p:ext uri="{BB962C8B-B14F-4D97-AF65-F5344CB8AC3E}">
        <p14:creationId xmlns:p14="http://schemas.microsoft.com/office/powerpoint/2010/main" val="356902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384E-C664-2F7B-F0B4-1E2BC241E9B9}"/>
              </a:ext>
            </a:extLst>
          </p:cNvPr>
          <p:cNvSpPr>
            <a:spLocks noGrp="1"/>
          </p:cNvSpPr>
          <p:nvPr>
            <p:ph type="title"/>
          </p:nvPr>
        </p:nvSpPr>
        <p:spPr/>
        <p:txBody>
          <a:bodyPr/>
          <a:lstStyle/>
          <a:p>
            <a:r>
              <a:rPr lang="en-US" dirty="0"/>
              <a:t>Flavors of .NET</a:t>
            </a:r>
            <a:endParaRPr lang="en-IN" dirty="0"/>
          </a:p>
        </p:txBody>
      </p:sp>
      <p:graphicFrame>
        <p:nvGraphicFramePr>
          <p:cNvPr id="4" name="Content Placeholder 3">
            <a:extLst>
              <a:ext uri="{FF2B5EF4-FFF2-40B4-BE49-F238E27FC236}">
                <a16:creationId xmlns:a16="http://schemas.microsoft.com/office/drawing/2014/main" id="{9CCE15B5-41D0-DD27-65AC-1B3DFF03B3CF}"/>
              </a:ext>
            </a:extLst>
          </p:cNvPr>
          <p:cNvGraphicFramePr>
            <a:graphicFrameLocks noGrp="1"/>
          </p:cNvGraphicFramePr>
          <p:nvPr>
            <p:ph idx="1"/>
            <p:extLst>
              <p:ext uri="{D42A27DB-BD31-4B8C-83A1-F6EECF244321}">
                <p14:modId xmlns:p14="http://schemas.microsoft.com/office/powerpoint/2010/main" val="4123834770"/>
              </p:ext>
            </p:extLst>
          </p:nvPr>
        </p:nvGraphicFramePr>
        <p:xfrm>
          <a:off x="677863" y="2160588"/>
          <a:ext cx="8596314" cy="4690115"/>
        </p:xfrm>
        <a:graphic>
          <a:graphicData uri="http://schemas.openxmlformats.org/drawingml/2006/table">
            <a:tbl>
              <a:tblPr/>
              <a:tblGrid>
                <a:gridCol w="1611808">
                  <a:extLst>
                    <a:ext uri="{9D8B030D-6E8A-4147-A177-3AD203B41FA5}">
                      <a16:colId xmlns:a16="http://schemas.microsoft.com/office/drawing/2014/main" val="4230673455"/>
                    </a:ext>
                  </a:extLst>
                </a:gridCol>
                <a:gridCol w="1889707">
                  <a:extLst>
                    <a:ext uri="{9D8B030D-6E8A-4147-A177-3AD203B41FA5}">
                      <a16:colId xmlns:a16="http://schemas.microsoft.com/office/drawing/2014/main" val="4010526008"/>
                    </a:ext>
                  </a:extLst>
                </a:gridCol>
                <a:gridCol w="1037487">
                  <a:extLst>
                    <a:ext uri="{9D8B030D-6E8A-4147-A177-3AD203B41FA5}">
                      <a16:colId xmlns:a16="http://schemas.microsoft.com/office/drawing/2014/main" val="2461074098"/>
                    </a:ext>
                  </a:extLst>
                </a:gridCol>
                <a:gridCol w="4057312">
                  <a:extLst>
                    <a:ext uri="{9D8B030D-6E8A-4147-A177-3AD203B41FA5}">
                      <a16:colId xmlns:a16="http://schemas.microsoft.com/office/drawing/2014/main" val="657974527"/>
                    </a:ext>
                  </a:extLst>
                </a:gridCol>
              </a:tblGrid>
              <a:tr h="165450">
                <a:tc>
                  <a:txBody>
                    <a:bodyPr/>
                    <a:lstStyle/>
                    <a:p>
                      <a:pPr algn="l" fontAlgn="t"/>
                      <a:r>
                        <a:rPr lang="en-IN" sz="1600" dirty="0">
                          <a:effectLst/>
                        </a:rPr>
                        <a:t> </a:t>
                      </a:r>
                    </a:p>
                  </a:txBody>
                  <a:tcPr marL="13525" marR="13525" marT="8273" marB="8273">
                    <a:lnL>
                      <a:noFill/>
                    </a:lnL>
                    <a:lnR>
                      <a:noFill/>
                    </a:lnR>
                    <a:lnT>
                      <a:noFill/>
                    </a:lnT>
                    <a:lnB>
                      <a:noFill/>
                    </a:lnB>
                    <a:solidFill>
                      <a:srgbClr val="FFFFFF"/>
                    </a:solidFill>
                  </a:tcPr>
                </a:tc>
                <a:tc>
                  <a:txBody>
                    <a:bodyPr/>
                    <a:lstStyle/>
                    <a:p>
                      <a:pPr algn="l" fontAlgn="t"/>
                      <a:r>
                        <a:rPr lang="en-IN" sz="1600" b="1">
                          <a:effectLst/>
                        </a:rPr>
                        <a:t>OS</a:t>
                      </a:r>
                    </a:p>
                  </a:txBody>
                  <a:tcPr marL="13525" marR="13525" marT="8273" marB="8273">
                    <a:lnL>
                      <a:noFill/>
                    </a:lnL>
                    <a:lnR>
                      <a:noFill/>
                    </a:lnR>
                    <a:lnT>
                      <a:noFill/>
                    </a:lnT>
                    <a:lnB>
                      <a:noFill/>
                    </a:lnB>
                    <a:solidFill>
                      <a:srgbClr val="FFFFFF"/>
                    </a:solidFill>
                  </a:tcPr>
                </a:tc>
                <a:tc>
                  <a:txBody>
                    <a:bodyPr/>
                    <a:lstStyle/>
                    <a:p>
                      <a:pPr algn="l" fontAlgn="t"/>
                      <a:r>
                        <a:rPr lang="en-IN" sz="1600" b="1">
                          <a:effectLst/>
                        </a:rPr>
                        <a:t>Open Source</a:t>
                      </a:r>
                    </a:p>
                  </a:txBody>
                  <a:tcPr marL="13525" marR="13525" marT="8273" marB="8273">
                    <a:lnL>
                      <a:noFill/>
                    </a:lnL>
                    <a:lnR>
                      <a:noFill/>
                    </a:lnR>
                    <a:lnT>
                      <a:noFill/>
                    </a:lnT>
                    <a:lnB>
                      <a:noFill/>
                    </a:lnB>
                    <a:solidFill>
                      <a:srgbClr val="FFFFFF"/>
                    </a:solidFill>
                  </a:tcPr>
                </a:tc>
                <a:tc>
                  <a:txBody>
                    <a:bodyPr/>
                    <a:lstStyle/>
                    <a:p>
                      <a:pPr algn="l" fontAlgn="t"/>
                      <a:r>
                        <a:rPr lang="en-IN" sz="1600" b="1" dirty="0">
                          <a:effectLst/>
                        </a:rPr>
                        <a:t>Purpose</a:t>
                      </a:r>
                    </a:p>
                  </a:txBody>
                  <a:tcPr marL="13525" marR="13525" marT="8273" marB="8273">
                    <a:lnL>
                      <a:noFill/>
                    </a:lnL>
                    <a:lnR>
                      <a:noFill/>
                    </a:lnR>
                    <a:lnT>
                      <a:noFill/>
                    </a:lnT>
                    <a:lnB>
                      <a:noFill/>
                    </a:lnB>
                    <a:solidFill>
                      <a:srgbClr val="FFFFFF"/>
                    </a:solidFill>
                  </a:tcPr>
                </a:tc>
                <a:extLst>
                  <a:ext uri="{0D108BD9-81ED-4DB2-BD59-A6C34878D82A}">
                    <a16:rowId xmlns:a16="http://schemas.microsoft.com/office/drawing/2014/main" val="1311794416"/>
                  </a:ext>
                </a:extLst>
              </a:tr>
              <a:tr h="909976">
                <a:tc>
                  <a:txBody>
                    <a:bodyPr/>
                    <a:lstStyle/>
                    <a:p>
                      <a:pPr algn="l" fontAlgn="t"/>
                      <a:r>
                        <a:rPr lang="en-IN" sz="1600" dirty="0">
                          <a:effectLst/>
                        </a:rPr>
                        <a:t>.NET Framework</a:t>
                      </a:r>
                    </a:p>
                  </a:txBody>
                  <a:tcPr marL="13525" marR="13525" marT="8273" marB="8273">
                    <a:lnL>
                      <a:noFill/>
                    </a:lnL>
                    <a:lnR>
                      <a:noFill/>
                    </a:lnR>
                    <a:lnT>
                      <a:noFill/>
                    </a:lnT>
                    <a:lnB>
                      <a:noFill/>
                    </a:lnB>
                    <a:solidFill>
                      <a:srgbClr val="FFFFFF"/>
                    </a:solidFill>
                  </a:tcPr>
                </a:tc>
                <a:tc>
                  <a:txBody>
                    <a:bodyPr/>
                    <a:lstStyle/>
                    <a:p>
                      <a:pPr algn="l" fontAlgn="t"/>
                      <a:r>
                        <a:rPr lang="en-IN" sz="1600">
                          <a:effectLst/>
                        </a:rPr>
                        <a:t>Windows</a:t>
                      </a:r>
                    </a:p>
                  </a:txBody>
                  <a:tcPr marL="13525" marR="13525" marT="8273" marB="8273">
                    <a:lnL>
                      <a:noFill/>
                    </a:lnL>
                    <a:lnR>
                      <a:noFill/>
                    </a:lnR>
                    <a:lnT>
                      <a:noFill/>
                    </a:lnT>
                    <a:lnB>
                      <a:noFill/>
                    </a:lnB>
                    <a:solidFill>
                      <a:srgbClr val="FFFFFF"/>
                    </a:solidFill>
                  </a:tcPr>
                </a:tc>
                <a:tc>
                  <a:txBody>
                    <a:bodyPr/>
                    <a:lstStyle/>
                    <a:p>
                      <a:pPr algn="l" fontAlgn="t"/>
                      <a:r>
                        <a:rPr lang="en-IN" sz="1600">
                          <a:effectLst/>
                        </a:rPr>
                        <a:t>No</a:t>
                      </a:r>
                    </a:p>
                  </a:txBody>
                  <a:tcPr marL="13525" marR="13525" marT="8273" marB="8273">
                    <a:lnL>
                      <a:noFill/>
                    </a:lnL>
                    <a:lnR>
                      <a:noFill/>
                    </a:lnR>
                    <a:lnT>
                      <a:noFill/>
                    </a:lnT>
                    <a:lnB>
                      <a:noFill/>
                    </a:lnB>
                    <a:solidFill>
                      <a:srgbClr val="FFFFFF"/>
                    </a:solidFill>
                  </a:tcPr>
                </a:tc>
                <a:tc>
                  <a:txBody>
                    <a:bodyPr/>
                    <a:lstStyle/>
                    <a:p>
                      <a:pPr algn="l" fontAlgn="t"/>
                      <a:r>
                        <a:rPr lang="en-US" sz="1600" dirty="0">
                          <a:effectLst/>
                        </a:rPr>
                        <a:t>Used for building Windows desktop applications and ASP.NET Web apps running on IIS.</a:t>
                      </a:r>
                    </a:p>
                  </a:txBody>
                  <a:tcPr marL="13525" marR="13525" marT="8273" marB="8273">
                    <a:lnL>
                      <a:noFill/>
                    </a:lnL>
                    <a:lnR>
                      <a:noFill/>
                    </a:lnR>
                    <a:lnT>
                      <a:noFill/>
                    </a:lnT>
                    <a:lnB>
                      <a:noFill/>
                    </a:lnB>
                    <a:solidFill>
                      <a:srgbClr val="FFFFFF"/>
                    </a:solidFill>
                  </a:tcPr>
                </a:tc>
                <a:extLst>
                  <a:ext uri="{0D108BD9-81ED-4DB2-BD59-A6C34878D82A}">
                    <a16:rowId xmlns:a16="http://schemas.microsoft.com/office/drawing/2014/main" val="2513898259"/>
                  </a:ext>
                </a:extLst>
              </a:tr>
              <a:tr h="959611">
                <a:tc>
                  <a:txBody>
                    <a:bodyPr/>
                    <a:lstStyle/>
                    <a:p>
                      <a:pPr algn="l" fontAlgn="t"/>
                      <a:r>
                        <a:rPr lang="en-IN" sz="1600" dirty="0">
                          <a:effectLst/>
                          <a:highlight>
                            <a:srgbClr val="FFFF00"/>
                          </a:highlight>
                        </a:rPr>
                        <a:t>.NET Core</a:t>
                      </a:r>
                    </a:p>
                  </a:txBody>
                  <a:tcPr marL="13525" marR="13525" marT="8273" marB="8273">
                    <a:lnL>
                      <a:noFill/>
                    </a:lnL>
                    <a:lnR>
                      <a:noFill/>
                    </a:lnR>
                    <a:lnT>
                      <a:noFill/>
                    </a:lnT>
                    <a:lnB>
                      <a:noFill/>
                    </a:lnB>
                    <a:solidFill>
                      <a:srgbClr val="FFFFFF"/>
                    </a:solidFill>
                  </a:tcPr>
                </a:tc>
                <a:tc>
                  <a:txBody>
                    <a:bodyPr/>
                    <a:lstStyle/>
                    <a:p>
                      <a:pPr algn="l" fontAlgn="t"/>
                      <a:r>
                        <a:rPr lang="en-IN" sz="1600" dirty="0">
                          <a:effectLst/>
                          <a:highlight>
                            <a:srgbClr val="FFFF00"/>
                          </a:highlight>
                        </a:rPr>
                        <a:t>Windows, Linux, macOS</a:t>
                      </a:r>
                    </a:p>
                  </a:txBody>
                  <a:tcPr marL="13525" marR="13525" marT="8273" marB="8273">
                    <a:lnL>
                      <a:noFill/>
                    </a:lnL>
                    <a:lnR>
                      <a:noFill/>
                    </a:lnR>
                    <a:lnT>
                      <a:noFill/>
                    </a:lnT>
                    <a:lnB>
                      <a:noFill/>
                    </a:lnB>
                    <a:solidFill>
                      <a:srgbClr val="FFFFFF"/>
                    </a:solidFill>
                  </a:tcPr>
                </a:tc>
                <a:tc>
                  <a:txBody>
                    <a:bodyPr/>
                    <a:lstStyle/>
                    <a:p>
                      <a:pPr algn="l" fontAlgn="t"/>
                      <a:r>
                        <a:rPr lang="en-IN" sz="1600">
                          <a:effectLst/>
                          <a:highlight>
                            <a:srgbClr val="FFFF00"/>
                          </a:highlight>
                        </a:rPr>
                        <a:t>Yes</a:t>
                      </a:r>
                    </a:p>
                  </a:txBody>
                  <a:tcPr marL="13525" marR="13525" marT="8273" marB="8273">
                    <a:lnL>
                      <a:noFill/>
                    </a:lnL>
                    <a:lnR>
                      <a:noFill/>
                    </a:lnR>
                    <a:lnT>
                      <a:noFill/>
                    </a:lnT>
                    <a:lnB>
                      <a:noFill/>
                    </a:lnB>
                    <a:solidFill>
                      <a:srgbClr val="FFFFFF"/>
                    </a:solidFill>
                  </a:tcPr>
                </a:tc>
                <a:tc>
                  <a:txBody>
                    <a:bodyPr/>
                    <a:lstStyle/>
                    <a:p>
                      <a:pPr algn="l" fontAlgn="t"/>
                      <a:r>
                        <a:rPr lang="en-US" sz="1600" dirty="0">
                          <a:effectLst/>
                          <a:highlight>
                            <a:srgbClr val="FFFF00"/>
                          </a:highlight>
                        </a:rPr>
                        <a:t>Used for building cross-platform console apps and ASP.NET Core Web apps and cloud services.</a:t>
                      </a:r>
                    </a:p>
                  </a:txBody>
                  <a:tcPr marL="13525" marR="13525" marT="8273" marB="8273">
                    <a:lnL>
                      <a:noFill/>
                    </a:lnL>
                    <a:lnR>
                      <a:noFill/>
                    </a:lnR>
                    <a:lnT>
                      <a:noFill/>
                    </a:lnT>
                    <a:lnB>
                      <a:noFill/>
                    </a:lnB>
                    <a:solidFill>
                      <a:srgbClr val="FFFFFF"/>
                    </a:solidFill>
                  </a:tcPr>
                </a:tc>
                <a:extLst>
                  <a:ext uri="{0D108BD9-81ED-4DB2-BD59-A6C34878D82A}">
                    <a16:rowId xmlns:a16="http://schemas.microsoft.com/office/drawing/2014/main" val="1848777078"/>
                  </a:ext>
                </a:extLst>
              </a:tr>
              <a:tr h="1009246">
                <a:tc>
                  <a:txBody>
                    <a:bodyPr/>
                    <a:lstStyle/>
                    <a:p>
                      <a:pPr algn="l" fontAlgn="t"/>
                      <a:r>
                        <a:rPr lang="en-IN" sz="1600">
                          <a:effectLst/>
                        </a:rPr>
                        <a:t>Xamarin</a:t>
                      </a:r>
                    </a:p>
                  </a:txBody>
                  <a:tcPr marL="13525" marR="13525" marT="8273" marB="8273">
                    <a:lnL>
                      <a:noFill/>
                    </a:lnL>
                    <a:lnR>
                      <a:noFill/>
                    </a:lnR>
                    <a:lnT>
                      <a:noFill/>
                    </a:lnT>
                    <a:lnB>
                      <a:noFill/>
                    </a:lnB>
                    <a:solidFill>
                      <a:srgbClr val="FFFFFF"/>
                    </a:solidFill>
                  </a:tcPr>
                </a:tc>
                <a:tc>
                  <a:txBody>
                    <a:bodyPr/>
                    <a:lstStyle/>
                    <a:p>
                      <a:pPr algn="l" fontAlgn="t"/>
                      <a:r>
                        <a:rPr lang="en-IN" sz="1600" dirty="0">
                          <a:effectLst/>
                        </a:rPr>
                        <a:t>iOS, Android, macOS</a:t>
                      </a:r>
                    </a:p>
                  </a:txBody>
                  <a:tcPr marL="13525" marR="13525" marT="8273" marB="8273">
                    <a:lnL>
                      <a:noFill/>
                    </a:lnL>
                    <a:lnR>
                      <a:noFill/>
                    </a:lnR>
                    <a:lnT>
                      <a:noFill/>
                    </a:lnT>
                    <a:lnB>
                      <a:noFill/>
                    </a:lnB>
                    <a:solidFill>
                      <a:srgbClr val="FFFFFF"/>
                    </a:solidFill>
                  </a:tcPr>
                </a:tc>
                <a:tc>
                  <a:txBody>
                    <a:bodyPr/>
                    <a:lstStyle/>
                    <a:p>
                      <a:pPr algn="l" fontAlgn="t"/>
                      <a:r>
                        <a:rPr lang="en-IN" sz="1600">
                          <a:effectLst/>
                        </a:rPr>
                        <a:t>Yes</a:t>
                      </a:r>
                    </a:p>
                  </a:txBody>
                  <a:tcPr marL="13525" marR="13525" marT="8273" marB="8273">
                    <a:lnL>
                      <a:noFill/>
                    </a:lnL>
                    <a:lnR>
                      <a:noFill/>
                    </a:lnR>
                    <a:lnT>
                      <a:noFill/>
                    </a:lnT>
                    <a:lnB>
                      <a:noFill/>
                    </a:lnB>
                    <a:solidFill>
                      <a:srgbClr val="FFFFFF"/>
                    </a:solidFill>
                  </a:tcPr>
                </a:tc>
                <a:tc>
                  <a:txBody>
                    <a:bodyPr/>
                    <a:lstStyle/>
                    <a:p>
                      <a:pPr algn="l" fontAlgn="t"/>
                      <a:r>
                        <a:rPr lang="en-US" sz="1600" dirty="0">
                          <a:effectLst/>
                        </a:rPr>
                        <a:t>Used for building mobile applications for iOS and Android, as well as desktop apps for macOS.</a:t>
                      </a:r>
                    </a:p>
                  </a:txBody>
                  <a:tcPr marL="13525" marR="13525" marT="8273" marB="8273">
                    <a:lnL>
                      <a:noFill/>
                    </a:lnL>
                    <a:lnR>
                      <a:noFill/>
                    </a:lnR>
                    <a:lnT>
                      <a:noFill/>
                    </a:lnT>
                    <a:lnB>
                      <a:noFill/>
                    </a:lnB>
                    <a:solidFill>
                      <a:srgbClr val="FFFFFF"/>
                    </a:solidFill>
                  </a:tcPr>
                </a:tc>
                <a:extLst>
                  <a:ext uri="{0D108BD9-81ED-4DB2-BD59-A6C34878D82A}">
                    <a16:rowId xmlns:a16="http://schemas.microsoft.com/office/drawing/2014/main" val="2650788385"/>
                  </a:ext>
                </a:extLst>
              </a:tr>
              <a:tr h="1307056">
                <a:tc>
                  <a:txBody>
                    <a:bodyPr/>
                    <a:lstStyle/>
                    <a:p>
                      <a:pPr algn="l" fontAlgn="t"/>
                      <a:r>
                        <a:rPr lang="en-IN" sz="1600">
                          <a:effectLst/>
                        </a:rPr>
                        <a:t>.NET Standard</a:t>
                      </a:r>
                    </a:p>
                  </a:txBody>
                  <a:tcPr marL="13525" marR="13525" marT="8273" marB="8273">
                    <a:lnL>
                      <a:noFill/>
                    </a:lnL>
                    <a:lnR>
                      <a:noFill/>
                    </a:lnR>
                    <a:lnT>
                      <a:noFill/>
                    </a:lnT>
                    <a:lnB>
                      <a:noFill/>
                    </a:lnB>
                    <a:solidFill>
                      <a:srgbClr val="FFFFFF"/>
                    </a:solidFill>
                  </a:tcPr>
                </a:tc>
                <a:tc>
                  <a:txBody>
                    <a:bodyPr/>
                    <a:lstStyle/>
                    <a:p>
                      <a:pPr algn="l" fontAlgn="t"/>
                      <a:r>
                        <a:rPr lang="en-IN" sz="1600">
                          <a:effectLst/>
                        </a:rPr>
                        <a:t>N/A</a:t>
                      </a:r>
                    </a:p>
                  </a:txBody>
                  <a:tcPr marL="13525" marR="13525" marT="8273" marB="8273">
                    <a:lnL>
                      <a:noFill/>
                    </a:lnL>
                    <a:lnR>
                      <a:noFill/>
                    </a:lnR>
                    <a:lnT>
                      <a:noFill/>
                    </a:lnT>
                    <a:lnB>
                      <a:noFill/>
                    </a:lnB>
                    <a:solidFill>
                      <a:srgbClr val="FFFFFF"/>
                    </a:solidFill>
                  </a:tcPr>
                </a:tc>
                <a:tc>
                  <a:txBody>
                    <a:bodyPr/>
                    <a:lstStyle/>
                    <a:p>
                      <a:pPr algn="l" fontAlgn="t"/>
                      <a:r>
                        <a:rPr lang="en-IN" sz="1600" dirty="0">
                          <a:effectLst/>
                        </a:rPr>
                        <a:t>Yes</a:t>
                      </a:r>
                    </a:p>
                  </a:txBody>
                  <a:tcPr marL="13525" marR="13525" marT="8273" marB="8273">
                    <a:lnL>
                      <a:noFill/>
                    </a:lnL>
                    <a:lnR>
                      <a:noFill/>
                    </a:lnR>
                    <a:lnT>
                      <a:noFill/>
                    </a:lnT>
                    <a:lnB>
                      <a:noFill/>
                    </a:lnB>
                    <a:solidFill>
                      <a:srgbClr val="FFFFFF"/>
                    </a:solidFill>
                  </a:tcPr>
                </a:tc>
                <a:tc>
                  <a:txBody>
                    <a:bodyPr/>
                    <a:lstStyle/>
                    <a:p>
                      <a:pPr algn="l" fontAlgn="t"/>
                      <a:r>
                        <a:rPr lang="en-US" sz="1600" dirty="0">
                          <a:effectLst/>
                        </a:rPr>
                        <a:t>Used for building libraries that can be referenced from all .NET implementations, such as .NET Framework, .NET Core and Xamarin</a:t>
                      </a:r>
                    </a:p>
                  </a:txBody>
                  <a:tcPr marL="13525" marR="13525" marT="8273" marB="8273">
                    <a:lnL>
                      <a:noFill/>
                    </a:lnL>
                    <a:lnR>
                      <a:noFill/>
                    </a:lnR>
                    <a:lnT>
                      <a:noFill/>
                    </a:lnT>
                    <a:lnB>
                      <a:noFill/>
                    </a:lnB>
                    <a:solidFill>
                      <a:srgbClr val="FFFFFF"/>
                    </a:solidFill>
                  </a:tcPr>
                </a:tc>
                <a:extLst>
                  <a:ext uri="{0D108BD9-81ED-4DB2-BD59-A6C34878D82A}">
                    <a16:rowId xmlns:a16="http://schemas.microsoft.com/office/drawing/2014/main" val="1200421867"/>
                  </a:ext>
                </a:extLst>
              </a:tr>
            </a:tbl>
          </a:graphicData>
        </a:graphic>
      </p:graphicFrame>
    </p:spTree>
    <p:extLst>
      <p:ext uri="{BB962C8B-B14F-4D97-AF65-F5344CB8AC3E}">
        <p14:creationId xmlns:p14="http://schemas.microsoft.com/office/powerpoint/2010/main" val="79205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566C-433F-CB56-CF33-2A82DC0287EF}"/>
              </a:ext>
            </a:extLst>
          </p:cNvPr>
          <p:cNvSpPr>
            <a:spLocks noGrp="1"/>
          </p:cNvSpPr>
          <p:nvPr>
            <p:ph type="title"/>
          </p:nvPr>
        </p:nvSpPr>
        <p:spPr/>
        <p:txBody>
          <a:bodyPr/>
          <a:lstStyle/>
          <a:p>
            <a:r>
              <a:rPr lang="en-US" dirty="0"/>
              <a:t>Managed code</a:t>
            </a:r>
            <a:endParaRPr lang="en-IN" dirty="0"/>
          </a:p>
        </p:txBody>
      </p:sp>
      <p:sp>
        <p:nvSpPr>
          <p:cNvPr id="3" name="Content Placeholder 2">
            <a:extLst>
              <a:ext uri="{FF2B5EF4-FFF2-40B4-BE49-F238E27FC236}">
                <a16:creationId xmlns:a16="http://schemas.microsoft.com/office/drawing/2014/main" id="{58BD4DE1-9BA2-FEAE-9101-F126A9B9C345}"/>
              </a:ext>
            </a:extLst>
          </p:cNvPr>
          <p:cNvSpPr>
            <a:spLocks noGrp="1"/>
          </p:cNvSpPr>
          <p:nvPr>
            <p:ph idx="1"/>
          </p:nvPr>
        </p:nvSpPr>
        <p:spPr>
          <a:xfrm>
            <a:off x="677334" y="2160589"/>
            <a:ext cx="9685866" cy="3880773"/>
          </a:xfrm>
        </p:spPr>
        <p:txBody>
          <a:bodyPr/>
          <a:lstStyle/>
          <a:p>
            <a:r>
              <a:rPr lang="en-US" dirty="0">
                <a:solidFill>
                  <a:srgbClr val="161616"/>
                </a:solidFill>
                <a:latin typeface="Segoe UI" panose="020B0502040204020203" pitchFamily="34" charset="0"/>
              </a:rPr>
              <a:t>C</a:t>
            </a:r>
            <a:r>
              <a:rPr lang="en-US" b="0" i="0" dirty="0">
                <a:solidFill>
                  <a:srgbClr val="161616"/>
                </a:solidFill>
                <a:effectLst/>
                <a:latin typeface="Segoe UI" panose="020B0502040204020203" pitchFamily="34" charset="0"/>
              </a:rPr>
              <a:t>ode whose execution is managed by a runtime. In this case, the runtime in question is called the </a:t>
            </a:r>
            <a:r>
              <a:rPr lang="en-US" b="1" i="0" dirty="0">
                <a:solidFill>
                  <a:srgbClr val="161616"/>
                </a:solidFill>
                <a:effectLst/>
                <a:latin typeface="Segoe UI" panose="020B0502040204020203" pitchFamily="34" charset="0"/>
              </a:rPr>
              <a:t>Common Language Runtime</a:t>
            </a:r>
            <a:r>
              <a:rPr lang="en-US" b="0" i="0" dirty="0">
                <a:solidFill>
                  <a:srgbClr val="161616"/>
                </a:solidFill>
                <a:effectLst/>
                <a:latin typeface="Segoe UI" panose="020B0502040204020203" pitchFamily="34" charset="0"/>
              </a:rPr>
              <a:t> or CLR, regardless of the implementation  (for example, </a:t>
            </a:r>
            <a:r>
              <a:rPr lang="en-US" b="0" i="0" u="none" strike="noStrike" dirty="0">
                <a:effectLst/>
                <a:latin typeface="Segoe UI" panose="020B0502040204020203" pitchFamily="34" charset="0"/>
                <a:hlinkClick r:id="rId2"/>
              </a:rPr>
              <a:t>Mono</a:t>
            </a:r>
            <a:r>
              <a:rPr lang="en-US" b="0" i="0" dirty="0">
                <a:solidFill>
                  <a:srgbClr val="161616"/>
                </a:solidFill>
                <a:effectLst/>
                <a:latin typeface="Segoe UI" panose="020B0502040204020203" pitchFamily="34" charset="0"/>
              </a:rPr>
              <a:t>, .NET Framework, or .NET Core/.NET 5+).</a:t>
            </a:r>
          </a:p>
          <a:p>
            <a:pPr lvl="1"/>
            <a:r>
              <a:rPr lang="en-US" b="0" i="0" dirty="0">
                <a:solidFill>
                  <a:srgbClr val="161616"/>
                </a:solidFill>
                <a:effectLst/>
                <a:latin typeface="Segoe UI" panose="020B0502040204020203" pitchFamily="34" charset="0"/>
              </a:rPr>
              <a:t>Contrast this to the way you would run a C/C++ program, also called "unmanaged code". In the unmanaged world, the programmer is in charge of pretty much everything. The actual program is, essentially, a binary that the operating system (OS) loads into memory and starts. Everything else, from memory management to security considerations are a burden of the programmer.</a:t>
            </a:r>
          </a:p>
          <a:p>
            <a:r>
              <a:rPr lang="en-US" dirty="0">
                <a:solidFill>
                  <a:srgbClr val="161616"/>
                </a:solidFill>
                <a:latin typeface="Segoe UI" panose="020B0502040204020203" pitchFamily="34" charset="0"/>
              </a:rPr>
              <a:t>Intermediate Language (IL) &amp; Execution: </a:t>
            </a:r>
            <a:r>
              <a:rPr lang="en-US" dirty="0">
                <a:hlinkClick r:id="rId3"/>
              </a:rPr>
              <a:t>What is managed code? | Microsoft Learn</a:t>
            </a:r>
            <a:endParaRPr lang="en-US" dirty="0">
              <a:hlinkClick r:id="rId4"/>
            </a:endParaRPr>
          </a:p>
          <a:p>
            <a:r>
              <a:rPr lang="en-US" dirty="0">
                <a:hlinkClick r:id="rId4"/>
              </a:rPr>
              <a:t>Automatic Memory Management | Microsoft Learn</a:t>
            </a:r>
            <a:endParaRPr lang="en-US" dirty="0">
              <a:solidFill>
                <a:srgbClr val="161616"/>
              </a:solidFill>
              <a:latin typeface="Segoe UI" panose="020B0502040204020203" pitchFamily="34" charset="0"/>
            </a:endParaRPr>
          </a:p>
          <a:p>
            <a:endParaRPr lang="en-US" dirty="0">
              <a:solidFill>
                <a:srgbClr val="161616"/>
              </a:solidFill>
              <a:latin typeface="Segoe UI" panose="020B0502040204020203" pitchFamily="34" charset="0"/>
            </a:endParaRPr>
          </a:p>
          <a:p>
            <a:endParaRPr lang="en-US" b="0" i="0" dirty="0">
              <a:solidFill>
                <a:srgbClr val="161616"/>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191692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7F9D-27E6-0491-3F82-1ECFF0FA4988}"/>
              </a:ext>
            </a:extLst>
          </p:cNvPr>
          <p:cNvSpPr>
            <a:spLocks noGrp="1"/>
          </p:cNvSpPr>
          <p:nvPr>
            <p:ph type="title"/>
          </p:nvPr>
        </p:nvSpPr>
        <p:spPr>
          <a:xfrm>
            <a:off x="838200" y="86677"/>
            <a:ext cx="10515600" cy="1325563"/>
          </a:xfrm>
        </p:spPr>
        <p:txBody>
          <a:bodyPr/>
          <a:lstStyle/>
          <a:p>
            <a:r>
              <a:rPr lang="en-US" dirty="0"/>
              <a:t>Installing Visual Studio</a:t>
            </a:r>
            <a:endParaRPr lang="en-IN" dirty="0"/>
          </a:p>
        </p:txBody>
      </p:sp>
      <p:sp>
        <p:nvSpPr>
          <p:cNvPr id="3" name="Content Placeholder 2">
            <a:extLst>
              <a:ext uri="{FF2B5EF4-FFF2-40B4-BE49-F238E27FC236}">
                <a16:creationId xmlns:a16="http://schemas.microsoft.com/office/drawing/2014/main" id="{44D9AE7F-EF71-24C1-98C4-0D64D3DD5F4F}"/>
              </a:ext>
            </a:extLst>
          </p:cNvPr>
          <p:cNvSpPr>
            <a:spLocks noGrp="1"/>
          </p:cNvSpPr>
          <p:nvPr>
            <p:ph idx="1"/>
          </p:nvPr>
        </p:nvSpPr>
        <p:spPr>
          <a:xfrm>
            <a:off x="838200" y="1219200"/>
            <a:ext cx="10622280" cy="5486399"/>
          </a:xfrm>
        </p:spPr>
        <p:txBody>
          <a:bodyPr/>
          <a:lstStyle/>
          <a:p>
            <a:r>
              <a:rPr lang="en-US" dirty="0"/>
              <a:t>Installing VS:</a:t>
            </a:r>
          </a:p>
          <a:p>
            <a:pPr lvl="1"/>
            <a:r>
              <a:rPr lang="en-US" dirty="0">
                <a:hlinkClick r:id="rId2"/>
              </a:rPr>
              <a:t>https://www.youtube.com/watch?v=3AghgkZEU2w&amp;authuser=1</a:t>
            </a:r>
            <a:endParaRPr lang="en-US" dirty="0"/>
          </a:p>
          <a:p>
            <a:pPr lvl="1"/>
            <a:r>
              <a:rPr lang="en-US" dirty="0">
                <a:hlinkClick r:id="rId3"/>
              </a:rPr>
              <a:t>Modify Visual Studio workloads, components, &amp; language packs | Microsoft Learn</a:t>
            </a:r>
            <a:endParaRPr lang="en-US" dirty="0"/>
          </a:p>
          <a:p>
            <a:r>
              <a:rPr lang="en-US" dirty="0"/>
              <a:t>Workloads Required:</a:t>
            </a:r>
          </a:p>
          <a:p>
            <a:pPr lvl="1"/>
            <a:endParaRPr lang="en-IN" dirty="0"/>
          </a:p>
        </p:txBody>
      </p:sp>
      <p:pic>
        <p:nvPicPr>
          <p:cNvPr id="5" name="Picture 4">
            <a:extLst>
              <a:ext uri="{FF2B5EF4-FFF2-40B4-BE49-F238E27FC236}">
                <a16:creationId xmlns:a16="http://schemas.microsoft.com/office/drawing/2014/main" id="{E4EC9B96-308F-5A9A-12B0-DA530E8AE3CD}"/>
              </a:ext>
            </a:extLst>
          </p:cNvPr>
          <p:cNvPicPr>
            <a:picLocks noChangeAspect="1"/>
          </p:cNvPicPr>
          <p:nvPr/>
        </p:nvPicPr>
        <p:blipFill>
          <a:blip r:embed="rId4"/>
          <a:stretch>
            <a:fillRect/>
          </a:stretch>
        </p:blipFill>
        <p:spPr>
          <a:xfrm>
            <a:off x="1455242" y="2733842"/>
            <a:ext cx="8727999" cy="3727918"/>
          </a:xfrm>
          <a:prstGeom prst="rect">
            <a:avLst/>
          </a:prstGeom>
        </p:spPr>
      </p:pic>
    </p:spTree>
    <p:extLst>
      <p:ext uri="{BB962C8B-B14F-4D97-AF65-F5344CB8AC3E}">
        <p14:creationId xmlns:p14="http://schemas.microsoft.com/office/powerpoint/2010/main" val="322043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8A46-A504-1428-1ECA-9E598F093205}"/>
              </a:ext>
            </a:extLst>
          </p:cNvPr>
          <p:cNvSpPr>
            <a:spLocks noGrp="1"/>
          </p:cNvSpPr>
          <p:nvPr>
            <p:ph type="title"/>
          </p:nvPr>
        </p:nvSpPr>
        <p:spPr>
          <a:xfrm>
            <a:off x="838200" y="193041"/>
            <a:ext cx="10515600" cy="1137920"/>
          </a:xfrm>
        </p:spPr>
        <p:txBody>
          <a:bodyPr/>
          <a:lstStyle/>
          <a:p>
            <a:r>
              <a:rPr lang="en-US" dirty="0"/>
              <a:t>Visual Studio Project Types</a:t>
            </a:r>
            <a:endParaRPr lang="en-IN" dirty="0"/>
          </a:p>
        </p:txBody>
      </p:sp>
      <p:pic>
        <p:nvPicPr>
          <p:cNvPr id="21" name="Content Placeholder 20">
            <a:extLst>
              <a:ext uri="{FF2B5EF4-FFF2-40B4-BE49-F238E27FC236}">
                <a16:creationId xmlns:a16="http://schemas.microsoft.com/office/drawing/2014/main" id="{CBBEC014-46B2-27E9-823F-8675D924836D}"/>
              </a:ext>
            </a:extLst>
          </p:cNvPr>
          <p:cNvPicPr>
            <a:picLocks noGrp="1" noChangeAspect="1"/>
          </p:cNvPicPr>
          <p:nvPr>
            <p:ph idx="1"/>
          </p:nvPr>
        </p:nvPicPr>
        <p:blipFill>
          <a:blip r:embed="rId2"/>
          <a:stretch>
            <a:fillRect/>
          </a:stretch>
        </p:blipFill>
        <p:spPr>
          <a:xfrm>
            <a:off x="3108960" y="1003748"/>
            <a:ext cx="5577840" cy="5597459"/>
          </a:xfrm>
        </p:spPr>
      </p:pic>
    </p:spTree>
    <p:extLst>
      <p:ext uri="{BB962C8B-B14F-4D97-AF65-F5344CB8AC3E}">
        <p14:creationId xmlns:p14="http://schemas.microsoft.com/office/powerpoint/2010/main" val="332834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49D8-882A-9B10-FB06-CACAE8995EA3}"/>
              </a:ext>
            </a:extLst>
          </p:cNvPr>
          <p:cNvSpPr>
            <a:spLocks noGrp="1"/>
          </p:cNvSpPr>
          <p:nvPr>
            <p:ph type="title"/>
          </p:nvPr>
        </p:nvSpPr>
        <p:spPr>
          <a:xfrm>
            <a:off x="838200" y="5397"/>
            <a:ext cx="10515600" cy="1325563"/>
          </a:xfrm>
        </p:spPr>
        <p:txBody>
          <a:bodyPr/>
          <a:lstStyle/>
          <a:p>
            <a:r>
              <a:rPr lang="en-US" dirty="0"/>
              <a:t>Code development using Visual Studio</a:t>
            </a:r>
            <a:endParaRPr lang="en-IN" dirty="0"/>
          </a:p>
        </p:txBody>
      </p:sp>
      <p:sp>
        <p:nvSpPr>
          <p:cNvPr id="3" name="Content Placeholder 2">
            <a:extLst>
              <a:ext uri="{FF2B5EF4-FFF2-40B4-BE49-F238E27FC236}">
                <a16:creationId xmlns:a16="http://schemas.microsoft.com/office/drawing/2014/main" id="{EF75D927-35CB-A967-C371-1ADE0547BB4B}"/>
              </a:ext>
            </a:extLst>
          </p:cNvPr>
          <p:cNvSpPr>
            <a:spLocks noGrp="1"/>
          </p:cNvSpPr>
          <p:nvPr>
            <p:ph idx="1"/>
          </p:nvPr>
        </p:nvSpPr>
        <p:spPr>
          <a:xfrm>
            <a:off x="838200" y="1209040"/>
            <a:ext cx="10515600" cy="5506720"/>
          </a:xfrm>
        </p:spPr>
        <p:txBody>
          <a:bodyPr>
            <a:normAutofit/>
          </a:bodyPr>
          <a:lstStyle/>
          <a:p>
            <a:pPr marL="514350" indent="-514350">
              <a:buFont typeface="+mj-lt"/>
              <a:buAutoNum type="arabicPeriod"/>
            </a:pPr>
            <a:r>
              <a:rPr lang="en-US" dirty="0">
                <a:highlight>
                  <a:srgbClr val="FFFF00"/>
                </a:highlight>
              </a:rPr>
              <a:t>Writing your first app: </a:t>
            </a:r>
            <a:r>
              <a:rPr lang="en-IN" dirty="0">
                <a:highlight>
                  <a:srgbClr val="FFFF00"/>
                </a:highlight>
                <a:hlinkClick r:id="rId2"/>
              </a:rPr>
              <a:t>Create a .NET console application using Visual Studio - .NET | Microsoft Learn</a:t>
            </a:r>
            <a:endParaRPr lang="en-IN" dirty="0">
              <a:highlight>
                <a:srgbClr val="FFFF00"/>
              </a:highlight>
            </a:endParaRPr>
          </a:p>
          <a:p>
            <a:pPr marL="514350" indent="-514350">
              <a:buFont typeface="+mj-lt"/>
              <a:buAutoNum type="arabicPeriod"/>
            </a:pPr>
            <a:r>
              <a:rPr lang="en-IN" dirty="0">
                <a:highlight>
                  <a:srgbClr val="FFFF00"/>
                </a:highlight>
              </a:rPr>
              <a:t>Debug the app: </a:t>
            </a:r>
            <a:r>
              <a:rPr lang="en-IN" dirty="0">
                <a:highlight>
                  <a:srgbClr val="FFFF00"/>
                </a:highlight>
                <a:hlinkClick r:id="rId3"/>
              </a:rPr>
              <a:t>Debug a .NET console application using Visual Studio - .NET | Microsoft Learn</a:t>
            </a:r>
            <a:endParaRPr lang="en-IN" dirty="0">
              <a:highlight>
                <a:srgbClr val="FFFF00"/>
              </a:highlight>
            </a:endParaRPr>
          </a:p>
          <a:p>
            <a:pPr marL="514350" indent="-514350">
              <a:buFont typeface="+mj-lt"/>
              <a:buAutoNum type="arabicPeriod"/>
            </a:pPr>
            <a:r>
              <a:rPr lang="en-IN" dirty="0">
                <a:highlight>
                  <a:srgbClr val="C0C0C0"/>
                </a:highlight>
              </a:rPr>
              <a:t>Publish the app: </a:t>
            </a:r>
            <a:r>
              <a:rPr lang="en-US" dirty="0">
                <a:highlight>
                  <a:srgbClr val="C0C0C0"/>
                </a:highlight>
                <a:hlinkClick r:id="rId4"/>
              </a:rPr>
              <a:t>Publish a .NET console application using Visual Studio - .NET | Microsoft Learn</a:t>
            </a:r>
            <a:endParaRPr lang="en-US" dirty="0">
              <a:highlight>
                <a:srgbClr val="C0C0C0"/>
              </a:highlight>
            </a:endParaRPr>
          </a:p>
          <a:p>
            <a:pPr marL="514350" indent="-514350">
              <a:buFont typeface="+mj-lt"/>
              <a:buAutoNum type="arabicPeriod"/>
            </a:pPr>
            <a:r>
              <a:rPr lang="en-US" dirty="0">
                <a:highlight>
                  <a:srgbClr val="FFFF00"/>
                </a:highlight>
              </a:rPr>
              <a:t>Create a class library: </a:t>
            </a:r>
            <a:r>
              <a:rPr lang="en-US" dirty="0">
                <a:highlight>
                  <a:srgbClr val="FFFF00"/>
                </a:highlight>
                <a:hlinkClick r:id="rId5"/>
              </a:rPr>
              <a:t>Create a .NET class library using Visual Studio - .NET | Microsoft Learn</a:t>
            </a:r>
            <a:endParaRPr lang="en-US" dirty="0">
              <a:highlight>
                <a:srgbClr val="FFFF00"/>
              </a:highlight>
            </a:endParaRPr>
          </a:p>
          <a:p>
            <a:pPr marL="514350" indent="-514350">
              <a:buFont typeface="+mj-lt"/>
              <a:buAutoNum type="arabicPeriod"/>
            </a:pPr>
            <a:r>
              <a:rPr lang="en-US" dirty="0">
                <a:highlight>
                  <a:srgbClr val="FFFF00"/>
                </a:highlight>
              </a:rPr>
              <a:t>Unit test the library: </a:t>
            </a:r>
            <a:r>
              <a:rPr lang="en-US" dirty="0">
                <a:highlight>
                  <a:srgbClr val="FFFF00"/>
                </a:highlight>
                <a:hlinkClick r:id="rId6"/>
              </a:rPr>
              <a:t>Test a .NET class library using Visual Studio - .NET | Microsoft Learn</a:t>
            </a:r>
            <a:endParaRPr lang="en-US" dirty="0">
              <a:highlight>
                <a:srgbClr val="FFFF00"/>
              </a:highlight>
            </a:endParaRPr>
          </a:p>
          <a:p>
            <a:pPr marL="514350" indent="-514350">
              <a:buFont typeface="+mj-lt"/>
              <a:buAutoNum type="arabicPeriod"/>
            </a:pPr>
            <a:r>
              <a:rPr lang="en-IN" dirty="0">
                <a:highlight>
                  <a:srgbClr val="C0C0C0"/>
                </a:highlight>
              </a:rPr>
              <a:t>Install and use a package: </a:t>
            </a:r>
            <a:r>
              <a:rPr lang="en-US" dirty="0" err="1">
                <a:highlight>
                  <a:srgbClr val="C0C0C0"/>
                </a:highlight>
                <a:hlinkClick r:id="rId7"/>
              </a:rPr>
              <a:t>Quickstart</a:t>
            </a:r>
            <a:r>
              <a:rPr lang="en-US" dirty="0">
                <a:highlight>
                  <a:srgbClr val="C0C0C0"/>
                </a:highlight>
                <a:hlinkClick r:id="rId7"/>
              </a:rPr>
              <a:t>: Install and use a NuGet package in Visual Studio (Windows only) | Microsoft Learn</a:t>
            </a:r>
            <a:endParaRPr lang="en-US" dirty="0">
              <a:highlight>
                <a:srgbClr val="C0C0C0"/>
              </a:highlight>
            </a:endParaRPr>
          </a:p>
          <a:p>
            <a:pPr marL="514350" indent="-514350">
              <a:buFont typeface="+mj-lt"/>
              <a:buAutoNum type="arabicPeriod"/>
            </a:pPr>
            <a:r>
              <a:rPr lang="en-US" dirty="0">
                <a:highlight>
                  <a:srgbClr val="C0C0C0"/>
                </a:highlight>
              </a:rPr>
              <a:t>Create and publish a package: </a:t>
            </a:r>
            <a:r>
              <a:rPr lang="en-US" dirty="0" err="1">
                <a:highlight>
                  <a:srgbClr val="C0C0C0"/>
                </a:highlight>
                <a:hlinkClick r:id="rId8"/>
              </a:rPr>
              <a:t>Quickstart</a:t>
            </a:r>
            <a:r>
              <a:rPr lang="en-US" dirty="0">
                <a:highlight>
                  <a:srgbClr val="C0C0C0"/>
                </a:highlight>
                <a:hlinkClick r:id="rId8"/>
              </a:rPr>
              <a:t>: Create and publish a NuGet package using Visual Studio (Windows only) | Microsoft Learn</a:t>
            </a:r>
            <a:endParaRPr lang="en-IN" dirty="0">
              <a:highlight>
                <a:srgbClr val="C0C0C0"/>
              </a:highlight>
            </a:endParaRPr>
          </a:p>
          <a:p>
            <a:pPr marL="0" indent="0">
              <a:buNone/>
            </a:pPr>
            <a:r>
              <a:rPr lang="en-IN" dirty="0"/>
              <a:t>				</a:t>
            </a:r>
          </a:p>
          <a:p>
            <a:pPr marL="0" indent="0">
              <a:buNone/>
            </a:pPr>
            <a:r>
              <a:rPr lang="en-IN" dirty="0"/>
              <a:t>			Legend</a:t>
            </a:r>
            <a:r>
              <a:rPr lang="en-IN"/>
              <a:t>:         </a:t>
            </a:r>
            <a:r>
              <a:rPr lang="en-IN">
                <a:highlight>
                  <a:srgbClr val="FFFF00"/>
                </a:highlight>
              </a:rPr>
              <a:t>This </a:t>
            </a:r>
            <a:r>
              <a:rPr lang="en-IN" dirty="0">
                <a:highlight>
                  <a:srgbClr val="FFFF00"/>
                </a:highlight>
              </a:rPr>
              <a:t>-&gt; </a:t>
            </a:r>
            <a:r>
              <a:rPr lang="en-IN" dirty="0"/>
              <a:t>Mandatory</a:t>
            </a:r>
            <a:r>
              <a:rPr lang="en-IN"/>
              <a:t>.         </a:t>
            </a:r>
            <a:r>
              <a:rPr lang="en-IN">
                <a:highlight>
                  <a:srgbClr val="C0C0C0"/>
                </a:highlight>
              </a:rPr>
              <a:t>This </a:t>
            </a:r>
            <a:r>
              <a:rPr lang="en-IN" dirty="0">
                <a:highlight>
                  <a:srgbClr val="C0C0C0"/>
                </a:highlight>
              </a:rPr>
              <a:t>-&gt;</a:t>
            </a:r>
            <a:r>
              <a:rPr lang="en-IN" dirty="0"/>
              <a:t> Optional.</a:t>
            </a:r>
          </a:p>
        </p:txBody>
      </p:sp>
    </p:spTree>
    <p:extLst>
      <p:ext uri="{BB962C8B-B14F-4D97-AF65-F5344CB8AC3E}">
        <p14:creationId xmlns:p14="http://schemas.microsoft.com/office/powerpoint/2010/main" val="40206283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682</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Segoe Fluent Icons</vt:lpstr>
      <vt:lpstr>Segoe UI</vt:lpstr>
      <vt:lpstr>Trebuchet MS</vt:lpstr>
      <vt:lpstr>Wingdings 3</vt:lpstr>
      <vt:lpstr>Facet</vt:lpstr>
      <vt:lpstr>.NET and Visual Studio IDE</vt:lpstr>
      <vt:lpstr>.NET</vt:lpstr>
      <vt:lpstr>Flavors of .NET</vt:lpstr>
      <vt:lpstr>Managed code</vt:lpstr>
      <vt:lpstr>Installing Visual Studio</vt:lpstr>
      <vt:lpstr>Visual Studio Project Types</vt:lpstr>
      <vt:lpstr>Code development using Visual Studio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and Visual Studio IDE</dc:title>
  <dc:creator>Ramaswamy Krishnan-Chittur</dc:creator>
  <cp:lastModifiedBy>Ramaswamy Krishnan-Chittur</cp:lastModifiedBy>
  <cp:revision>17</cp:revision>
  <dcterms:created xsi:type="dcterms:W3CDTF">2023-07-23T04:48:25Z</dcterms:created>
  <dcterms:modified xsi:type="dcterms:W3CDTF">2023-08-12T14:56:17Z</dcterms:modified>
</cp:coreProperties>
</file>