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90" r:id="rId1"/>
  </p:sldMasterIdLst>
  <p:notesMasterIdLst>
    <p:notesMasterId r:id="rId9"/>
  </p:notesMasterIdLst>
  <p:sldIdLst>
    <p:sldId id="256" r:id="rId2"/>
    <p:sldId id="321" r:id="rId3"/>
    <p:sldId id="257" r:id="rId4"/>
    <p:sldId id="323" r:id="rId5"/>
    <p:sldId id="324" r:id="rId6"/>
    <p:sldId id="274" r:id="rId7"/>
    <p:sldId id="32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B9A53-2321-4507-AEDD-D090BCA0A583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0ECD0-BE03-4A9E-ABD2-A4BBE23BF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909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510D-258A-4AE9-A17F-3D891CB35D55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16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5B64-6E84-4D62-BE0A-83BE4A1D009E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0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FDB9-AAE1-4BCA-8F04-8E63DC58DED0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5842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FCD4-1FFD-4F73-B511-FDC426F40F5E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95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079B-2B7B-4DCD-9CFE-77AC3EE21275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4234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3CA1-4642-46C6-B259-3EE3B2EFC8B2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88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E70-D3C9-4F4B-BC8C-F708D9958E5D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411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C189-C308-452A-ADCE-3F2FAEC80DDD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4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1E7D-6B35-4161-BF5F-B855E6633F9D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9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1B3B-ECF3-44F3-8924-67E2830A19EC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6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1179-F173-4A73-99D0-FE5DCA4626E5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1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8DA8-95ED-470F-8C39-158D62BDFDAC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1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09CA-7266-4232-A593-0D87CE385B43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8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782C-3599-4860-81A9-656B2B364E57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01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C375-B303-4BF8-83DB-65B8D7391020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8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CE40-A04A-408F-BB6E-2F9DED8FF9DE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92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D3AD9-A8BA-4D2B-A793-6960F7F1182C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12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fundamentals/tutorials/oo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utunclebob.com/ArticleS.UncleBob.PrinciplesOfOo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5DB8-FF3C-7C0E-409B-D7846F0BFA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Object Oriented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6030A-6A01-2F55-2935-AA73BCF0A1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Ramaswamy Krishnan Chittur</a:t>
            </a:r>
          </a:p>
        </p:txBody>
      </p:sp>
    </p:spTree>
    <p:extLst>
      <p:ext uri="{BB962C8B-B14F-4D97-AF65-F5344CB8AC3E}">
        <p14:creationId xmlns:p14="http://schemas.microsoft.com/office/powerpoint/2010/main" val="391095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45"/>
    </mc:Choice>
    <mc:Fallback xmlns="">
      <p:transition spd="slow" advTm="694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876B780A-B09E-EEBC-48B2-765A5E8D0B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277814"/>
            <a:ext cx="9550400" cy="941387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cs typeface="Segoe UI" panose="020B0502040204020203" pitchFamily="34" charset="0"/>
              </a:rPr>
              <a:t>Evolution of programming models </a:t>
            </a:r>
            <a:endParaRPr lang="en-US" altLang="en-US" sz="2800" dirty="0">
              <a:cs typeface="Segoe UI" panose="020B0502040204020203" pitchFamily="34" charset="0"/>
            </a:endParaRPr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714F0AC9-6C58-B8BC-C667-7BD6DA1475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60400" y="1137921"/>
            <a:ext cx="10007600" cy="5537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Goal: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Improving management of large software systems.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Programming models: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 - Structured Programming: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Decomposes large monolithic programs into modules using functional decomposition.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OOD - Object Oriented Design: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Associates data with functions allowed to act on that data, via ‘objects’.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 - Component Object Model: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Reduces interdependencies between objects, using interfaces and object factories for isolation.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AOP  - Aspect Oriented Programming: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Separates program’s primary functionality from needed support infrastructure to simplify a program’s logic.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40916C-52B7-66C4-029F-48BE8477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7BDC6-5C82-3DCE-DDB5-98FCB035F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Oriented Design (OOD)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2C57D-3FE3-0B73-D90A-44D5F9D0F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3681"/>
            <a:ext cx="9330266" cy="505968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Simulates real-world via the concept of ‘objects’ that contain data and functions.</a:t>
            </a: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four basic principles of object-oriented programming are:</a:t>
            </a:r>
          </a:p>
          <a:p>
            <a:pPr lvl="1"/>
            <a:r>
              <a:rPr lang="en-US" b="0" dirty="0"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Abstraction</a:t>
            </a:r>
            <a:endParaRPr lang="en-US" dirty="0">
              <a:solidFill>
                <a:srgbClr val="17171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b="0" dirty="0"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Encapsulation</a:t>
            </a:r>
            <a:endParaRPr lang="en-US" dirty="0">
              <a:solidFill>
                <a:srgbClr val="17171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b="0" dirty="0"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Inheritance</a:t>
            </a:r>
          </a:p>
          <a:p>
            <a:pPr lvl="1"/>
            <a:r>
              <a:rPr lang="en-US" b="0" dirty="0"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Polymorphism</a:t>
            </a:r>
          </a:p>
          <a:p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Reference: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Object-Oriented Programming (C#) | Microsoft Docs</a:t>
            </a:r>
            <a:endParaRPr lang="en-IN" b="0" i="1" dirty="0">
              <a:solidFill>
                <a:srgbClr val="171717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Exercises</a:t>
            </a:r>
            <a:r>
              <a:rPr lang="en-IN" i="1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/>
            <a:r>
              <a:rPr lang="en-IN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Try the exercises at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Object-Oriented Programming (C#) | Microsoft Docs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IN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Consider a class that manages persistence:</a:t>
            </a:r>
          </a:p>
          <a:p>
            <a:pPr lvl="2"/>
            <a:r>
              <a:rPr lang="en-IN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Provides the following functions:</a:t>
            </a:r>
          </a:p>
          <a:p>
            <a:pPr lvl="3"/>
            <a:r>
              <a:rPr lang="en-IN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void Store(string id, string value)</a:t>
            </a:r>
          </a:p>
          <a:p>
            <a:pPr lvl="3"/>
            <a:r>
              <a:rPr lang="en-IN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string Retrieve(string id)</a:t>
            </a:r>
          </a:p>
          <a:p>
            <a:pPr lvl="2"/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Implement three different classes that will persist the data using: XML, JSON and Plain Text.</a:t>
            </a:r>
          </a:p>
          <a:p>
            <a:pPr lvl="1"/>
            <a:endParaRPr lang="en-IN" i="1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B2A2D-F373-9FF9-F44C-9427F078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6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67"/>
    </mc:Choice>
    <mc:Fallback xmlns="">
      <p:transition spd="slow" advTm="1586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937E-3E71-C8B7-E1BB-DC3D8FFE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3EB0-6E48-0945-545C-22D48CB2D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6081"/>
            <a:ext cx="8596668" cy="4750406"/>
          </a:xfrm>
        </p:spPr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The Single-responsibility principle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Every class should have only one responsibility.</a:t>
            </a: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The Open–closed principle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Open for extension, closed for modification.</a:t>
            </a: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Liskov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substitution principle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Clients that use pointers to base classes must be able to use objects of derived classes without knowing it.</a:t>
            </a: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The Interface segregation principle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Clients should not need to depend upon interfaces that they do not use.</a:t>
            </a: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The Dependency inversion principle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Use abstractions, promote loose coupling.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Reference: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Here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40CE3-C78B-3A2A-315E-56FD577C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4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C49AD-746C-F2AA-C071-6A0D28D40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0963"/>
            <a:ext cx="8596668" cy="1320800"/>
          </a:xfrm>
        </p:spPr>
        <p:txBody>
          <a:bodyPr/>
          <a:lstStyle/>
          <a:p>
            <a:r>
              <a:rPr lang="en-US" dirty="0"/>
              <a:t>Class relationships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80E760-E33F-3FD6-2C70-E558E0BE6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813" y="792480"/>
            <a:ext cx="8441233" cy="589279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4E5BF-5052-48ED-BDA6-08A019BAC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6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" panose="020B0502040204020203" pitchFamily="34" charset="0"/>
              </a:rPr>
              <a:t>Software Contracts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1760"/>
            <a:ext cx="9513146" cy="51714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Interfaces and contracts: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Car &lt;-&gt;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Axle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&lt;-&gt; Wheel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Door &lt;-&gt;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Hinge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&lt;-&gt; Wall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Why do we need a contract?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Componentization to develop independently and concurrently.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How do we specify a software contract?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Through an interface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Example: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User interface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&lt;-&gt;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Communication Interface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&lt;-&gt;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Networking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In the above example, the contract is simple. </a:t>
            </a:r>
            <a:r>
              <a:rPr lang="en-US" b="1" i="1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Send, Receive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Send takes in a message and address from the UI and passes it to the networking component.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Receive dynamically shares with the UI, the message received by the networking component.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Client is agnostic to implementation. Communication channel can use sockets, named pipes,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tcp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, http etc. UI (client) does not care.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765ED-F3C2-7428-625C-08DD29060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66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4449C-97FD-97C4-BD26-9494230A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A403F-4816-6B14-7FBE-D60E56380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1FB91-E4A1-4282-B088-6BB30DD0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615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393</TotalTime>
  <Words>438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Segoe UI</vt:lpstr>
      <vt:lpstr>Trebuchet MS</vt:lpstr>
      <vt:lpstr>Wingdings</vt:lpstr>
      <vt:lpstr>Wingdings 3</vt:lpstr>
      <vt:lpstr>Facet</vt:lpstr>
      <vt:lpstr>Object Oriented Design</vt:lpstr>
      <vt:lpstr>Evolution of programming models </vt:lpstr>
      <vt:lpstr>Object Oriented Design (OOD)</vt:lpstr>
      <vt:lpstr>SOLID</vt:lpstr>
      <vt:lpstr>Class relationships</vt:lpstr>
      <vt:lpstr>Software Contracts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Ramaswamy Krishnan-Chittur</dc:creator>
  <cp:lastModifiedBy>Ramaswamy Krishnan-Chittur</cp:lastModifiedBy>
  <cp:revision>77</cp:revision>
  <dcterms:created xsi:type="dcterms:W3CDTF">2022-09-06T13:13:13Z</dcterms:created>
  <dcterms:modified xsi:type="dcterms:W3CDTF">2023-08-12T10:57:14Z</dcterms:modified>
</cp:coreProperties>
</file>