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2" r:id="rId3"/>
    <p:sldId id="263" r:id="rId4"/>
    <p:sldId id="268" r:id="rId5"/>
    <p:sldId id="265" r:id="rId6"/>
    <p:sldId id="266" r:id="rId7"/>
    <p:sldId id="270" r:id="rId8"/>
    <p:sldId id="269" r:id="rId9"/>
    <p:sldId id="271" r:id="rId10"/>
    <p:sldId id="272" r:id="rId11"/>
    <p:sldId id="273" r:id="rId12"/>
    <p:sldId id="274" r:id="rId13"/>
    <p:sldId id="275"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590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0715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824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6764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5361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7381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43649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5247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1389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1926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3224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661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68440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1071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360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0189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8/17/2023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737059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arn.microsoft.com/en-us/dotnet/standard/threading/overview-of-synchronization-primitiv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earn.microsoft.com/en-us/windows/win32/ipc/interprocess-communicati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windows/win32/com/marshaling-details" TargetMode="External"/><Relationship Id="rId2" Type="http://schemas.openxmlformats.org/officeDocument/2006/relationships/hyperlink" Target="https://learn.microsoft.com/en-us/windows/win32/com/inter-object-communication"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hittur/multi-threading-synchronization" TargetMode="External"/><Relationship Id="rId2" Type="http://schemas.openxmlformats.org/officeDocument/2006/relationships/hyperlink" Target="https://github.com/chittur/multithreading-demo" TargetMode="External"/><Relationship Id="rId1" Type="http://schemas.openxmlformats.org/officeDocument/2006/relationships/slideLayout" Target="../slideLayouts/slideLayout2.xml"/><Relationship Id="rId5" Type="http://schemas.openxmlformats.org/officeDocument/2006/relationships/hyperlink" Target="https://github.com/chittur/inter-process-communication" TargetMode="External"/><Relationship Id="rId4" Type="http://schemas.openxmlformats.org/officeDocument/2006/relationships/hyperlink" Target="https://github.com/chittur/distributed-and-gui-dem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0D92-1E21-DF63-B7E2-2CDA36DADFDA}"/>
              </a:ext>
            </a:extLst>
          </p:cNvPr>
          <p:cNvSpPr>
            <a:spLocks noGrp="1"/>
          </p:cNvSpPr>
          <p:nvPr>
            <p:ph type="ctrTitle"/>
          </p:nvPr>
        </p:nvSpPr>
        <p:spPr>
          <a:xfrm>
            <a:off x="1507066" y="2404534"/>
            <a:ext cx="9177867" cy="1646302"/>
          </a:xfrm>
        </p:spPr>
        <p:txBody>
          <a:bodyPr/>
          <a:lstStyle/>
          <a:p>
            <a:r>
              <a:rPr lang="en-US" dirty="0"/>
              <a:t>Threads, Processes and</a:t>
            </a:r>
            <a:br>
              <a:rPr lang="en-US" dirty="0"/>
            </a:br>
            <a:r>
              <a:rPr lang="en-US" dirty="0" err="1"/>
              <a:t>Interprocess</a:t>
            </a:r>
            <a:r>
              <a:rPr lang="en-US" dirty="0"/>
              <a:t> Communication</a:t>
            </a:r>
            <a:endParaRPr lang="en-IN" dirty="0"/>
          </a:p>
        </p:txBody>
      </p:sp>
      <p:sp>
        <p:nvSpPr>
          <p:cNvPr id="3" name="Subtitle 2">
            <a:extLst>
              <a:ext uri="{FF2B5EF4-FFF2-40B4-BE49-F238E27FC236}">
                <a16:creationId xmlns:a16="http://schemas.microsoft.com/office/drawing/2014/main" id="{4EA7494D-B41E-1340-77C1-E878E54CC215}"/>
              </a:ext>
            </a:extLst>
          </p:cNvPr>
          <p:cNvSpPr>
            <a:spLocks noGrp="1"/>
          </p:cNvSpPr>
          <p:nvPr>
            <p:ph type="subTitle" idx="1"/>
          </p:nvPr>
        </p:nvSpPr>
        <p:spPr/>
        <p:txBody>
          <a:bodyPr/>
          <a:lstStyle/>
          <a:p>
            <a:r>
              <a:rPr lang="en-US" dirty="0"/>
              <a:t>Ramaswamy Krishnan Chittur</a:t>
            </a:r>
            <a:endParaRPr lang="en-IN" dirty="0"/>
          </a:p>
        </p:txBody>
      </p:sp>
    </p:spTree>
    <p:extLst>
      <p:ext uri="{BB962C8B-B14F-4D97-AF65-F5344CB8AC3E}">
        <p14:creationId xmlns:p14="http://schemas.microsoft.com/office/powerpoint/2010/main" val="358247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1265-24FC-1D97-D82A-16AC115DF319}"/>
              </a:ext>
            </a:extLst>
          </p:cNvPr>
          <p:cNvSpPr>
            <a:spLocks noGrp="1"/>
          </p:cNvSpPr>
          <p:nvPr>
            <p:ph type="title"/>
          </p:nvPr>
        </p:nvSpPr>
        <p:spPr/>
        <p:txBody>
          <a:bodyPr/>
          <a:lstStyle/>
          <a:p>
            <a:r>
              <a:rPr lang="en-US" dirty="0"/>
              <a:t>Thread synchronization</a:t>
            </a:r>
            <a:endParaRPr lang="en-IN" dirty="0"/>
          </a:p>
        </p:txBody>
      </p:sp>
      <p:sp>
        <p:nvSpPr>
          <p:cNvPr id="3" name="Content Placeholder 2">
            <a:extLst>
              <a:ext uri="{FF2B5EF4-FFF2-40B4-BE49-F238E27FC236}">
                <a16:creationId xmlns:a16="http://schemas.microsoft.com/office/drawing/2014/main" id="{DBA8B9CF-BC60-315D-D60D-CA9A3266F035}"/>
              </a:ext>
            </a:extLst>
          </p:cNvPr>
          <p:cNvSpPr>
            <a:spLocks noGrp="1"/>
          </p:cNvSpPr>
          <p:nvPr>
            <p:ph idx="1"/>
          </p:nvPr>
        </p:nvSpPr>
        <p:spPr>
          <a:xfrm>
            <a:off x="677334" y="1493520"/>
            <a:ext cx="10336106" cy="5191760"/>
          </a:xfrm>
        </p:spPr>
        <p:txBody>
          <a:bodyPr>
            <a:normAutofit/>
          </a:bodyPr>
          <a:lstStyle/>
          <a:p>
            <a:r>
              <a:rPr lang="en-US" dirty="0"/>
              <a:t>Multiple threads in the same program can access shared data. If access is not controlled to be sequential, then shared data may become corrupted. The process of making access serial is called serialization or synchronization.</a:t>
            </a:r>
          </a:p>
          <a:p>
            <a:r>
              <a:rPr lang="en-US" dirty="0"/>
              <a:t>There are various techniques for synchronization. The programmer may choose one or the other of these techniques based on the use case scenario.</a:t>
            </a:r>
          </a:p>
          <a:p>
            <a:pPr lvl="1"/>
            <a:r>
              <a:rPr lang="en-US" dirty="0"/>
              <a:t>Interlocked Operations</a:t>
            </a:r>
          </a:p>
          <a:p>
            <a:pPr lvl="1"/>
            <a:r>
              <a:rPr lang="en-US" dirty="0"/>
              <a:t>Critical Sections</a:t>
            </a:r>
          </a:p>
          <a:p>
            <a:pPr lvl="1"/>
            <a:r>
              <a:rPr lang="en-US" dirty="0"/>
              <a:t>Mutex</a:t>
            </a:r>
          </a:p>
          <a:p>
            <a:pPr lvl="1"/>
            <a:r>
              <a:rPr lang="en-US" dirty="0"/>
              <a:t>Semaphore</a:t>
            </a:r>
          </a:p>
          <a:p>
            <a:pPr lvl="1"/>
            <a:r>
              <a:rPr lang="en-US" dirty="0"/>
              <a:t>Monitor/Lock</a:t>
            </a:r>
          </a:p>
          <a:p>
            <a:pPr lvl="1"/>
            <a:r>
              <a:rPr lang="en-US" dirty="0"/>
              <a:t>Events</a:t>
            </a:r>
          </a:p>
          <a:p>
            <a:pPr lvl="1"/>
            <a:r>
              <a:rPr lang="en-US" dirty="0"/>
              <a:t>More…</a:t>
            </a:r>
          </a:p>
          <a:p>
            <a:r>
              <a:rPr lang="en-US" dirty="0"/>
              <a:t>Reference: </a:t>
            </a:r>
            <a:r>
              <a:rPr lang="en-US" dirty="0">
                <a:hlinkClick r:id="rId2"/>
              </a:rPr>
              <a:t>Overview of synchronization primitives | Microsoft Learn</a:t>
            </a:r>
            <a:endParaRPr lang="en-IN" dirty="0"/>
          </a:p>
        </p:txBody>
      </p:sp>
      <p:pic>
        <p:nvPicPr>
          <p:cNvPr id="5" name="Picture 4">
            <a:extLst>
              <a:ext uri="{FF2B5EF4-FFF2-40B4-BE49-F238E27FC236}">
                <a16:creationId xmlns:a16="http://schemas.microsoft.com/office/drawing/2014/main" id="{9C0BC2A0-967E-2735-7C17-13F266F8F114}"/>
              </a:ext>
            </a:extLst>
          </p:cNvPr>
          <p:cNvPicPr>
            <a:picLocks noChangeAspect="1"/>
          </p:cNvPicPr>
          <p:nvPr/>
        </p:nvPicPr>
        <p:blipFill>
          <a:blip r:embed="rId3"/>
          <a:stretch>
            <a:fillRect/>
          </a:stretch>
        </p:blipFill>
        <p:spPr>
          <a:xfrm>
            <a:off x="3880310" y="3403600"/>
            <a:ext cx="8021845" cy="1808480"/>
          </a:xfrm>
          <a:prstGeom prst="rect">
            <a:avLst/>
          </a:prstGeom>
        </p:spPr>
      </p:pic>
    </p:spTree>
    <p:extLst>
      <p:ext uri="{BB962C8B-B14F-4D97-AF65-F5344CB8AC3E}">
        <p14:creationId xmlns:p14="http://schemas.microsoft.com/office/powerpoint/2010/main" val="1426435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172C-76A2-836B-504A-7C371B66F20C}"/>
              </a:ext>
            </a:extLst>
          </p:cNvPr>
          <p:cNvSpPr>
            <a:spLocks noGrp="1"/>
          </p:cNvSpPr>
          <p:nvPr>
            <p:ph type="title"/>
          </p:nvPr>
        </p:nvSpPr>
        <p:spPr>
          <a:xfrm>
            <a:off x="677334" y="314960"/>
            <a:ext cx="8596668" cy="1320800"/>
          </a:xfrm>
        </p:spPr>
        <p:txBody>
          <a:bodyPr/>
          <a:lstStyle/>
          <a:p>
            <a:r>
              <a:rPr lang="en-US" dirty="0" err="1"/>
              <a:t>Interprocess</a:t>
            </a:r>
            <a:r>
              <a:rPr lang="en-US" dirty="0"/>
              <a:t> communication (IPC)</a:t>
            </a:r>
            <a:endParaRPr lang="en-IN" dirty="0"/>
          </a:p>
        </p:txBody>
      </p:sp>
      <p:sp>
        <p:nvSpPr>
          <p:cNvPr id="3" name="Content Placeholder 2">
            <a:extLst>
              <a:ext uri="{FF2B5EF4-FFF2-40B4-BE49-F238E27FC236}">
                <a16:creationId xmlns:a16="http://schemas.microsoft.com/office/drawing/2014/main" id="{92CA9776-1538-1F67-C640-23C51C7BD18C}"/>
              </a:ext>
            </a:extLst>
          </p:cNvPr>
          <p:cNvSpPr>
            <a:spLocks noGrp="1"/>
          </p:cNvSpPr>
          <p:nvPr>
            <p:ph idx="1"/>
          </p:nvPr>
        </p:nvSpPr>
        <p:spPr>
          <a:xfrm>
            <a:off x="677334" y="1432561"/>
            <a:ext cx="8596668" cy="4608802"/>
          </a:xfrm>
        </p:spPr>
        <p:txBody>
          <a:bodyPr/>
          <a:lstStyle/>
          <a:p>
            <a:r>
              <a:rPr lang="en-US" b="0" i="0" dirty="0">
                <a:solidFill>
                  <a:srgbClr val="161616"/>
                </a:solidFill>
                <a:effectLst/>
                <a:latin typeface="Segoe UI" panose="020B0502040204020203" pitchFamily="34" charset="0"/>
              </a:rPr>
              <a:t>Techniques for facilitating communications and data sharing between applications.</a:t>
            </a:r>
          </a:p>
          <a:p>
            <a:r>
              <a:rPr lang="en-US" dirty="0">
                <a:solidFill>
                  <a:srgbClr val="161616"/>
                </a:solidFill>
                <a:latin typeface="Segoe UI" panose="020B0502040204020203" pitchFamily="34" charset="0"/>
              </a:rPr>
              <a:t>Can be between applications on the local device, or between applications running on different devices on the network.</a:t>
            </a:r>
          </a:p>
          <a:p>
            <a:r>
              <a:rPr lang="en-US" b="0" i="0" dirty="0">
                <a:solidFill>
                  <a:srgbClr val="161616"/>
                </a:solidFill>
                <a:effectLst/>
                <a:latin typeface="Segoe UI" panose="020B0502040204020203" pitchFamily="34" charset="0"/>
              </a:rPr>
              <a:t>Typically, applications can use IPC categorized as clients or servers. A </a:t>
            </a:r>
            <a:r>
              <a:rPr lang="en-US" b="0" i="1" dirty="0">
                <a:solidFill>
                  <a:srgbClr val="161616"/>
                </a:solidFill>
                <a:effectLst/>
                <a:latin typeface="Segoe UI" panose="020B0502040204020203" pitchFamily="34" charset="0"/>
              </a:rPr>
              <a:t>client</a:t>
            </a:r>
            <a:r>
              <a:rPr lang="en-US" b="0" i="0" dirty="0">
                <a:solidFill>
                  <a:srgbClr val="161616"/>
                </a:solidFill>
                <a:effectLst/>
                <a:latin typeface="Segoe UI" panose="020B0502040204020203" pitchFamily="34" charset="0"/>
              </a:rPr>
              <a:t> is a process that requests a service from some other process. A </a:t>
            </a:r>
            <a:r>
              <a:rPr lang="en-US" b="0" i="1" dirty="0">
                <a:solidFill>
                  <a:srgbClr val="161616"/>
                </a:solidFill>
                <a:effectLst/>
                <a:latin typeface="Segoe UI" panose="020B0502040204020203" pitchFamily="34" charset="0"/>
              </a:rPr>
              <a:t>server</a:t>
            </a:r>
            <a:r>
              <a:rPr lang="en-US" b="0" i="0" dirty="0">
                <a:solidFill>
                  <a:srgbClr val="161616"/>
                </a:solidFill>
                <a:effectLst/>
                <a:latin typeface="Segoe UI" panose="020B0502040204020203" pitchFamily="34" charset="0"/>
              </a:rPr>
              <a:t> is a process that responds to a client request. Many applications act as both a client and a server, depending on the situation. </a:t>
            </a:r>
            <a:endParaRPr lang="en-US" dirty="0">
              <a:solidFill>
                <a:srgbClr val="161616"/>
              </a:solidFill>
              <a:latin typeface="Segoe UI" panose="020B0502040204020203" pitchFamily="34" charset="0"/>
            </a:endParaRPr>
          </a:p>
          <a:p>
            <a:r>
              <a:rPr lang="en-US" dirty="0"/>
              <a:t>One way to categorize Inter-process communication is about how the objects interact cross process: as such we can categorize the techniques into:</a:t>
            </a:r>
          </a:p>
          <a:p>
            <a:pPr lvl="1"/>
            <a:r>
              <a:rPr lang="en-US" i="1" dirty="0"/>
              <a:t>Inter-Object Communication.</a:t>
            </a:r>
          </a:p>
          <a:p>
            <a:pPr lvl="1"/>
            <a:r>
              <a:rPr lang="en-US" i="1" dirty="0"/>
              <a:t>Serialized Message Passing</a:t>
            </a:r>
            <a:r>
              <a:rPr lang="en-US" dirty="0"/>
              <a:t>.</a:t>
            </a:r>
          </a:p>
          <a:p>
            <a:r>
              <a:rPr lang="en-US" dirty="0"/>
              <a:t>Reference: </a:t>
            </a:r>
            <a:r>
              <a:rPr lang="en-US" dirty="0" err="1">
                <a:hlinkClick r:id="rId2"/>
              </a:rPr>
              <a:t>Interprocess</a:t>
            </a:r>
            <a:r>
              <a:rPr lang="en-US" dirty="0">
                <a:hlinkClick r:id="rId2"/>
              </a:rPr>
              <a:t> Communications - Win32 apps | Microsoft Learn</a:t>
            </a:r>
            <a:endParaRPr lang="en-IN" dirty="0"/>
          </a:p>
        </p:txBody>
      </p:sp>
    </p:spTree>
    <p:extLst>
      <p:ext uri="{BB962C8B-B14F-4D97-AF65-F5344CB8AC3E}">
        <p14:creationId xmlns:p14="http://schemas.microsoft.com/office/powerpoint/2010/main" val="71053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B59E-CDB2-39B5-4C6F-B15CDB053944}"/>
              </a:ext>
            </a:extLst>
          </p:cNvPr>
          <p:cNvSpPr>
            <a:spLocks noGrp="1"/>
          </p:cNvSpPr>
          <p:nvPr>
            <p:ph type="title"/>
          </p:nvPr>
        </p:nvSpPr>
        <p:spPr>
          <a:xfrm>
            <a:off x="565574" y="0"/>
            <a:ext cx="8596668" cy="1320800"/>
          </a:xfrm>
        </p:spPr>
        <p:txBody>
          <a:bodyPr>
            <a:normAutofit fontScale="90000"/>
          </a:bodyPr>
          <a:lstStyle/>
          <a:p>
            <a:pPr algn="ctr"/>
            <a:r>
              <a:rPr lang="en-US" dirty="0"/>
              <a:t>Inter-Object Communication</a:t>
            </a:r>
            <a:br>
              <a:rPr lang="en-US" dirty="0"/>
            </a:br>
            <a:r>
              <a:rPr lang="en-US" dirty="0"/>
              <a:t>Versus</a:t>
            </a:r>
            <a:br>
              <a:rPr lang="en-US" dirty="0"/>
            </a:br>
            <a:r>
              <a:rPr lang="en-US" dirty="0"/>
              <a:t>Serialized Message Passing</a:t>
            </a:r>
            <a:endParaRPr lang="en-IN" dirty="0"/>
          </a:p>
        </p:txBody>
      </p:sp>
      <p:sp>
        <p:nvSpPr>
          <p:cNvPr id="3" name="Content Placeholder 2">
            <a:extLst>
              <a:ext uri="{FF2B5EF4-FFF2-40B4-BE49-F238E27FC236}">
                <a16:creationId xmlns:a16="http://schemas.microsoft.com/office/drawing/2014/main" id="{9F8B93EA-D1AE-10CF-9F08-B1BE002AA2C5}"/>
              </a:ext>
            </a:extLst>
          </p:cNvPr>
          <p:cNvSpPr>
            <a:spLocks noGrp="1"/>
          </p:cNvSpPr>
          <p:nvPr>
            <p:ph idx="1"/>
          </p:nvPr>
        </p:nvSpPr>
        <p:spPr>
          <a:xfrm>
            <a:off x="565574" y="1727200"/>
            <a:ext cx="10305626" cy="5130800"/>
          </a:xfrm>
        </p:spPr>
        <p:txBody>
          <a:bodyPr>
            <a:normAutofit/>
          </a:bodyPr>
          <a:lstStyle/>
          <a:p>
            <a:pPr algn="l">
              <a:buFont typeface="Arial" panose="020B0604020202020204" pitchFamily="34" charset="0"/>
              <a:buChar char="•"/>
            </a:pPr>
            <a:r>
              <a:rPr lang="en-US" b="0" i="0" dirty="0">
                <a:solidFill>
                  <a:srgbClr val="1F2328"/>
                </a:solidFill>
                <a:effectLst/>
                <a:latin typeface="Segoe UI" panose="020B0502040204020203" pitchFamily="34" charset="0"/>
                <a:cs typeface="Segoe UI" panose="020B0502040204020203" pitchFamily="34" charset="0"/>
              </a:rPr>
              <a:t>Inter-Object Communication:</a:t>
            </a:r>
          </a:p>
          <a:p>
            <a:pPr marL="742950" lvl="1" indent="-285750" algn="l">
              <a:buFont typeface="Arial" panose="020B0604020202020204" pitchFamily="34" charset="0"/>
              <a:buChar char="•"/>
            </a:pPr>
            <a:r>
              <a:rPr lang="en-US" b="0" i="0" dirty="0">
                <a:solidFill>
                  <a:srgbClr val="1F2328"/>
                </a:solidFill>
                <a:effectLst/>
                <a:latin typeface="Segoe UI" panose="020B0502040204020203" pitchFamily="34" charset="0"/>
                <a:cs typeface="Segoe UI" panose="020B0502040204020203" pitchFamily="34" charset="0"/>
              </a:rPr>
              <a:t>Allows clients to communicate transparently with objects, regardless of where those objects are running—in the same process, on the same computer, or on a different computer. This provides a single programming model for all types of objects, and for both object clients and object servers. See </a:t>
            </a:r>
            <a:r>
              <a:rPr lang="en-US" b="0" i="0" u="none" strike="noStrike" dirty="0">
                <a:solidFill>
                  <a:srgbClr val="1F2328"/>
                </a:solidFill>
                <a:effectLst/>
                <a:latin typeface="Segoe UI" panose="020B0502040204020203" pitchFamily="34" charset="0"/>
                <a:cs typeface="Segoe UI" panose="020B0502040204020203" pitchFamily="34" charset="0"/>
                <a:hlinkClick r:id="rId2" tooltip="here"/>
              </a:rPr>
              <a:t>here</a:t>
            </a:r>
            <a:r>
              <a:rPr lang="en-US" b="0" i="0" dirty="0">
                <a:solidFill>
                  <a:srgbClr val="1F2328"/>
                </a:solidFill>
                <a:effectLst/>
                <a:latin typeface="Segoe UI" panose="020B0502040204020203" pitchFamily="34" charset="0"/>
                <a:cs typeface="Segoe UI" panose="020B0502040204020203" pitchFamily="34" charset="0"/>
              </a:rPr>
              <a:t>.</a:t>
            </a:r>
          </a:p>
          <a:p>
            <a:pPr marL="742950" lvl="1" indent="-285750" algn="l">
              <a:buFont typeface="Arial" panose="020B0604020202020204" pitchFamily="34" charset="0"/>
              <a:buChar char="•"/>
            </a:pPr>
            <a:r>
              <a:rPr lang="en-US" b="0" i="0" dirty="0">
                <a:solidFill>
                  <a:srgbClr val="1F2328"/>
                </a:solidFill>
                <a:effectLst/>
                <a:latin typeface="Segoe UI" panose="020B0502040204020203" pitchFamily="34" charset="0"/>
                <a:cs typeface="Segoe UI" panose="020B0502040204020203" pitchFamily="34" charset="0"/>
              </a:rPr>
              <a:t>The underlying technique here is </a:t>
            </a:r>
            <a:r>
              <a:rPr lang="en-US" b="1" u="sng" dirty="0">
                <a:solidFill>
                  <a:schemeClr val="accent5"/>
                </a:solidFill>
                <a:latin typeface="Segoe UI" panose="020B0502040204020203" pitchFamily="34" charset="0"/>
                <a:cs typeface="Segoe UI" panose="020B0502040204020203" pitchFamily="34" charset="0"/>
              </a:rPr>
              <a:t>M</a:t>
            </a:r>
            <a:r>
              <a:rPr lang="en-US" b="1" i="0" u="sng" dirty="0">
                <a:solidFill>
                  <a:schemeClr val="accent5"/>
                </a:solidFill>
                <a:effectLst/>
                <a:latin typeface="Segoe UI" panose="020B0502040204020203" pitchFamily="34" charset="0"/>
                <a:cs typeface="Segoe UI" panose="020B0502040204020203" pitchFamily="34" charset="0"/>
              </a:rPr>
              <a:t>arshaling</a:t>
            </a:r>
            <a:r>
              <a:rPr lang="en-US" b="0" i="0" dirty="0">
                <a:solidFill>
                  <a:srgbClr val="1F2328"/>
                </a:solidFill>
                <a:effectLst/>
                <a:latin typeface="Segoe UI" panose="020B0502040204020203" pitchFamily="34" charset="0"/>
                <a:cs typeface="Segoe UI" panose="020B0502040204020203" pitchFamily="34" charset="0"/>
              </a:rPr>
              <a:t>: It is the mechanism by which an object that is accessible to one process can be made accessible to another process by the underlying IPC technique (unless the user wants to override it). See </a:t>
            </a:r>
            <a:r>
              <a:rPr lang="en-US" b="0" i="0" u="none" strike="noStrike" dirty="0">
                <a:solidFill>
                  <a:srgbClr val="1F2328"/>
                </a:solidFill>
                <a:effectLst/>
                <a:latin typeface="Segoe UI" panose="020B0502040204020203" pitchFamily="34" charset="0"/>
                <a:cs typeface="Segoe UI" panose="020B0502040204020203" pitchFamily="34" charset="0"/>
                <a:hlinkClick r:id="rId3" tooltip="here"/>
              </a:rPr>
              <a:t>here</a:t>
            </a:r>
            <a:r>
              <a:rPr lang="en-US" b="0" i="0" dirty="0">
                <a:solidFill>
                  <a:srgbClr val="1F2328"/>
                </a:solidFill>
                <a:effectLst/>
                <a:latin typeface="Segoe UI" panose="020B0502040204020203" pitchFamily="34" charset="0"/>
                <a:cs typeface="Segoe UI" panose="020B0502040204020203" pitchFamily="34" charset="0"/>
              </a:rPr>
              <a:t>.</a:t>
            </a:r>
          </a:p>
          <a:p>
            <a:pPr marL="742950" lvl="1" indent="-285750" algn="l">
              <a:buFont typeface="Arial" panose="020B0604020202020204" pitchFamily="34" charset="0"/>
              <a:buChar char="•"/>
            </a:pPr>
            <a:r>
              <a:rPr lang="en-US" b="0" i="0" dirty="0">
                <a:solidFill>
                  <a:srgbClr val="1F2328"/>
                </a:solidFill>
                <a:effectLst/>
                <a:latin typeface="Segoe UI" panose="020B0502040204020203" pitchFamily="34" charset="0"/>
                <a:cs typeface="Segoe UI" panose="020B0502040204020203" pitchFamily="34" charset="0"/>
              </a:rPr>
              <a:t>A few technologies that provide inter-object communication are: .NET Remoting, COM, Remote Procedure Call.</a:t>
            </a:r>
          </a:p>
          <a:p>
            <a:pPr marL="457200" lvl="1" indent="0" algn="l">
              <a:buNone/>
            </a:pPr>
            <a:endParaRPr lang="en-US" b="0" i="0" dirty="0">
              <a:solidFill>
                <a:srgbClr val="1F2328"/>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1F2328"/>
                </a:solidFill>
                <a:effectLst/>
                <a:latin typeface="Segoe UI" panose="020B0502040204020203" pitchFamily="34" charset="0"/>
                <a:cs typeface="Segoe UI" panose="020B0502040204020203" pitchFamily="34" charset="0"/>
              </a:rPr>
              <a:t>Serialized Message Passing:</a:t>
            </a:r>
          </a:p>
          <a:p>
            <a:pPr marL="742950" lvl="1" indent="-285750" algn="l">
              <a:buFont typeface="Arial" panose="020B0604020202020204" pitchFamily="34" charset="0"/>
              <a:buChar char="•"/>
            </a:pPr>
            <a:r>
              <a:rPr lang="en-US" b="0" i="0" dirty="0">
                <a:solidFill>
                  <a:srgbClr val="1F2328"/>
                </a:solidFill>
                <a:effectLst/>
                <a:latin typeface="Segoe UI" panose="020B0502040204020203" pitchFamily="34" charset="0"/>
                <a:cs typeface="Segoe UI" panose="020B0502040204020203" pitchFamily="34" charset="0"/>
              </a:rPr>
              <a:t>Requires the clients to serialize data into bytes before they are shared across processes.</a:t>
            </a:r>
          </a:p>
          <a:p>
            <a:pPr marL="742950" lvl="1" indent="-285750" algn="l">
              <a:buFont typeface="Arial" panose="020B0604020202020204" pitchFamily="34" charset="0"/>
              <a:buChar char="•"/>
            </a:pPr>
            <a:r>
              <a:rPr lang="en-US" b="1" i="0" u="sng" dirty="0">
                <a:solidFill>
                  <a:schemeClr val="accent5"/>
                </a:solidFill>
                <a:effectLst/>
                <a:latin typeface="Segoe UI" panose="020B0502040204020203" pitchFamily="34" charset="0"/>
                <a:cs typeface="Segoe UI" panose="020B0502040204020203" pitchFamily="34" charset="0"/>
              </a:rPr>
              <a:t>Serialization</a:t>
            </a:r>
            <a:r>
              <a:rPr lang="en-US" b="0" i="0" dirty="0">
                <a:solidFill>
                  <a:srgbClr val="1F2328"/>
                </a:solidFill>
                <a:effectLst/>
                <a:latin typeface="Segoe UI" panose="020B0502040204020203" pitchFamily="34" charset="0"/>
                <a:cs typeface="Segoe UI" panose="020B0502040204020203" pitchFamily="34" charset="0"/>
              </a:rPr>
              <a:t> is the technique of converting the state of an object into a form that can be persisted or transported. See </a:t>
            </a:r>
            <a:r>
              <a:rPr lang="en-US" b="0" i="0" u="none" strike="noStrike" dirty="0">
                <a:solidFill>
                  <a:srgbClr val="1F2328"/>
                </a:solidFill>
                <a:effectLst/>
                <a:latin typeface="Segoe UI" panose="020B0502040204020203" pitchFamily="34" charset="0"/>
                <a:cs typeface="Segoe UI" panose="020B0502040204020203" pitchFamily="34" charset="0"/>
                <a:hlinkClick r:id="rId4" tooltip="here"/>
              </a:rPr>
              <a:t>here</a:t>
            </a:r>
            <a:r>
              <a:rPr lang="en-US" b="0" i="0" dirty="0">
                <a:solidFill>
                  <a:srgbClr val="1F2328"/>
                </a:solidFill>
                <a:effectLst/>
                <a:latin typeface="Segoe UI" panose="020B0502040204020203" pitchFamily="34" charset="0"/>
                <a:cs typeface="Segoe UI" panose="020B0502040204020203" pitchFamily="34" charset="0"/>
              </a:rPr>
              <a:t>.</a:t>
            </a:r>
          </a:p>
          <a:p>
            <a:pPr marL="742950" lvl="1" indent="-285750" algn="l">
              <a:buFont typeface="Arial" panose="020B0604020202020204" pitchFamily="34" charset="0"/>
              <a:buChar char="•"/>
            </a:pPr>
            <a:r>
              <a:rPr lang="en-US" b="0" i="0" dirty="0">
                <a:solidFill>
                  <a:srgbClr val="1F2328"/>
                </a:solidFill>
                <a:effectLst/>
                <a:latin typeface="Segoe UI" panose="020B0502040204020203" pitchFamily="34" charset="0"/>
                <a:cs typeface="Segoe UI" panose="020B0502040204020203" pitchFamily="34" charset="0"/>
              </a:rPr>
              <a:t>A few technologies where you would use serialization for IPC are: Named pipes, Sockets, </a:t>
            </a:r>
            <a:r>
              <a:rPr lang="en-US" b="0" i="0" dirty="0" err="1">
                <a:solidFill>
                  <a:srgbClr val="1F2328"/>
                </a:solidFill>
                <a:effectLst/>
                <a:latin typeface="Segoe UI" panose="020B0502040204020203" pitchFamily="34" charset="0"/>
                <a:cs typeface="Segoe UI" panose="020B0502040204020203" pitchFamily="34" charset="0"/>
              </a:rPr>
              <a:t>Udp</a:t>
            </a:r>
            <a:r>
              <a:rPr lang="en-US" b="0" i="0" dirty="0">
                <a:solidFill>
                  <a:srgbClr val="1F2328"/>
                </a:solidFill>
                <a:effectLst/>
                <a:latin typeface="Segoe UI" panose="020B0502040204020203" pitchFamily="34" charset="0"/>
                <a:cs typeface="Segoe UI" panose="020B0502040204020203" pitchFamily="34" charset="0"/>
              </a:rPr>
              <a:t>/</a:t>
            </a:r>
            <a:r>
              <a:rPr lang="en-US" b="0" i="0" dirty="0" err="1">
                <a:solidFill>
                  <a:srgbClr val="1F2328"/>
                </a:solidFill>
                <a:effectLst/>
                <a:latin typeface="Segoe UI" panose="020B0502040204020203" pitchFamily="34" charset="0"/>
                <a:cs typeface="Segoe UI" panose="020B0502040204020203" pitchFamily="34" charset="0"/>
              </a:rPr>
              <a:t>Tcp</a:t>
            </a:r>
            <a:r>
              <a:rPr lang="en-US" b="0" i="0" dirty="0">
                <a:solidFill>
                  <a:srgbClr val="1F2328"/>
                </a:solidFill>
                <a:effectLst/>
                <a:latin typeface="Segoe UI" panose="020B0502040204020203" pitchFamily="34" charset="0"/>
                <a:cs typeface="Segoe UI" panose="020B0502040204020203" pitchFamily="34" charset="0"/>
              </a:rPr>
              <a:t> clients</a:t>
            </a:r>
          </a:p>
          <a:p>
            <a:endParaRPr lang="en-IN" dirty="0"/>
          </a:p>
        </p:txBody>
      </p:sp>
    </p:spTree>
    <p:extLst>
      <p:ext uri="{BB962C8B-B14F-4D97-AF65-F5344CB8AC3E}">
        <p14:creationId xmlns:p14="http://schemas.microsoft.com/office/powerpoint/2010/main" val="13609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89F5-733E-77E7-F3C5-16099763C973}"/>
              </a:ext>
            </a:extLst>
          </p:cNvPr>
          <p:cNvSpPr>
            <a:spLocks noGrp="1"/>
          </p:cNvSpPr>
          <p:nvPr>
            <p:ph type="title"/>
          </p:nvPr>
        </p:nvSpPr>
        <p:spPr/>
        <p:txBody>
          <a:bodyPr/>
          <a:lstStyle/>
          <a:p>
            <a:r>
              <a:rPr lang="en-US" dirty="0"/>
              <a:t>IPC: Considerations</a:t>
            </a:r>
            <a:endParaRPr lang="en-IN" dirty="0"/>
          </a:p>
        </p:txBody>
      </p:sp>
      <p:sp>
        <p:nvSpPr>
          <p:cNvPr id="3" name="Content Placeholder 2">
            <a:extLst>
              <a:ext uri="{FF2B5EF4-FFF2-40B4-BE49-F238E27FC236}">
                <a16:creationId xmlns:a16="http://schemas.microsoft.com/office/drawing/2014/main" id="{4C4F62C0-D52A-4CDB-3F5B-E20FA9BA85D9}"/>
              </a:ext>
            </a:extLst>
          </p:cNvPr>
          <p:cNvSpPr>
            <a:spLocks noGrp="1"/>
          </p:cNvSpPr>
          <p:nvPr>
            <p:ph idx="1"/>
          </p:nvPr>
        </p:nvSpPr>
        <p:spPr>
          <a:xfrm>
            <a:off x="677334" y="2021840"/>
            <a:ext cx="11148906" cy="4328159"/>
          </a:xfrm>
        </p:spPr>
        <p:txBody>
          <a:bodyPr/>
          <a:lstStyle/>
          <a:p>
            <a:r>
              <a:rPr lang="en-US" dirty="0"/>
              <a:t>Benefits:</a:t>
            </a:r>
          </a:p>
          <a:p>
            <a:pPr lvl="1"/>
            <a:r>
              <a:rPr lang="en-US" dirty="0"/>
              <a:t>Isolation: code can be run in a different process. This is particularly helpful when you are executing 3</a:t>
            </a:r>
            <a:r>
              <a:rPr lang="en-US" baseline="30000" dirty="0"/>
              <a:t>rd</a:t>
            </a:r>
            <a:r>
              <a:rPr lang="en-US" dirty="0"/>
              <a:t> party or untrusted code. If they were to run in-process, they could potentially compromise the security or reliability of your process.</a:t>
            </a:r>
          </a:p>
          <a:p>
            <a:r>
              <a:rPr lang="en-US" dirty="0"/>
              <a:t>Concerns:</a:t>
            </a:r>
          </a:p>
          <a:p>
            <a:pPr lvl="1"/>
            <a:r>
              <a:rPr lang="en-US" dirty="0"/>
              <a:t>Security, Elevation of privilege: A higher privileged process passing data into a lower privileged process can compromise </a:t>
            </a:r>
            <a:r>
              <a:rPr lang="en-US"/>
              <a:t>the security of the data.</a:t>
            </a:r>
            <a:endParaRPr lang="en-US" dirty="0"/>
          </a:p>
          <a:p>
            <a:pPr lvl="1"/>
            <a:r>
              <a:rPr lang="en-US" dirty="0"/>
              <a:t>Security, Snooping: Data passed across processes may be listened to by unauthorized processes.</a:t>
            </a:r>
          </a:p>
          <a:p>
            <a:pPr lvl="1"/>
            <a:r>
              <a:rPr lang="en-US" dirty="0"/>
              <a:t>Security, Man-in-the-middle: An attacker can alter the messages while it is in transit.</a:t>
            </a:r>
          </a:p>
          <a:p>
            <a:pPr lvl="1"/>
            <a:r>
              <a:rPr lang="en-US" dirty="0"/>
              <a:t>Performance: IPC is typically more expensive and slower than in-process / in-memory operations.</a:t>
            </a:r>
            <a:endParaRPr lang="en-IN" dirty="0"/>
          </a:p>
        </p:txBody>
      </p:sp>
    </p:spTree>
    <p:extLst>
      <p:ext uri="{BB962C8B-B14F-4D97-AF65-F5344CB8AC3E}">
        <p14:creationId xmlns:p14="http://schemas.microsoft.com/office/powerpoint/2010/main" val="37356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A569-ECE8-05A2-7087-615575D6B945}"/>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AD51DA05-ABD6-6032-473D-402A51280424}"/>
              </a:ext>
            </a:extLst>
          </p:cNvPr>
          <p:cNvSpPr>
            <a:spLocks noGrp="1"/>
          </p:cNvSpPr>
          <p:nvPr>
            <p:ph idx="1"/>
          </p:nvPr>
        </p:nvSpPr>
        <p:spPr>
          <a:xfrm>
            <a:off x="677334" y="1727201"/>
            <a:ext cx="8596668" cy="4314162"/>
          </a:xfrm>
        </p:spPr>
        <p:txBody>
          <a:bodyPr/>
          <a:lstStyle/>
          <a:p>
            <a:r>
              <a:rPr lang="en-US" dirty="0"/>
              <a:t>Multithreading demo: </a:t>
            </a:r>
            <a:r>
              <a:rPr lang="en-US" dirty="0">
                <a:hlinkClick r:id="rId2"/>
              </a:rPr>
              <a:t>chittur/multithreading-demo: Demonstrates multithreading and synchronization among a few other concepts. (github.com)</a:t>
            </a:r>
            <a:endParaRPr lang="en-US" dirty="0"/>
          </a:p>
          <a:p>
            <a:r>
              <a:rPr lang="en-US" dirty="0"/>
              <a:t>Synchronization for multithreading demo: </a:t>
            </a:r>
            <a:r>
              <a:rPr lang="en-US" dirty="0">
                <a:hlinkClick r:id="rId3"/>
              </a:rPr>
              <a:t>chittur/multi-threading-synchronization: A sample project that demonstrates the need for synchronization in multi-threading. (github.com)</a:t>
            </a:r>
            <a:endParaRPr lang="en-US" dirty="0"/>
          </a:p>
          <a:p>
            <a:r>
              <a:rPr lang="en-US" dirty="0"/>
              <a:t>GUI and worker threads demo: </a:t>
            </a:r>
            <a:r>
              <a:rPr lang="en-US" dirty="0">
                <a:hlinkClick r:id="rId4"/>
              </a:rPr>
              <a:t>chittur/distributed-and-</a:t>
            </a:r>
            <a:r>
              <a:rPr lang="en-US" dirty="0" err="1">
                <a:hlinkClick r:id="rId4"/>
              </a:rPr>
              <a:t>gui</a:t>
            </a:r>
            <a:r>
              <a:rPr lang="en-US" dirty="0">
                <a:hlinkClick r:id="rId4"/>
              </a:rPr>
              <a:t>-demo: Demonstrates a distributed computing software that also involves GUI (github.com)</a:t>
            </a:r>
            <a:endParaRPr lang="en-US" dirty="0"/>
          </a:p>
          <a:p>
            <a:r>
              <a:rPr lang="en-US" dirty="0" err="1"/>
              <a:t>Interprocess</a:t>
            </a:r>
            <a:r>
              <a:rPr lang="en-US" dirty="0"/>
              <a:t> Communication demo: </a:t>
            </a:r>
            <a:r>
              <a:rPr lang="en-US" dirty="0">
                <a:hlinkClick r:id="rId5"/>
              </a:rPr>
              <a:t>chittur/inter-process-communication: Sample project that demonstrates inter-object communication as well as serialized message passing. (github.com)</a:t>
            </a:r>
            <a:endParaRPr lang="en-IN" dirty="0"/>
          </a:p>
        </p:txBody>
      </p:sp>
    </p:spTree>
    <p:extLst>
      <p:ext uri="{BB962C8B-B14F-4D97-AF65-F5344CB8AC3E}">
        <p14:creationId xmlns:p14="http://schemas.microsoft.com/office/powerpoint/2010/main" val="382227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80A8-D48C-6F30-AB24-4951170679E2}"/>
              </a:ext>
            </a:extLst>
          </p:cNvPr>
          <p:cNvSpPr>
            <a:spLocks noGrp="1"/>
          </p:cNvSpPr>
          <p:nvPr>
            <p:ph type="title"/>
          </p:nvPr>
        </p:nvSpPr>
        <p:spPr/>
        <p:txBody>
          <a:bodyPr/>
          <a:lstStyle/>
          <a:p>
            <a:r>
              <a:rPr lang="en-US" dirty="0"/>
              <a:t>Process</a:t>
            </a:r>
            <a:endParaRPr lang="en-IN" dirty="0"/>
          </a:p>
        </p:txBody>
      </p:sp>
      <p:sp>
        <p:nvSpPr>
          <p:cNvPr id="3" name="Content Placeholder 2">
            <a:extLst>
              <a:ext uri="{FF2B5EF4-FFF2-40B4-BE49-F238E27FC236}">
                <a16:creationId xmlns:a16="http://schemas.microsoft.com/office/drawing/2014/main" id="{44510E5F-C339-2660-A811-2FCFA43D082A}"/>
              </a:ext>
            </a:extLst>
          </p:cNvPr>
          <p:cNvSpPr>
            <a:spLocks noGrp="1"/>
          </p:cNvSpPr>
          <p:nvPr>
            <p:ph idx="1"/>
          </p:nvPr>
        </p:nvSpPr>
        <p:spPr>
          <a:xfrm>
            <a:off x="677334" y="1534161"/>
            <a:ext cx="8596668" cy="4507202"/>
          </a:xfrm>
        </p:spPr>
        <p:txBody>
          <a:bodyPr/>
          <a:lstStyle/>
          <a:p>
            <a:r>
              <a:rPr lang="en-US" b="0" i="0" dirty="0">
                <a:solidFill>
                  <a:srgbClr val="161616"/>
                </a:solidFill>
                <a:effectLst/>
                <a:latin typeface="Segoe UI" panose="020B0502040204020203" pitchFamily="34" charset="0"/>
              </a:rPr>
              <a:t>Provides the resources needed to execute a program.</a:t>
            </a:r>
          </a:p>
          <a:p>
            <a:r>
              <a:rPr lang="en-US" b="0" i="0" dirty="0">
                <a:solidFill>
                  <a:srgbClr val="161616"/>
                </a:solidFill>
                <a:effectLst/>
                <a:latin typeface="Segoe UI" panose="020B0502040204020203" pitchFamily="34" charset="0"/>
              </a:rPr>
              <a:t>Has a virtual address space, executable code, open handles to system objects, a security context, a unique process identifier, environment variables, a priority class, minimum and maximum working set sizes, and at least one thread of execution.</a:t>
            </a:r>
          </a:p>
          <a:p>
            <a:r>
              <a:rPr lang="en-US" dirty="0">
                <a:solidFill>
                  <a:srgbClr val="161616"/>
                </a:solidFill>
                <a:latin typeface="Segoe UI" panose="020B0502040204020203" pitchFamily="34" charset="0"/>
              </a:rPr>
              <a:t>I</a:t>
            </a:r>
            <a:r>
              <a:rPr lang="en-US" b="0" i="0" dirty="0">
                <a:solidFill>
                  <a:srgbClr val="161616"/>
                </a:solidFill>
                <a:effectLst/>
                <a:latin typeface="Segoe UI" panose="020B0502040204020203" pitchFamily="34" charset="0"/>
              </a:rPr>
              <a:t>s started with a single thread, often called the </a:t>
            </a:r>
            <a:r>
              <a:rPr lang="en-US" b="0" i="1" dirty="0">
                <a:solidFill>
                  <a:srgbClr val="161616"/>
                </a:solidFill>
                <a:effectLst/>
                <a:latin typeface="Segoe UI" panose="020B0502040204020203" pitchFamily="34" charset="0"/>
              </a:rPr>
              <a:t>primary thread</a:t>
            </a:r>
            <a:r>
              <a:rPr lang="en-US" b="0" i="0" dirty="0">
                <a:solidFill>
                  <a:srgbClr val="161616"/>
                </a:solidFill>
                <a:effectLst/>
                <a:latin typeface="Segoe UI" panose="020B0502040204020203" pitchFamily="34" charset="0"/>
              </a:rPr>
              <a:t>, but can create additional threads from any of its threads.</a:t>
            </a:r>
            <a:endParaRPr lang="en-IN" dirty="0"/>
          </a:p>
        </p:txBody>
      </p:sp>
    </p:spTree>
    <p:extLst>
      <p:ext uri="{BB962C8B-B14F-4D97-AF65-F5344CB8AC3E}">
        <p14:creationId xmlns:p14="http://schemas.microsoft.com/office/powerpoint/2010/main" val="98434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955E-E76E-F2CA-CD91-605C5EEAF7DC}"/>
              </a:ext>
            </a:extLst>
          </p:cNvPr>
          <p:cNvSpPr>
            <a:spLocks noGrp="1"/>
          </p:cNvSpPr>
          <p:nvPr>
            <p:ph type="title"/>
          </p:nvPr>
        </p:nvSpPr>
        <p:spPr/>
        <p:txBody>
          <a:bodyPr/>
          <a:lstStyle/>
          <a:p>
            <a:r>
              <a:rPr lang="en-US" dirty="0"/>
              <a:t>Thread</a:t>
            </a:r>
            <a:endParaRPr lang="en-IN" dirty="0"/>
          </a:p>
        </p:txBody>
      </p:sp>
      <p:sp>
        <p:nvSpPr>
          <p:cNvPr id="3" name="Content Placeholder 2">
            <a:extLst>
              <a:ext uri="{FF2B5EF4-FFF2-40B4-BE49-F238E27FC236}">
                <a16:creationId xmlns:a16="http://schemas.microsoft.com/office/drawing/2014/main" id="{2125F00F-ADD0-D798-E1DB-1054A723CAF2}"/>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Entity within a process that can be scheduled for execution.</a:t>
            </a:r>
          </a:p>
          <a:p>
            <a:r>
              <a:rPr lang="en-US" b="0" i="0" dirty="0">
                <a:solidFill>
                  <a:srgbClr val="161616"/>
                </a:solidFill>
                <a:effectLst/>
                <a:latin typeface="Segoe UI" panose="020B0502040204020203" pitchFamily="34" charset="0"/>
              </a:rPr>
              <a:t>All threads of a process share its virtual address space and system resources. In addition, each thread maintains exception handlers, a scheduling priority, thread local storage, a unique thread identifier, and a set of structures the system will use to save the thread context until it is scheduled.</a:t>
            </a:r>
          </a:p>
          <a:p>
            <a:r>
              <a:rPr lang="en-US" dirty="0"/>
              <a:t>A thread lives in one and only one process. A process may have one or more threads.</a:t>
            </a:r>
          </a:p>
          <a:p>
            <a:r>
              <a:rPr lang="en-US" dirty="0"/>
              <a:t>Pointers are process specific, so threads can share pointers.</a:t>
            </a:r>
            <a:endParaRPr lang="en-IN" dirty="0"/>
          </a:p>
        </p:txBody>
      </p:sp>
    </p:spTree>
    <p:extLst>
      <p:ext uri="{BB962C8B-B14F-4D97-AF65-F5344CB8AC3E}">
        <p14:creationId xmlns:p14="http://schemas.microsoft.com/office/powerpoint/2010/main" val="426307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599C-98BC-C049-966D-3801E5167E20}"/>
              </a:ext>
            </a:extLst>
          </p:cNvPr>
          <p:cNvSpPr>
            <a:spLocks noGrp="1"/>
          </p:cNvSpPr>
          <p:nvPr>
            <p:ph type="title"/>
          </p:nvPr>
        </p:nvSpPr>
        <p:spPr/>
        <p:txBody>
          <a:bodyPr/>
          <a:lstStyle/>
          <a:p>
            <a:r>
              <a:rPr lang="en-US" dirty="0"/>
              <a:t>Process vs Thread</a:t>
            </a:r>
            <a:endParaRPr lang="en-IN" dirty="0"/>
          </a:p>
        </p:txBody>
      </p:sp>
      <p:sp>
        <p:nvSpPr>
          <p:cNvPr id="4" name="Content Placeholder 3">
            <a:extLst>
              <a:ext uri="{FF2B5EF4-FFF2-40B4-BE49-F238E27FC236}">
                <a16:creationId xmlns:a16="http://schemas.microsoft.com/office/drawing/2014/main" id="{33600639-8A65-D34F-83BD-341F7815BB6B}"/>
              </a:ext>
            </a:extLst>
          </p:cNvPr>
          <p:cNvSpPr>
            <a:spLocks noGrp="1"/>
          </p:cNvSpPr>
          <p:nvPr>
            <p:ph sz="half" idx="2"/>
          </p:nvPr>
        </p:nvSpPr>
        <p:spPr>
          <a:xfrm>
            <a:off x="675745" y="1442720"/>
            <a:ext cx="6029855" cy="5344159"/>
          </a:xfrm>
        </p:spPr>
        <p:txBody>
          <a:bodyPr>
            <a:normAutofit/>
          </a:bodyPr>
          <a:lstStyle/>
          <a:p>
            <a:r>
              <a:rPr lang="en-US" dirty="0"/>
              <a:t>A process never executes anything per se; it is simply a container for threads.</a:t>
            </a:r>
          </a:p>
          <a:p>
            <a:r>
              <a:rPr lang="en-US" dirty="0"/>
              <a:t>Threads run in the context of a process. Each process has at least one thread.</a:t>
            </a:r>
          </a:p>
          <a:p>
            <a:r>
              <a:rPr lang="en-US" dirty="0"/>
              <a:t>A thread represents a path of execution that has its own call stack and CPU state.</a:t>
            </a:r>
          </a:p>
          <a:p>
            <a:r>
              <a:rPr lang="en-US" dirty="0"/>
              <a:t>Threads are confined to context of the process that created them.</a:t>
            </a:r>
          </a:p>
          <a:p>
            <a:r>
              <a:rPr lang="en-US" dirty="0"/>
              <a:t>A thread executes code and manipulates data within its process’s address space.</a:t>
            </a:r>
          </a:p>
          <a:p>
            <a:r>
              <a:rPr lang="en-US" dirty="0"/>
              <a:t>All threads of a process share its virtual address space. A thread can execute any part of the program code, including parts currently being executed by another thread.</a:t>
            </a:r>
          </a:p>
          <a:p>
            <a:endParaRPr lang="en-IN" dirty="0"/>
          </a:p>
        </p:txBody>
      </p:sp>
      <p:pic>
        <p:nvPicPr>
          <p:cNvPr id="12" name="Content Placeholder 11">
            <a:extLst>
              <a:ext uri="{FF2B5EF4-FFF2-40B4-BE49-F238E27FC236}">
                <a16:creationId xmlns:a16="http://schemas.microsoft.com/office/drawing/2014/main" id="{880D4F4E-AB79-E737-2259-A4FD9F344FA1}"/>
              </a:ext>
            </a:extLst>
          </p:cNvPr>
          <p:cNvPicPr>
            <a:picLocks noGrp="1" noChangeAspect="1"/>
          </p:cNvPicPr>
          <p:nvPr>
            <p:ph sz="quarter" idx="4"/>
          </p:nvPr>
        </p:nvPicPr>
        <p:blipFill>
          <a:blip r:embed="rId2"/>
          <a:stretch>
            <a:fillRect/>
          </a:stretch>
        </p:blipFill>
        <p:spPr>
          <a:xfrm>
            <a:off x="7521402" y="1361758"/>
            <a:ext cx="3908598" cy="4673600"/>
          </a:xfrm>
        </p:spPr>
      </p:pic>
    </p:spTree>
    <p:extLst>
      <p:ext uri="{BB962C8B-B14F-4D97-AF65-F5344CB8AC3E}">
        <p14:creationId xmlns:p14="http://schemas.microsoft.com/office/powerpoint/2010/main" val="3644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D565-463C-2F40-E70E-735101CCBAAA}"/>
              </a:ext>
            </a:extLst>
          </p:cNvPr>
          <p:cNvSpPr>
            <a:spLocks noGrp="1"/>
          </p:cNvSpPr>
          <p:nvPr>
            <p:ph type="title"/>
          </p:nvPr>
        </p:nvSpPr>
        <p:spPr/>
        <p:txBody>
          <a:bodyPr/>
          <a:lstStyle/>
          <a:p>
            <a:r>
              <a:rPr lang="en-US" dirty="0"/>
              <a:t>Thread scheduling</a:t>
            </a:r>
            <a:endParaRPr lang="en-IN" dirty="0"/>
          </a:p>
        </p:txBody>
      </p:sp>
      <p:sp>
        <p:nvSpPr>
          <p:cNvPr id="3" name="Content Placeholder 2">
            <a:extLst>
              <a:ext uri="{FF2B5EF4-FFF2-40B4-BE49-F238E27FC236}">
                <a16:creationId xmlns:a16="http://schemas.microsoft.com/office/drawing/2014/main" id="{37A263B2-BD96-735B-721B-3F5B40890523}"/>
              </a:ext>
            </a:extLst>
          </p:cNvPr>
          <p:cNvSpPr>
            <a:spLocks noGrp="1"/>
          </p:cNvSpPr>
          <p:nvPr>
            <p:ph idx="1"/>
          </p:nvPr>
        </p:nvSpPr>
        <p:spPr/>
        <p:txBody>
          <a:bodyPr/>
          <a:lstStyle/>
          <a:p>
            <a:r>
              <a:rPr lang="en-US" dirty="0"/>
              <a:t>Threads are the basic unit of scheduling in Windows.</a:t>
            </a:r>
          </a:p>
          <a:p>
            <a:r>
              <a:rPr lang="en-US" dirty="0"/>
              <a:t>Each thread is scheduled to run for some brief time period before another thread is given control of CPU.</a:t>
            </a:r>
          </a:p>
          <a:p>
            <a:r>
              <a:rPr lang="en-US" dirty="0"/>
              <a:t>A thread may be in one of three possible states:</a:t>
            </a:r>
          </a:p>
          <a:p>
            <a:pPr lvl="1"/>
            <a:r>
              <a:rPr lang="en-US" dirty="0"/>
              <a:t>Running</a:t>
            </a:r>
          </a:p>
          <a:p>
            <a:pPr lvl="1"/>
            <a:r>
              <a:rPr lang="en-US" dirty="0"/>
              <a:t>Blocked or Suspended</a:t>
            </a:r>
          </a:p>
          <a:p>
            <a:pPr lvl="1"/>
            <a:r>
              <a:rPr lang="en-US" dirty="0"/>
              <a:t>Ready to run</a:t>
            </a:r>
          </a:p>
          <a:p>
            <a:endParaRPr lang="en-IN" dirty="0"/>
          </a:p>
        </p:txBody>
      </p:sp>
    </p:spTree>
    <p:extLst>
      <p:ext uri="{BB962C8B-B14F-4D97-AF65-F5344CB8AC3E}">
        <p14:creationId xmlns:p14="http://schemas.microsoft.com/office/powerpoint/2010/main" val="360037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6B00-77A5-1406-AFBF-6E6066A76BC4}"/>
              </a:ext>
            </a:extLst>
          </p:cNvPr>
          <p:cNvSpPr>
            <a:spLocks noGrp="1"/>
          </p:cNvSpPr>
          <p:nvPr>
            <p:ph type="title"/>
          </p:nvPr>
        </p:nvSpPr>
        <p:spPr>
          <a:xfrm>
            <a:off x="677334" y="156238"/>
            <a:ext cx="8596668" cy="1320800"/>
          </a:xfrm>
        </p:spPr>
        <p:txBody>
          <a:bodyPr/>
          <a:lstStyle/>
          <a:p>
            <a:r>
              <a:rPr lang="en-US" dirty="0"/>
              <a:t>Thread states</a:t>
            </a:r>
            <a:endParaRPr lang="en-IN" dirty="0"/>
          </a:p>
        </p:txBody>
      </p:sp>
      <p:sp>
        <p:nvSpPr>
          <p:cNvPr id="3" name="Content Placeholder 2">
            <a:extLst>
              <a:ext uri="{FF2B5EF4-FFF2-40B4-BE49-F238E27FC236}">
                <a16:creationId xmlns:a16="http://schemas.microsoft.com/office/drawing/2014/main" id="{1FFEFD93-8F54-9311-B1B2-B9879E6C2804}"/>
              </a:ext>
            </a:extLst>
          </p:cNvPr>
          <p:cNvSpPr>
            <a:spLocks noGrp="1"/>
          </p:cNvSpPr>
          <p:nvPr>
            <p:ph idx="1"/>
          </p:nvPr>
        </p:nvSpPr>
        <p:spPr>
          <a:xfrm>
            <a:off x="677334" y="1148080"/>
            <a:ext cx="8596668" cy="4893283"/>
          </a:xfrm>
        </p:spPr>
        <p:txBody>
          <a:bodyPr/>
          <a:lstStyle/>
          <a:p>
            <a:r>
              <a:rPr lang="en-US" dirty="0"/>
              <a:t>A running thread typically enters blocked or suspended state if it blocked on waiting for some system resource, or its time slice expires.</a:t>
            </a:r>
          </a:p>
          <a:p>
            <a:r>
              <a:rPr lang="en-US" dirty="0"/>
              <a:t>Blocked/Suspended threads become ready to run when the resource they wait on becomes available or when their sleep interval has expired.</a:t>
            </a:r>
          </a:p>
          <a:p>
            <a:pPr marL="0" indent="0">
              <a:buNone/>
            </a:pPr>
            <a:endParaRPr lang="en-IN" dirty="0"/>
          </a:p>
        </p:txBody>
      </p:sp>
      <p:pic>
        <p:nvPicPr>
          <p:cNvPr id="5" name="Picture 4">
            <a:extLst>
              <a:ext uri="{FF2B5EF4-FFF2-40B4-BE49-F238E27FC236}">
                <a16:creationId xmlns:a16="http://schemas.microsoft.com/office/drawing/2014/main" id="{25B6CA19-459D-4657-74B3-A24385A5EA76}"/>
              </a:ext>
            </a:extLst>
          </p:cNvPr>
          <p:cNvPicPr>
            <a:picLocks noChangeAspect="1"/>
          </p:cNvPicPr>
          <p:nvPr/>
        </p:nvPicPr>
        <p:blipFill>
          <a:blip r:embed="rId2"/>
          <a:stretch>
            <a:fillRect/>
          </a:stretch>
        </p:blipFill>
        <p:spPr>
          <a:xfrm>
            <a:off x="2917998" y="2588260"/>
            <a:ext cx="4866640" cy="3649980"/>
          </a:xfrm>
          <a:prstGeom prst="rect">
            <a:avLst/>
          </a:prstGeom>
        </p:spPr>
      </p:pic>
    </p:spTree>
    <p:extLst>
      <p:ext uri="{BB962C8B-B14F-4D97-AF65-F5344CB8AC3E}">
        <p14:creationId xmlns:p14="http://schemas.microsoft.com/office/powerpoint/2010/main" val="164285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B0A1-AF33-C171-33C9-81EB437B0F70}"/>
              </a:ext>
            </a:extLst>
          </p:cNvPr>
          <p:cNvSpPr>
            <a:spLocks noGrp="1"/>
          </p:cNvSpPr>
          <p:nvPr>
            <p:ph type="title"/>
          </p:nvPr>
        </p:nvSpPr>
        <p:spPr/>
        <p:txBody>
          <a:bodyPr/>
          <a:lstStyle/>
          <a:p>
            <a:r>
              <a:rPr lang="en-US" dirty="0"/>
              <a:t>Thread Features</a:t>
            </a:r>
            <a:endParaRPr lang="en-IN" dirty="0"/>
          </a:p>
        </p:txBody>
      </p:sp>
      <p:sp>
        <p:nvSpPr>
          <p:cNvPr id="3" name="Content Placeholder 2">
            <a:extLst>
              <a:ext uri="{FF2B5EF4-FFF2-40B4-BE49-F238E27FC236}">
                <a16:creationId xmlns:a16="http://schemas.microsoft.com/office/drawing/2014/main" id="{26B3AC9E-31CC-31E1-0EBB-E66B789562A3}"/>
              </a:ext>
            </a:extLst>
          </p:cNvPr>
          <p:cNvSpPr>
            <a:spLocks noGrp="1"/>
          </p:cNvSpPr>
          <p:nvPr>
            <p:ph idx="1"/>
          </p:nvPr>
        </p:nvSpPr>
        <p:spPr>
          <a:xfrm>
            <a:off x="677334" y="1666240"/>
            <a:ext cx="9340426" cy="4765039"/>
          </a:xfrm>
        </p:spPr>
        <p:txBody>
          <a:bodyPr/>
          <a:lstStyle/>
          <a:p>
            <a:r>
              <a:rPr lang="en-US" b="1" dirty="0"/>
              <a:t>Managed Threads</a:t>
            </a:r>
            <a:r>
              <a:rPr lang="en-US" dirty="0"/>
              <a:t>: .NET provides a nice interface to schedule and access threads. It is a nice wrapper over the threads provided by the OS. These are called managed threads.</a:t>
            </a:r>
          </a:p>
          <a:p>
            <a:r>
              <a:rPr lang="en-US" b="1" dirty="0"/>
              <a:t>Priority</a:t>
            </a:r>
            <a:r>
              <a:rPr lang="en-US" dirty="0"/>
              <a:t>: Threads have priority. Higher priority threads are preferred while scheduling.</a:t>
            </a:r>
          </a:p>
          <a:p>
            <a:r>
              <a:rPr lang="en-US" b="1" dirty="0"/>
              <a:t>Foreground and Background Threads</a:t>
            </a:r>
            <a:r>
              <a:rPr lang="en-US" dirty="0"/>
              <a:t>: A managed thread is either a background thread or a foreground thread. Background thread does not keep the managed execution environment running. Once all foreground threads have been stopped in a managed process, the system stops all background threads and shuts down.</a:t>
            </a:r>
          </a:p>
          <a:p>
            <a:r>
              <a:rPr lang="en-US" b="1" dirty="0"/>
              <a:t>Thread Pool</a:t>
            </a:r>
            <a:r>
              <a:rPr lang="en-US" dirty="0"/>
              <a:t>: provides an application with a pool of worker threads that are managed by the system, allowing you to concentrate on application tasks rather than thread management.</a:t>
            </a:r>
          </a:p>
          <a:p>
            <a:pPr marL="0" indent="0">
              <a:buNone/>
            </a:pPr>
            <a:endParaRPr lang="en-US" dirty="0"/>
          </a:p>
        </p:txBody>
      </p:sp>
    </p:spTree>
    <p:extLst>
      <p:ext uri="{BB962C8B-B14F-4D97-AF65-F5344CB8AC3E}">
        <p14:creationId xmlns:p14="http://schemas.microsoft.com/office/powerpoint/2010/main" val="40449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E265-05BC-D4AD-5B19-08A899CD41FF}"/>
              </a:ext>
            </a:extLst>
          </p:cNvPr>
          <p:cNvSpPr>
            <a:spLocks noGrp="1"/>
          </p:cNvSpPr>
          <p:nvPr>
            <p:ph type="title"/>
          </p:nvPr>
        </p:nvSpPr>
        <p:spPr>
          <a:xfrm>
            <a:off x="677334" y="182880"/>
            <a:ext cx="8596668" cy="1320800"/>
          </a:xfrm>
        </p:spPr>
        <p:txBody>
          <a:bodyPr/>
          <a:lstStyle/>
          <a:p>
            <a:r>
              <a:rPr lang="en-US" dirty="0"/>
              <a:t>Multithreading</a:t>
            </a:r>
            <a:endParaRPr lang="en-IN" dirty="0"/>
          </a:p>
        </p:txBody>
      </p:sp>
      <p:sp>
        <p:nvSpPr>
          <p:cNvPr id="3" name="Content Placeholder 2">
            <a:extLst>
              <a:ext uri="{FF2B5EF4-FFF2-40B4-BE49-F238E27FC236}">
                <a16:creationId xmlns:a16="http://schemas.microsoft.com/office/drawing/2014/main" id="{73731003-991B-8B14-EBF2-B4CA8FC001ED}"/>
              </a:ext>
            </a:extLst>
          </p:cNvPr>
          <p:cNvSpPr>
            <a:spLocks noGrp="1"/>
          </p:cNvSpPr>
          <p:nvPr>
            <p:ph idx="1"/>
          </p:nvPr>
        </p:nvSpPr>
        <p:spPr>
          <a:xfrm>
            <a:off x="677334" y="1209040"/>
            <a:ext cx="10488506" cy="5466080"/>
          </a:xfrm>
        </p:spPr>
        <p:txBody>
          <a:bodyPr>
            <a:normAutofit/>
          </a:bodyPr>
          <a:lstStyle/>
          <a:p>
            <a:r>
              <a:rPr lang="en-US" dirty="0"/>
              <a:t>Benefits:</a:t>
            </a:r>
          </a:p>
          <a:p>
            <a:pPr lvl="1"/>
            <a:r>
              <a:rPr lang="en-US" b="1" dirty="0">
                <a:solidFill>
                  <a:schemeClr val="accent5"/>
                </a:solidFill>
              </a:rPr>
              <a:t>Concurrency</a:t>
            </a:r>
            <a:r>
              <a:rPr lang="en-US" dirty="0"/>
              <a:t>: code can run in parallel when needed.</a:t>
            </a:r>
          </a:p>
          <a:p>
            <a:pPr lvl="1"/>
            <a:r>
              <a:rPr lang="en-US" b="1" dirty="0">
                <a:solidFill>
                  <a:schemeClr val="accent5"/>
                </a:solidFill>
              </a:rPr>
              <a:t>Improve UI responsiveness</a:t>
            </a:r>
            <a:r>
              <a:rPr lang="en-US" dirty="0"/>
              <a:t>: UI can be responsive while underlying functional processing runs.</a:t>
            </a:r>
          </a:p>
          <a:p>
            <a:pPr lvl="1"/>
            <a:r>
              <a:rPr lang="en-US" b="1">
                <a:solidFill>
                  <a:schemeClr val="accent5"/>
                </a:solidFill>
              </a:rPr>
              <a:t>Multicore friendly</a:t>
            </a:r>
            <a:r>
              <a:rPr lang="en-US"/>
              <a:t>: </a:t>
            </a:r>
            <a:r>
              <a:rPr lang="en-US" dirty="0"/>
              <a:t>Utilizes multiprocessor architecture where available.</a:t>
            </a:r>
          </a:p>
          <a:p>
            <a:pPr marL="457200" lvl="1" indent="0">
              <a:buNone/>
            </a:pPr>
            <a:endParaRPr lang="en-US" dirty="0"/>
          </a:p>
          <a:p>
            <a:r>
              <a:rPr lang="en-US" dirty="0"/>
              <a:t>Challenges:</a:t>
            </a:r>
          </a:p>
          <a:p>
            <a:pPr lvl="1"/>
            <a:r>
              <a:rPr lang="en-US" b="1" dirty="0">
                <a:solidFill>
                  <a:schemeClr val="accent5"/>
                </a:solidFill>
              </a:rPr>
              <a:t>Complex</a:t>
            </a:r>
            <a:r>
              <a:rPr lang="en-US" dirty="0"/>
              <a:t>: More complicated to develop, manage and debug.</a:t>
            </a:r>
          </a:p>
          <a:p>
            <a:pPr lvl="1"/>
            <a:r>
              <a:rPr lang="en-US" b="1" dirty="0">
                <a:solidFill>
                  <a:schemeClr val="accent5"/>
                </a:solidFill>
              </a:rPr>
              <a:t>Conflict</a:t>
            </a:r>
            <a:r>
              <a:rPr lang="en-US" dirty="0"/>
              <a:t>: Improper synchronization can lead to conflicting access to shared resources.</a:t>
            </a:r>
          </a:p>
          <a:p>
            <a:pPr lvl="1"/>
            <a:r>
              <a:rPr lang="en-US" b="1" dirty="0">
                <a:solidFill>
                  <a:schemeClr val="accent5"/>
                </a:solidFill>
              </a:rPr>
              <a:t>Race</a:t>
            </a:r>
            <a:r>
              <a:rPr lang="en-US" dirty="0"/>
              <a:t>: In poorly written code, race conditions can occur as the order of completion is not deterministic.</a:t>
            </a:r>
          </a:p>
          <a:p>
            <a:pPr lvl="1"/>
            <a:r>
              <a:rPr lang="en-US" b="1" dirty="0">
                <a:solidFill>
                  <a:schemeClr val="accent5"/>
                </a:solidFill>
              </a:rPr>
              <a:t>Starvation</a:t>
            </a:r>
            <a:r>
              <a:rPr lang="en-US" dirty="0"/>
              <a:t>: High priority threads can starve lower priority threads.</a:t>
            </a:r>
          </a:p>
          <a:p>
            <a:pPr lvl="1"/>
            <a:r>
              <a:rPr lang="en-US" b="1" dirty="0">
                <a:solidFill>
                  <a:schemeClr val="accent5"/>
                </a:solidFill>
              </a:rPr>
              <a:t>Priority inversion</a:t>
            </a:r>
            <a:r>
              <a:rPr lang="en-US" dirty="0">
                <a:solidFill>
                  <a:schemeClr val="accent5"/>
                </a:solidFill>
              </a:rPr>
              <a:t> </a:t>
            </a:r>
            <a:r>
              <a:rPr lang="en-US" dirty="0"/>
              <a:t>: a low priority thread holds a resource needed by a higher priority thread, blocking it from running.</a:t>
            </a:r>
          </a:p>
          <a:p>
            <a:pPr lvl="1"/>
            <a:r>
              <a:rPr lang="en-US" b="1" dirty="0">
                <a:solidFill>
                  <a:schemeClr val="accent5"/>
                </a:solidFill>
              </a:rPr>
              <a:t>Deadlock</a:t>
            </a:r>
            <a:r>
              <a:rPr lang="en-US" dirty="0"/>
              <a:t>: Two or more threads each own resources needed by the other, preventing either one from running.</a:t>
            </a:r>
          </a:p>
          <a:p>
            <a:pPr lvl="1"/>
            <a:endParaRPr lang="en-US" dirty="0"/>
          </a:p>
          <a:p>
            <a:pPr lvl="1"/>
            <a:endParaRPr lang="en-IN" dirty="0"/>
          </a:p>
        </p:txBody>
      </p:sp>
    </p:spTree>
    <p:extLst>
      <p:ext uri="{BB962C8B-B14F-4D97-AF65-F5344CB8AC3E}">
        <p14:creationId xmlns:p14="http://schemas.microsoft.com/office/powerpoint/2010/main" val="353963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CC18-E0CE-D3BB-5659-7824181EC11D}"/>
              </a:ext>
            </a:extLst>
          </p:cNvPr>
          <p:cNvSpPr>
            <a:spLocks noGrp="1"/>
          </p:cNvSpPr>
          <p:nvPr>
            <p:ph type="title"/>
          </p:nvPr>
        </p:nvSpPr>
        <p:spPr/>
        <p:txBody>
          <a:bodyPr/>
          <a:lstStyle/>
          <a:p>
            <a:r>
              <a:rPr lang="en-US" dirty="0"/>
              <a:t>GUI and Worker threads</a:t>
            </a:r>
            <a:endParaRPr lang="en-IN" dirty="0"/>
          </a:p>
        </p:txBody>
      </p:sp>
      <p:sp>
        <p:nvSpPr>
          <p:cNvPr id="3" name="Content Placeholder 2">
            <a:extLst>
              <a:ext uri="{FF2B5EF4-FFF2-40B4-BE49-F238E27FC236}">
                <a16:creationId xmlns:a16="http://schemas.microsoft.com/office/drawing/2014/main" id="{BC5D2D5C-E55F-06D5-7B28-E6928AA4519A}"/>
              </a:ext>
            </a:extLst>
          </p:cNvPr>
          <p:cNvSpPr>
            <a:spLocks noGrp="1"/>
          </p:cNvSpPr>
          <p:nvPr>
            <p:ph idx="1"/>
          </p:nvPr>
        </p:nvSpPr>
        <p:spPr>
          <a:xfrm>
            <a:off x="677334" y="1838961"/>
            <a:ext cx="9980506" cy="4202402"/>
          </a:xfrm>
        </p:spPr>
        <p:txBody>
          <a:bodyPr/>
          <a:lstStyle/>
          <a:p>
            <a:r>
              <a:rPr lang="en-US" dirty="0"/>
              <a:t>User Interface (UI) threads create windows, and process messages sent to those windows.</a:t>
            </a:r>
          </a:p>
          <a:p>
            <a:r>
              <a:rPr lang="en-US" dirty="0"/>
              <a:t>Worker threads receive no direct input from the user. Worker threads must not access a window’s member functions. Instead, they need to transfer the call to the UI thread to access/manipulate the window.</a:t>
            </a:r>
          </a:p>
          <a:p>
            <a:r>
              <a:rPr lang="en-US" dirty="0"/>
              <a:t>-</a:t>
            </a:r>
          </a:p>
          <a:p>
            <a:endParaRPr lang="en-US" dirty="0"/>
          </a:p>
          <a:p>
            <a:endParaRPr lang="en-IN" dirty="0"/>
          </a:p>
        </p:txBody>
      </p:sp>
      <p:pic>
        <p:nvPicPr>
          <p:cNvPr id="5" name="Picture 4">
            <a:extLst>
              <a:ext uri="{FF2B5EF4-FFF2-40B4-BE49-F238E27FC236}">
                <a16:creationId xmlns:a16="http://schemas.microsoft.com/office/drawing/2014/main" id="{E36A013A-4533-1274-4C08-40C822B1717F}"/>
              </a:ext>
            </a:extLst>
          </p:cNvPr>
          <p:cNvPicPr>
            <a:picLocks noChangeAspect="1"/>
          </p:cNvPicPr>
          <p:nvPr/>
        </p:nvPicPr>
        <p:blipFill>
          <a:blip r:embed="rId2"/>
          <a:stretch>
            <a:fillRect/>
          </a:stretch>
        </p:blipFill>
        <p:spPr>
          <a:xfrm>
            <a:off x="1100240" y="3346301"/>
            <a:ext cx="9374537" cy="3267859"/>
          </a:xfrm>
          <a:prstGeom prst="rect">
            <a:avLst/>
          </a:prstGeom>
        </p:spPr>
      </p:pic>
    </p:spTree>
    <p:extLst>
      <p:ext uri="{BB962C8B-B14F-4D97-AF65-F5344CB8AC3E}">
        <p14:creationId xmlns:p14="http://schemas.microsoft.com/office/powerpoint/2010/main" val="35900860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289</TotalTime>
  <Words>1359</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Segoe UI</vt:lpstr>
      <vt:lpstr>Trebuchet MS</vt:lpstr>
      <vt:lpstr>Wingdings 3</vt:lpstr>
      <vt:lpstr>Facet</vt:lpstr>
      <vt:lpstr>Threads, Processes and Interprocess Communication</vt:lpstr>
      <vt:lpstr>Process</vt:lpstr>
      <vt:lpstr>Thread</vt:lpstr>
      <vt:lpstr>Process vs Thread</vt:lpstr>
      <vt:lpstr>Thread scheduling</vt:lpstr>
      <vt:lpstr>Thread states</vt:lpstr>
      <vt:lpstr>Thread Features</vt:lpstr>
      <vt:lpstr>Multithreading</vt:lpstr>
      <vt:lpstr>GUI and Worker threads</vt:lpstr>
      <vt:lpstr>Thread synchronization</vt:lpstr>
      <vt:lpstr>Interprocess communication (IPC)</vt:lpstr>
      <vt:lpstr>Inter-Object Communication Versus Serialized Message Passing</vt:lpstr>
      <vt:lpstr>IPC: Considerations</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guidelines, Testing</dc:title>
  <dc:creator>Ramaswamy Krishnan-Chittur</dc:creator>
  <cp:lastModifiedBy>Ramaswamy Krishnan-Chittur</cp:lastModifiedBy>
  <cp:revision>57</cp:revision>
  <dcterms:created xsi:type="dcterms:W3CDTF">2023-07-24T10:37:07Z</dcterms:created>
  <dcterms:modified xsi:type="dcterms:W3CDTF">2023-08-17T05:55:32Z</dcterms:modified>
</cp:coreProperties>
</file>