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62" r:id="rId3"/>
    <p:sldId id="261" r:id="rId4"/>
    <p:sldId id="260" r:id="rId5"/>
    <p:sldId id="257" r:id="rId6"/>
    <p:sldId id="264"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8DBF16-361B-4F2D-BF5E-193CA5645542}"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03D0A-1975-4379-A695-818C8F70B2AE}" type="slidenum">
              <a:rPr lang="en-IN" smtClean="0"/>
              <a:t>‹#›</a:t>
            </a:fld>
            <a:endParaRPr lang="en-IN"/>
          </a:p>
        </p:txBody>
      </p:sp>
    </p:spTree>
    <p:extLst>
      <p:ext uri="{BB962C8B-B14F-4D97-AF65-F5344CB8AC3E}">
        <p14:creationId xmlns:p14="http://schemas.microsoft.com/office/powerpoint/2010/main" val="1713307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8DBF16-361B-4F2D-BF5E-193CA5645542}"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03D0A-1975-4379-A695-818C8F70B2AE}" type="slidenum">
              <a:rPr lang="en-IN" smtClean="0"/>
              <a:t>‹#›</a:t>
            </a:fld>
            <a:endParaRPr lang="en-IN"/>
          </a:p>
        </p:txBody>
      </p:sp>
    </p:spTree>
    <p:extLst>
      <p:ext uri="{BB962C8B-B14F-4D97-AF65-F5344CB8AC3E}">
        <p14:creationId xmlns:p14="http://schemas.microsoft.com/office/powerpoint/2010/main" val="1406632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8DBF16-361B-4F2D-BF5E-193CA5645542}"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03D0A-1975-4379-A695-818C8F70B2A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08313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8DBF16-361B-4F2D-BF5E-193CA5645542}"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03D0A-1975-4379-A695-818C8F70B2AE}" type="slidenum">
              <a:rPr lang="en-IN" smtClean="0"/>
              <a:t>‹#›</a:t>
            </a:fld>
            <a:endParaRPr lang="en-IN"/>
          </a:p>
        </p:txBody>
      </p:sp>
    </p:spTree>
    <p:extLst>
      <p:ext uri="{BB962C8B-B14F-4D97-AF65-F5344CB8AC3E}">
        <p14:creationId xmlns:p14="http://schemas.microsoft.com/office/powerpoint/2010/main" val="766030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8DBF16-361B-4F2D-BF5E-193CA5645542}"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03D0A-1975-4379-A695-818C8F70B2A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18061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8DBF16-361B-4F2D-BF5E-193CA5645542}"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03D0A-1975-4379-A695-818C8F70B2AE}" type="slidenum">
              <a:rPr lang="en-IN" smtClean="0"/>
              <a:t>‹#›</a:t>
            </a:fld>
            <a:endParaRPr lang="en-IN"/>
          </a:p>
        </p:txBody>
      </p:sp>
    </p:spTree>
    <p:extLst>
      <p:ext uri="{BB962C8B-B14F-4D97-AF65-F5344CB8AC3E}">
        <p14:creationId xmlns:p14="http://schemas.microsoft.com/office/powerpoint/2010/main" val="2237160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8DBF16-361B-4F2D-BF5E-193CA5645542}"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03D0A-1975-4379-A695-818C8F70B2AE}" type="slidenum">
              <a:rPr lang="en-IN" smtClean="0"/>
              <a:t>‹#›</a:t>
            </a:fld>
            <a:endParaRPr lang="en-IN"/>
          </a:p>
        </p:txBody>
      </p:sp>
    </p:spTree>
    <p:extLst>
      <p:ext uri="{BB962C8B-B14F-4D97-AF65-F5344CB8AC3E}">
        <p14:creationId xmlns:p14="http://schemas.microsoft.com/office/powerpoint/2010/main" val="3068855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8DBF16-361B-4F2D-BF5E-193CA5645542}"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03D0A-1975-4379-A695-818C8F70B2AE}" type="slidenum">
              <a:rPr lang="en-IN" smtClean="0"/>
              <a:t>‹#›</a:t>
            </a:fld>
            <a:endParaRPr lang="en-IN"/>
          </a:p>
        </p:txBody>
      </p:sp>
    </p:spTree>
    <p:extLst>
      <p:ext uri="{BB962C8B-B14F-4D97-AF65-F5344CB8AC3E}">
        <p14:creationId xmlns:p14="http://schemas.microsoft.com/office/powerpoint/2010/main" val="3413808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8DBF16-361B-4F2D-BF5E-193CA5645542}"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03D0A-1975-4379-A695-818C8F70B2AE}" type="slidenum">
              <a:rPr lang="en-IN" smtClean="0"/>
              <a:t>‹#›</a:t>
            </a:fld>
            <a:endParaRPr lang="en-IN"/>
          </a:p>
        </p:txBody>
      </p:sp>
    </p:spTree>
    <p:extLst>
      <p:ext uri="{BB962C8B-B14F-4D97-AF65-F5344CB8AC3E}">
        <p14:creationId xmlns:p14="http://schemas.microsoft.com/office/powerpoint/2010/main" val="2141244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8DBF16-361B-4F2D-BF5E-193CA5645542}"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03D0A-1975-4379-A695-818C8F70B2AE}" type="slidenum">
              <a:rPr lang="en-IN" smtClean="0"/>
              <a:t>‹#›</a:t>
            </a:fld>
            <a:endParaRPr lang="en-IN"/>
          </a:p>
        </p:txBody>
      </p:sp>
    </p:spTree>
    <p:extLst>
      <p:ext uri="{BB962C8B-B14F-4D97-AF65-F5344CB8AC3E}">
        <p14:creationId xmlns:p14="http://schemas.microsoft.com/office/powerpoint/2010/main" val="1509881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8DBF16-361B-4F2D-BF5E-193CA5645542}" type="datetimeFigureOut">
              <a:rPr lang="en-IN" smtClean="0"/>
              <a:t>12-08-2023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A03D0A-1975-4379-A695-818C8F70B2AE}" type="slidenum">
              <a:rPr lang="en-IN" smtClean="0"/>
              <a:t>‹#›</a:t>
            </a:fld>
            <a:endParaRPr lang="en-IN"/>
          </a:p>
        </p:txBody>
      </p:sp>
    </p:spTree>
    <p:extLst>
      <p:ext uri="{BB962C8B-B14F-4D97-AF65-F5344CB8AC3E}">
        <p14:creationId xmlns:p14="http://schemas.microsoft.com/office/powerpoint/2010/main" val="3220541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8DBF16-361B-4F2D-BF5E-193CA5645542}" type="datetimeFigureOut">
              <a:rPr lang="en-IN" smtClean="0"/>
              <a:t>12-08-2023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A03D0A-1975-4379-A695-818C8F70B2AE}" type="slidenum">
              <a:rPr lang="en-IN" smtClean="0"/>
              <a:t>‹#›</a:t>
            </a:fld>
            <a:endParaRPr lang="en-IN"/>
          </a:p>
        </p:txBody>
      </p:sp>
    </p:spTree>
    <p:extLst>
      <p:ext uri="{BB962C8B-B14F-4D97-AF65-F5344CB8AC3E}">
        <p14:creationId xmlns:p14="http://schemas.microsoft.com/office/powerpoint/2010/main" val="115225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8DBF16-361B-4F2D-BF5E-193CA5645542}" type="datetimeFigureOut">
              <a:rPr lang="en-IN" smtClean="0"/>
              <a:t>12-08-2023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A03D0A-1975-4379-A695-818C8F70B2AE}" type="slidenum">
              <a:rPr lang="en-IN" smtClean="0"/>
              <a:t>‹#›</a:t>
            </a:fld>
            <a:endParaRPr lang="en-IN"/>
          </a:p>
        </p:txBody>
      </p:sp>
    </p:spTree>
    <p:extLst>
      <p:ext uri="{BB962C8B-B14F-4D97-AF65-F5344CB8AC3E}">
        <p14:creationId xmlns:p14="http://schemas.microsoft.com/office/powerpoint/2010/main" val="172801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8DBF16-361B-4F2D-BF5E-193CA5645542}" type="datetimeFigureOut">
              <a:rPr lang="en-IN" smtClean="0"/>
              <a:t>12-08-2023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A03D0A-1975-4379-A695-818C8F70B2AE}" type="slidenum">
              <a:rPr lang="en-IN" smtClean="0"/>
              <a:t>‹#›</a:t>
            </a:fld>
            <a:endParaRPr lang="en-IN"/>
          </a:p>
        </p:txBody>
      </p:sp>
    </p:spTree>
    <p:extLst>
      <p:ext uri="{BB962C8B-B14F-4D97-AF65-F5344CB8AC3E}">
        <p14:creationId xmlns:p14="http://schemas.microsoft.com/office/powerpoint/2010/main" val="2033828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8DBF16-361B-4F2D-BF5E-193CA5645542}" type="datetimeFigureOut">
              <a:rPr lang="en-IN" smtClean="0"/>
              <a:t>12-08-2023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A03D0A-1975-4379-A695-818C8F70B2AE}" type="slidenum">
              <a:rPr lang="en-IN" smtClean="0"/>
              <a:t>‹#›</a:t>
            </a:fld>
            <a:endParaRPr lang="en-IN"/>
          </a:p>
        </p:txBody>
      </p:sp>
    </p:spTree>
    <p:extLst>
      <p:ext uri="{BB962C8B-B14F-4D97-AF65-F5344CB8AC3E}">
        <p14:creationId xmlns:p14="http://schemas.microsoft.com/office/powerpoint/2010/main" val="579855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8DBF16-361B-4F2D-BF5E-193CA5645542}" type="datetimeFigureOut">
              <a:rPr lang="en-IN" smtClean="0"/>
              <a:t>12-08-2023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A03D0A-1975-4379-A695-818C8F70B2AE}" type="slidenum">
              <a:rPr lang="en-IN" smtClean="0"/>
              <a:t>‹#›</a:t>
            </a:fld>
            <a:endParaRPr lang="en-IN"/>
          </a:p>
        </p:txBody>
      </p:sp>
    </p:spTree>
    <p:extLst>
      <p:ext uri="{BB962C8B-B14F-4D97-AF65-F5344CB8AC3E}">
        <p14:creationId xmlns:p14="http://schemas.microsoft.com/office/powerpoint/2010/main" val="500932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F8DBF16-361B-4F2D-BF5E-193CA5645542}" type="datetimeFigureOut">
              <a:rPr lang="en-IN" smtClean="0"/>
              <a:t>12-08-2023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6A03D0A-1975-4379-A695-818C8F70B2AE}" type="slidenum">
              <a:rPr lang="en-IN" smtClean="0"/>
              <a:t>‹#›</a:t>
            </a:fld>
            <a:endParaRPr lang="en-IN"/>
          </a:p>
        </p:txBody>
      </p:sp>
    </p:spTree>
    <p:extLst>
      <p:ext uri="{BB962C8B-B14F-4D97-AF65-F5344CB8AC3E}">
        <p14:creationId xmlns:p14="http://schemas.microsoft.com/office/powerpoint/2010/main" val="41906415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azure.microsoft.com/en-in/resources/cloud-computing-dictionary/what-is-cloud-computing/#benefi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microsoft.com/en-us/azure/developer/python/cloud-development-flow"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microsoft.com/en-us/azure/azure-functions/functions-overview"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en-us/rest/api/azure/" TargetMode="External"/><Relationship Id="rId2" Type="http://schemas.openxmlformats.org/officeDocument/2006/relationships/hyperlink" Target="https://learn.microsoft.com/en-us/aspnet/web-api/overview/older-versions/build-restful-apis-with-aspnet-web-api" TargetMode="External"/><Relationship Id="rId1" Type="http://schemas.openxmlformats.org/officeDocument/2006/relationships/slideLayout" Target="../slideLayouts/slideLayout2.xml"/><Relationship Id="rId4" Type="http://schemas.openxmlformats.org/officeDocument/2006/relationships/hyperlink" Target="https://restfulapi.net/"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chittur/azure-functions-app-sampl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03ED1-8BB7-B5AC-CAAB-B0733ED50C48}"/>
              </a:ext>
            </a:extLst>
          </p:cNvPr>
          <p:cNvSpPr>
            <a:spLocks noGrp="1"/>
          </p:cNvSpPr>
          <p:nvPr>
            <p:ph type="ctrTitle"/>
          </p:nvPr>
        </p:nvSpPr>
        <p:spPr/>
        <p:txBody>
          <a:bodyPr/>
          <a:lstStyle/>
          <a:p>
            <a:r>
              <a:rPr lang="en-IN" dirty="0"/>
              <a:t>Cloud Computing</a:t>
            </a:r>
          </a:p>
        </p:txBody>
      </p:sp>
      <p:sp>
        <p:nvSpPr>
          <p:cNvPr id="3" name="Subtitle 2">
            <a:extLst>
              <a:ext uri="{FF2B5EF4-FFF2-40B4-BE49-F238E27FC236}">
                <a16:creationId xmlns:a16="http://schemas.microsoft.com/office/drawing/2014/main" id="{5A5BD58B-324A-5996-242D-FBC6553D6258}"/>
              </a:ext>
            </a:extLst>
          </p:cNvPr>
          <p:cNvSpPr>
            <a:spLocks noGrp="1"/>
          </p:cNvSpPr>
          <p:nvPr>
            <p:ph type="subTitle" idx="1"/>
          </p:nvPr>
        </p:nvSpPr>
        <p:spPr/>
        <p:txBody>
          <a:bodyPr/>
          <a:lstStyle/>
          <a:p>
            <a:r>
              <a:rPr lang="en-IN" dirty="0"/>
              <a:t>Ramaswamy Krishnan Chittur</a:t>
            </a:r>
          </a:p>
        </p:txBody>
      </p:sp>
    </p:spTree>
    <p:extLst>
      <p:ext uri="{BB962C8B-B14F-4D97-AF65-F5344CB8AC3E}">
        <p14:creationId xmlns:p14="http://schemas.microsoft.com/office/powerpoint/2010/main" val="3899524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79ACF-D01C-6B62-4C5A-AAB57BB9852A}"/>
              </a:ext>
            </a:extLst>
          </p:cNvPr>
          <p:cNvSpPr>
            <a:spLocks noGrp="1"/>
          </p:cNvSpPr>
          <p:nvPr>
            <p:ph type="title"/>
          </p:nvPr>
        </p:nvSpPr>
        <p:spPr/>
        <p:txBody>
          <a:bodyPr/>
          <a:lstStyle/>
          <a:p>
            <a:r>
              <a:rPr lang="en-IN" dirty="0"/>
              <a:t>Cloud Computing</a:t>
            </a:r>
          </a:p>
        </p:txBody>
      </p:sp>
      <p:sp>
        <p:nvSpPr>
          <p:cNvPr id="3" name="Content Placeholder 2">
            <a:extLst>
              <a:ext uri="{FF2B5EF4-FFF2-40B4-BE49-F238E27FC236}">
                <a16:creationId xmlns:a16="http://schemas.microsoft.com/office/drawing/2014/main" id="{0BBEDE40-0AC0-F951-BE0A-2974D50D1338}"/>
              </a:ext>
            </a:extLst>
          </p:cNvPr>
          <p:cNvSpPr>
            <a:spLocks noGrp="1"/>
          </p:cNvSpPr>
          <p:nvPr>
            <p:ph idx="1"/>
          </p:nvPr>
        </p:nvSpPr>
        <p:spPr/>
        <p:txBody>
          <a:bodyPr>
            <a:normAutofit fontScale="92500" lnSpcReduction="10000"/>
          </a:bodyPr>
          <a:lstStyle/>
          <a:p>
            <a:r>
              <a:rPr lang="en-IN" dirty="0"/>
              <a:t>Definition:</a:t>
            </a:r>
          </a:p>
          <a:p>
            <a:pPr lvl="1"/>
            <a:r>
              <a:rPr lang="en-US" dirty="0"/>
              <a:t>the delivery of computing services—including servers, storage, databases, networking, software, analytics, and intelligence—over the Internet (“the cloud”).</a:t>
            </a:r>
          </a:p>
          <a:p>
            <a:r>
              <a:rPr lang="en-US" dirty="0"/>
              <a:t>Benefits:</a:t>
            </a:r>
          </a:p>
          <a:p>
            <a:pPr lvl="1"/>
            <a:r>
              <a:rPr lang="en-US" dirty="0"/>
              <a:t>Cost, Speed of development and deployment, Scalability, Reliability, Security, Updated software and services.</a:t>
            </a:r>
          </a:p>
          <a:p>
            <a:r>
              <a:rPr lang="en-US" dirty="0"/>
              <a:t>Types of Cloud:</a:t>
            </a:r>
          </a:p>
          <a:p>
            <a:pPr lvl="1"/>
            <a:r>
              <a:rPr lang="en-US" dirty="0"/>
              <a:t>Public, Private, Hybrid.</a:t>
            </a:r>
          </a:p>
          <a:p>
            <a:r>
              <a:rPr lang="en-US" dirty="0"/>
              <a:t>Types of Cloud Services:</a:t>
            </a:r>
          </a:p>
          <a:p>
            <a:pPr lvl="1"/>
            <a:r>
              <a:rPr lang="en-US" dirty="0"/>
              <a:t>IaaS, PaaS, Serverless and SaaS</a:t>
            </a:r>
          </a:p>
          <a:p>
            <a:r>
              <a:rPr lang="en-US" dirty="0"/>
              <a:t>References:</a:t>
            </a:r>
          </a:p>
          <a:p>
            <a:pPr lvl="1"/>
            <a:r>
              <a:rPr lang="en-US" dirty="0">
                <a:hlinkClick r:id="rId2"/>
              </a:rPr>
              <a:t>What is cloud computing? A beginner’s guide | Microsoft Azure</a:t>
            </a:r>
            <a:endParaRPr lang="en-IN" dirty="0"/>
          </a:p>
        </p:txBody>
      </p:sp>
    </p:spTree>
    <p:extLst>
      <p:ext uri="{BB962C8B-B14F-4D97-AF65-F5344CB8AC3E}">
        <p14:creationId xmlns:p14="http://schemas.microsoft.com/office/powerpoint/2010/main" val="2209476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08C49-EF51-065F-93F1-382EBC7D9C63}"/>
              </a:ext>
            </a:extLst>
          </p:cNvPr>
          <p:cNvSpPr>
            <a:spLocks noGrp="1"/>
          </p:cNvSpPr>
          <p:nvPr>
            <p:ph type="title"/>
          </p:nvPr>
        </p:nvSpPr>
        <p:spPr/>
        <p:txBody>
          <a:bodyPr/>
          <a:lstStyle/>
          <a:p>
            <a:r>
              <a:rPr lang="en-IN" dirty="0"/>
              <a:t>Development Flow</a:t>
            </a:r>
          </a:p>
        </p:txBody>
      </p:sp>
      <p:sp>
        <p:nvSpPr>
          <p:cNvPr id="3" name="Content Placeholder 2">
            <a:extLst>
              <a:ext uri="{FF2B5EF4-FFF2-40B4-BE49-F238E27FC236}">
                <a16:creationId xmlns:a16="http://schemas.microsoft.com/office/drawing/2014/main" id="{3E33865E-C45E-521B-2C5A-CAF36ACCCB31}"/>
              </a:ext>
            </a:extLst>
          </p:cNvPr>
          <p:cNvSpPr>
            <a:spLocks noGrp="1"/>
          </p:cNvSpPr>
          <p:nvPr>
            <p:ph idx="1"/>
          </p:nvPr>
        </p:nvSpPr>
        <p:spPr/>
        <p:txBody>
          <a:bodyPr/>
          <a:lstStyle/>
          <a:p>
            <a:r>
              <a:rPr lang="en-US" i="0" dirty="0">
                <a:solidFill>
                  <a:srgbClr val="171717"/>
                </a:solidFill>
                <a:effectLst/>
                <a:latin typeface="+mj-lt"/>
              </a:rPr>
              <a:t>Steps:</a:t>
            </a:r>
          </a:p>
          <a:p>
            <a:pPr lvl="1"/>
            <a:r>
              <a:rPr lang="en-US" dirty="0">
                <a:solidFill>
                  <a:srgbClr val="171717"/>
                </a:solidFill>
                <a:latin typeface="+mj-lt"/>
              </a:rPr>
              <a:t>P</a:t>
            </a:r>
            <a:r>
              <a:rPr lang="en-US" i="0" dirty="0">
                <a:solidFill>
                  <a:srgbClr val="171717"/>
                </a:solidFill>
                <a:effectLst/>
                <a:latin typeface="+mj-lt"/>
              </a:rPr>
              <a:t>rovision</a:t>
            </a:r>
          </a:p>
          <a:p>
            <a:pPr lvl="1"/>
            <a:r>
              <a:rPr lang="en-US" dirty="0">
                <a:solidFill>
                  <a:srgbClr val="171717"/>
                </a:solidFill>
                <a:latin typeface="+mj-lt"/>
              </a:rPr>
              <a:t>C</a:t>
            </a:r>
            <a:r>
              <a:rPr lang="en-US" i="0" dirty="0">
                <a:solidFill>
                  <a:srgbClr val="171717"/>
                </a:solidFill>
                <a:effectLst/>
                <a:latin typeface="+mj-lt"/>
              </a:rPr>
              <a:t>ode</a:t>
            </a:r>
          </a:p>
          <a:p>
            <a:pPr lvl="1"/>
            <a:r>
              <a:rPr lang="en-US" dirty="0">
                <a:solidFill>
                  <a:srgbClr val="171717"/>
                </a:solidFill>
                <a:latin typeface="+mj-lt"/>
              </a:rPr>
              <a:t>T</a:t>
            </a:r>
            <a:r>
              <a:rPr lang="en-US" i="0" dirty="0">
                <a:solidFill>
                  <a:srgbClr val="171717"/>
                </a:solidFill>
                <a:effectLst/>
                <a:latin typeface="+mj-lt"/>
              </a:rPr>
              <a:t>est</a:t>
            </a:r>
          </a:p>
          <a:p>
            <a:pPr lvl="1"/>
            <a:r>
              <a:rPr lang="en-US" dirty="0">
                <a:solidFill>
                  <a:srgbClr val="171717"/>
                </a:solidFill>
                <a:latin typeface="+mj-lt"/>
              </a:rPr>
              <a:t>D</a:t>
            </a:r>
            <a:r>
              <a:rPr lang="en-US" i="0" dirty="0">
                <a:solidFill>
                  <a:srgbClr val="171717"/>
                </a:solidFill>
                <a:effectLst/>
                <a:latin typeface="+mj-lt"/>
              </a:rPr>
              <a:t>eploy</a:t>
            </a:r>
          </a:p>
          <a:p>
            <a:pPr lvl="1"/>
            <a:r>
              <a:rPr lang="en-US" i="0" dirty="0">
                <a:solidFill>
                  <a:srgbClr val="171717"/>
                </a:solidFill>
                <a:effectLst/>
                <a:latin typeface="+mj-lt"/>
              </a:rPr>
              <a:t>Manage</a:t>
            </a:r>
          </a:p>
          <a:p>
            <a:pPr marL="457200" lvl="1" indent="0">
              <a:buNone/>
            </a:pPr>
            <a:endParaRPr lang="en-US" i="0" dirty="0">
              <a:solidFill>
                <a:srgbClr val="171717"/>
              </a:solidFill>
              <a:effectLst/>
              <a:latin typeface="+mj-lt"/>
            </a:endParaRPr>
          </a:p>
          <a:p>
            <a:r>
              <a:rPr lang="en-IN" dirty="0">
                <a:latin typeface="+mj-lt"/>
              </a:rPr>
              <a:t>References:</a:t>
            </a:r>
          </a:p>
          <a:p>
            <a:pPr lvl="1"/>
            <a:r>
              <a:rPr lang="en-US" dirty="0">
                <a:latin typeface="+mj-lt"/>
                <a:hlinkClick r:id="rId2"/>
              </a:rPr>
              <a:t>The Azure development flow | Microsoft Docs</a:t>
            </a:r>
            <a:endParaRPr lang="en-IN" dirty="0">
              <a:latin typeface="+mj-lt"/>
            </a:endParaRPr>
          </a:p>
        </p:txBody>
      </p:sp>
    </p:spTree>
    <p:extLst>
      <p:ext uri="{BB962C8B-B14F-4D97-AF65-F5344CB8AC3E}">
        <p14:creationId xmlns:p14="http://schemas.microsoft.com/office/powerpoint/2010/main" val="3249265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212B1-7DB1-B06D-A794-1F1E29398444}"/>
              </a:ext>
            </a:extLst>
          </p:cNvPr>
          <p:cNvSpPr>
            <a:spLocks noGrp="1"/>
          </p:cNvSpPr>
          <p:nvPr>
            <p:ph type="title"/>
          </p:nvPr>
        </p:nvSpPr>
        <p:spPr/>
        <p:txBody>
          <a:bodyPr/>
          <a:lstStyle/>
          <a:p>
            <a:r>
              <a:rPr lang="en-IN" dirty="0"/>
              <a:t>Serverless architecture</a:t>
            </a:r>
          </a:p>
        </p:txBody>
      </p:sp>
      <p:sp>
        <p:nvSpPr>
          <p:cNvPr id="3" name="Content Placeholder 2">
            <a:extLst>
              <a:ext uri="{FF2B5EF4-FFF2-40B4-BE49-F238E27FC236}">
                <a16:creationId xmlns:a16="http://schemas.microsoft.com/office/drawing/2014/main" id="{06BF4D4F-FF42-B5C7-F777-BDE6271D543A}"/>
              </a:ext>
            </a:extLst>
          </p:cNvPr>
          <p:cNvSpPr>
            <a:spLocks noGrp="1"/>
          </p:cNvSpPr>
          <p:nvPr>
            <p:ph idx="1"/>
          </p:nvPr>
        </p:nvSpPr>
        <p:spPr>
          <a:xfrm>
            <a:off x="677334" y="1808481"/>
            <a:ext cx="8862906" cy="4232882"/>
          </a:xfrm>
        </p:spPr>
        <p:txBody>
          <a:bodyPr/>
          <a:lstStyle/>
          <a:p>
            <a:r>
              <a:rPr lang="en-IN" dirty="0"/>
              <a:t>Key:</a:t>
            </a:r>
          </a:p>
          <a:p>
            <a:pPr lvl="1"/>
            <a:r>
              <a:rPr lang="en-IN" dirty="0"/>
              <a:t>Servers managed for us</a:t>
            </a:r>
          </a:p>
          <a:p>
            <a:pPr lvl="1"/>
            <a:endParaRPr lang="en-IN" dirty="0"/>
          </a:p>
          <a:p>
            <a:r>
              <a:rPr lang="en-IN" dirty="0"/>
              <a:t>Benefits:</a:t>
            </a:r>
          </a:p>
          <a:p>
            <a:pPr lvl="1"/>
            <a:r>
              <a:rPr lang="en-IN" dirty="0"/>
              <a:t>Ease - helps speed up development</a:t>
            </a:r>
          </a:p>
          <a:p>
            <a:pPr lvl="1"/>
            <a:r>
              <a:rPr lang="en-IN" dirty="0"/>
              <a:t>Cost – subscription model</a:t>
            </a:r>
          </a:p>
          <a:p>
            <a:pPr lvl="1"/>
            <a:r>
              <a:rPr lang="en-IN" dirty="0"/>
              <a:t>Scaling</a:t>
            </a:r>
          </a:p>
          <a:p>
            <a:pPr lvl="1"/>
            <a:r>
              <a:rPr lang="en-IN" dirty="0"/>
              <a:t>Reliability</a:t>
            </a:r>
          </a:p>
          <a:p>
            <a:endParaRPr lang="en-IN" dirty="0"/>
          </a:p>
        </p:txBody>
      </p:sp>
    </p:spTree>
    <p:extLst>
      <p:ext uri="{BB962C8B-B14F-4D97-AF65-F5344CB8AC3E}">
        <p14:creationId xmlns:p14="http://schemas.microsoft.com/office/powerpoint/2010/main" val="82369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633D1-D6D9-636E-6C77-610E1EE422B3}"/>
              </a:ext>
            </a:extLst>
          </p:cNvPr>
          <p:cNvSpPr>
            <a:spLocks noGrp="1"/>
          </p:cNvSpPr>
          <p:nvPr>
            <p:ph type="title"/>
          </p:nvPr>
        </p:nvSpPr>
        <p:spPr/>
        <p:txBody>
          <a:bodyPr/>
          <a:lstStyle/>
          <a:p>
            <a:r>
              <a:rPr lang="en-IN" dirty="0"/>
              <a:t>Azure Functions</a:t>
            </a:r>
          </a:p>
        </p:txBody>
      </p:sp>
      <p:sp>
        <p:nvSpPr>
          <p:cNvPr id="3" name="Content Placeholder 2">
            <a:extLst>
              <a:ext uri="{FF2B5EF4-FFF2-40B4-BE49-F238E27FC236}">
                <a16:creationId xmlns:a16="http://schemas.microsoft.com/office/drawing/2014/main" id="{087B5A74-3ACE-7655-B7AF-9138ADCD1268}"/>
              </a:ext>
            </a:extLst>
          </p:cNvPr>
          <p:cNvSpPr>
            <a:spLocks noGrp="1"/>
          </p:cNvSpPr>
          <p:nvPr>
            <p:ph idx="1"/>
          </p:nvPr>
        </p:nvSpPr>
        <p:spPr>
          <a:xfrm>
            <a:off x="677334" y="1320800"/>
            <a:ext cx="9767146" cy="5334000"/>
          </a:xfrm>
        </p:spPr>
        <p:txBody>
          <a:bodyPr>
            <a:normAutofit fontScale="92500" lnSpcReduction="10000"/>
          </a:bodyPr>
          <a:lstStyle/>
          <a:p>
            <a:r>
              <a:rPr lang="en-US" b="0" i="0" dirty="0">
                <a:solidFill>
                  <a:srgbClr val="171717"/>
                </a:solidFill>
                <a:effectLst/>
                <a:latin typeface="+mj-lt"/>
              </a:rPr>
              <a:t>Features:</a:t>
            </a:r>
          </a:p>
          <a:p>
            <a:pPr lvl="1"/>
            <a:r>
              <a:rPr lang="en-US" dirty="0">
                <a:solidFill>
                  <a:srgbClr val="171717"/>
                </a:solidFill>
                <a:latin typeface="+mj-lt"/>
              </a:rPr>
              <a:t>Functions as a Service (</a:t>
            </a:r>
            <a:r>
              <a:rPr lang="en-US" dirty="0" err="1">
                <a:solidFill>
                  <a:srgbClr val="171717"/>
                </a:solidFill>
                <a:latin typeface="+mj-lt"/>
              </a:rPr>
              <a:t>FaaS</a:t>
            </a:r>
            <a:r>
              <a:rPr lang="en-US" dirty="0">
                <a:solidFill>
                  <a:srgbClr val="171717"/>
                </a:solidFill>
                <a:latin typeface="+mj-lt"/>
              </a:rPr>
              <a:t>).</a:t>
            </a:r>
          </a:p>
          <a:p>
            <a:pPr lvl="1"/>
            <a:r>
              <a:rPr lang="en-US" dirty="0">
                <a:solidFill>
                  <a:srgbClr val="171717"/>
                </a:solidFill>
                <a:latin typeface="+mj-lt"/>
              </a:rPr>
              <a:t>S</a:t>
            </a:r>
            <a:r>
              <a:rPr lang="en-US" b="0" i="0" dirty="0">
                <a:solidFill>
                  <a:srgbClr val="171717"/>
                </a:solidFill>
                <a:effectLst/>
                <a:latin typeface="+mj-lt"/>
              </a:rPr>
              <a:t>erverless solution that allows you to write less code, maintain less infrastructure, and save on costs.</a:t>
            </a:r>
          </a:p>
          <a:p>
            <a:pPr lvl="1"/>
            <a:r>
              <a:rPr lang="en-US" b="0" i="0" dirty="0">
                <a:solidFill>
                  <a:srgbClr val="171717"/>
                </a:solidFill>
                <a:effectLst/>
                <a:latin typeface="+mj-lt"/>
              </a:rPr>
              <a:t>Instead of worrying about deploying and maintaining servers, the cloud infrastructure provides all the up-to-date resources needed to keep your applications running.</a:t>
            </a:r>
          </a:p>
          <a:p>
            <a:r>
              <a:rPr lang="en-IN" dirty="0">
                <a:latin typeface="+mj-lt"/>
              </a:rPr>
              <a:t>Triggers:</a:t>
            </a:r>
          </a:p>
          <a:p>
            <a:pPr lvl="1"/>
            <a:r>
              <a:rPr lang="en-IN" dirty="0">
                <a:latin typeface="+mj-lt"/>
              </a:rPr>
              <a:t>HTTP, Timer, Message, more…</a:t>
            </a:r>
          </a:p>
          <a:p>
            <a:r>
              <a:rPr lang="en-IN" dirty="0">
                <a:latin typeface="+mj-lt"/>
              </a:rPr>
              <a:t>Bindings:</a:t>
            </a:r>
          </a:p>
          <a:p>
            <a:pPr lvl="1"/>
            <a:r>
              <a:rPr lang="en-IN" dirty="0">
                <a:latin typeface="+mj-lt"/>
              </a:rPr>
              <a:t>Queue, Cosmos DB, Table Storage, SendGrid, more…</a:t>
            </a:r>
          </a:p>
          <a:p>
            <a:r>
              <a:rPr lang="en-IN" dirty="0">
                <a:latin typeface="+mj-lt"/>
              </a:rPr>
              <a:t>Development Environments:</a:t>
            </a:r>
          </a:p>
          <a:p>
            <a:pPr lvl="1"/>
            <a:r>
              <a:rPr lang="en-IN" dirty="0">
                <a:latin typeface="+mj-lt"/>
              </a:rPr>
              <a:t>Portal, Visual Studio, more…</a:t>
            </a:r>
          </a:p>
          <a:p>
            <a:r>
              <a:rPr lang="en-IN" dirty="0">
                <a:latin typeface="+mj-lt"/>
              </a:rPr>
              <a:t>Language:</a:t>
            </a:r>
          </a:p>
          <a:p>
            <a:pPr lvl="1"/>
            <a:r>
              <a:rPr lang="en-IN" dirty="0">
                <a:latin typeface="+mj-lt"/>
              </a:rPr>
              <a:t>C#, </a:t>
            </a:r>
            <a:r>
              <a:rPr lang="en-IN" dirty="0" err="1">
                <a:latin typeface="+mj-lt"/>
              </a:rPr>
              <a:t>Javascript</a:t>
            </a:r>
            <a:r>
              <a:rPr lang="en-IN" dirty="0">
                <a:latin typeface="+mj-lt"/>
              </a:rPr>
              <a:t>, Java, Python, more…</a:t>
            </a:r>
          </a:p>
          <a:p>
            <a:r>
              <a:rPr lang="en-IN" dirty="0">
                <a:latin typeface="+mj-lt"/>
              </a:rPr>
              <a:t>References:</a:t>
            </a:r>
          </a:p>
          <a:p>
            <a:pPr lvl="1"/>
            <a:r>
              <a:rPr lang="en-IN" dirty="0">
                <a:latin typeface="+mj-lt"/>
                <a:hlinkClick r:id="rId2"/>
              </a:rPr>
              <a:t>Azure Functions Overview | Microsoft Docs</a:t>
            </a:r>
            <a:endParaRPr lang="en-IN" dirty="0">
              <a:latin typeface="+mj-lt"/>
            </a:endParaRPr>
          </a:p>
          <a:p>
            <a:endParaRPr lang="en-IN" dirty="0"/>
          </a:p>
        </p:txBody>
      </p:sp>
    </p:spTree>
    <p:extLst>
      <p:ext uri="{BB962C8B-B14F-4D97-AF65-F5344CB8AC3E}">
        <p14:creationId xmlns:p14="http://schemas.microsoft.com/office/powerpoint/2010/main" val="2238202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D520F-9420-8D3E-87AC-E034C7583387}"/>
              </a:ext>
            </a:extLst>
          </p:cNvPr>
          <p:cNvSpPr>
            <a:spLocks noGrp="1"/>
          </p:cNvSpPr>
          <p:nvPr>
            <p:ph type="title"/>
          </p:nvPr>
        </p:nvSpPr>
        <p:spPr/>
        <p:txBody>
          <a:bodyPr/>
          <a:lstStyle/>
          <a:p>
            <a:r>
              <a:rPr lang="en-US" dirty="0"/>
              <a:t>REST APIs</a:t>
            </a:r>
            <a:endParaRPr lang="en-IN" dirty="0"/>
          </a:p>
        </p:txBody>
      </p:sp>
      <p:sp>
        <p:nvSpPr>
          <p:cNvPr id="3" name="Content Placeholder 2">
            <a:extLst>
              <a:ext uri="{FF2B5EF4-FFF2-40B4-BE49-F238E27FC236}">
                <a16:creationId xmlns:a16="http://schemas.microsoft.com/office/drawing/2014/main" id="{9D8A87D9-BC02-ACC4-7751-15FE5B279A69}"/>
              </a:ext>
            </a:extLst>
          </p:cNvPr>
          <p:cNvSpPr>
            <a:spLocks noGrp="1"/>
          </p:cNvSpPr>
          <p:nvPr>
            <p:ph idx="1"/>
          </p:nvPr>
        </p:nvSpPr>
        <p:spPr>
          <a:xfrm>
            <a:off x="677334" y="1554480"/>
            <a:ext cx="9177866" cy="4927599"/>
          </a:xfrm>
        </p:spPr>
        <p:txBody>
          <a:bodyPr>
            <a:normAutofit/>
          </a:bodyPr>
          <a:lstStyle/>
          <a:p>
            <a:r>
              <a:rPr lang="en-US" sz="1600" b="0" i="0" dirty="0">
                <a:solidFill>
                  <a:srgbClr val="171717"/>
                </a:solidFill>
                <a:effectLst/>
                <a:latin typeface="Segoe UI" panose="020B0502040204020203" pitchFamily="34" charset="0"/>
                <a:cs typeface="Segoe UI" panose="020B0502040204020203" pitchFamily="34" charset="0"/>
              </a:rPr>
              <a:t>Representational State Transfer (REST) APIs are service endpoints that support sets of HTTP operations (methods), which provide create, retrieve, update, or delete access to the service's resources.</a:t>
            </a:r>
          </a:p>
          <a:p>
            <a:r>
              <a:rPr lang="en-US" sz="1600" b="0" i="0" dirty="0">
                <a:solidFill>
                  <a:srgbClr val="171717"/>
                </a:solidFill>
                <a:effectLst/>
                <a:latin typeface="Segoe UI" panose="020B0502040204020203" pitchFamily="34" charset="0"/>
                <a:cs typeface="Segoe UI" panose="020B0502040204020203" pitchFamily="34" charset="0"/>
              </a:rPr>
              <a:t>HTTP is not just for serving up HTML pages. It is also a powerful platform for building Web APIs, using a handful of verbs (GET, POST, and so forth) plus a few simple concepts such as </a:t>
            </a:r>
            <a:r>
              <a:rPr lang="en-US" sz="1600" b="0" i="1" dirty="0">
                <a:solidFill>
                  <a:srgbClr val="171717"/>
                </a:solidFill>
                <a:effectLst/>
                <a:latin typeface="Segoe UI" panose="020B0502040204020203" pitchFamily="34" charset="0"/>
                <a:cs typeface="Segoe UI" panose="020B0502040204020203" pitchFamily="34" charset="0"/>
              </a:rPr>
              <a:t>URIs</a:t>
            </a:r>
            <a:r>
              <a:rPr lang="en-US" sz="1600" b="0" i="0" dirty="0">
                <a:solidFill>
                  <a:srgbClr val="171717"/>
                </a:solidFill>
                <a:effectLst/>
                <a:latin typeface="Segoe UI" panose="020B0502040204020203" pitchFamily="34" charset="0"/>
                <a:cs typeface="Segoe UI" panose="020B0502040204020203" pitchFamily="34" charset="0"/>
              </a:rPr>
              <a:t> and </a:t>
            </a:r>
            <a:r>
              <a:rPr lang="en-US" sz="1600" b="0" i="1" dirty="0">
                <a:solidFill>
                  <a:srgbClr val="171717"/>
                </a:solidFill>
                <a:effectLst/>
                <a:latin typeface="Segoe UI" panose="020B0502040204020203" pitchFamily="34" charset="0"/>
                <a:cs typeface="Segoe UI" panose="020B0502040204020203" pitchFamily="34" charset="0"/>
              </a:rPr>
              <a:t>headers</a:t>
            </a:r>
            <a:r>
              <a:rPr lang="en-US" sz="1600" b="0" i="0" dirty="0">
                <a:solidFill>
                  <a:srgbClr val="171717"/>
                </a:solidFill>
                <a:effectLst/>
                <a:latin typeface="Segoe UI" panose="020B0502040204020203" pitchFamily="34" charset="0"/>
                <a:cs typeface="Segoe UI" panose="020B0502040204020203" pitchFamily="34" charset="0"/>
              </a:rPr>
              <a:t>.</a:t>
            </a:r>
          </a:p>
          <a:p>
            <a:r>
              <a:rPr lang="en-US" sz="1600" b="0" i="0" dirty="0">
                <a:solidFill>
                  <a:srgbClr val="202122"/>
                </a:solidFill>
                <a:effectLst/>
                <a:latin typeface="Segoe UI" panose="020B0502040204020203" pitchFamily="34" charset="0"/>
                <a:cs typeface="Segoe UI" panose="020B0502040204020203" pitchFamily="34" charset="0"/>
              </a:rPr>
              <a:t>A set of guidelines for </a:t>
            </a:r>
            <a:r>
              <a:rPr lang="en-US" sz="1600" dirty="0">
                <a:solidFill>
                  <a:srgbClr val="202122"/>
                </a:solidFill>
                <a:latin typeface="Segoe UI" panose="020B0502040204020203" pitchFamily="34" charset="0"/>
                <a:cs typeface="Segoe UI" panose="020B0502040204020203" pitchFamily="34" charset="0"/>
              </a:rPr>
              <a:t>creating stateless reliable web APIs. Statelessness means that every HTTP request happens in complete isolation. When the client makes an HTTP request, it includes all information necessary for the server to fulfill the request. The server never relies on information from previous requests from the client. If any such information is important then the client will send that as part of the current request.</a:t>
            </a:r>
          </a:p>
          <a:p>
            <a:r>
              <a:rPr lang="en-US" sz="1600" dirty="0">
                <a:solidFill>
                  <a:srgbClr val="171717"/>
                </a:solidFill>
                <a:latin typeface="Segoe UI" panose="020B0502040204020203" pitchFamily="34" charset="0"/>
                <a:cs typeface="Segoe UI" panose="020B0502040204020203" pitchFamily="34" charset="0"/>
              </a:rPr>
              <a:t>Reference:</a:t>
            </a:r>
          </a:p>
          <a:p>
            <a:pPr lvl="1"/>
            <a:r>
              <a:rPr lang="en-US" dirty="0">
                <a:latin typeface="Segoe UI" panose="020B0502040204020203" pitchFamily="34" charset="0"/>
                <a:cs typeface="Segoe UI" panose="020B0502040204020203" pitchFamily="34" charset="0"/>
                <a:hlinkClick r:id="rId2"/>
              </a:rPr>
              <a:t>Build RESTful APIs with ASP.NET Web API - ASP.NET 4.x | Microsoft Learn</a:t>
            </a:r>
            <a:endParaRPr lang="en-US" b="1" dirty="0">
              <a:latin typeface="Segoe UI" panose="020B0502040204020203" pitchFamily="34" charset="0"/>
              <a:cs typeface="Segoe UI" panose="020B0502040204020203" pitchFamily="34" charset="0"/>
              <a:hlinkClick r:id="rId3"/>
            </a:endParaRPr>
          </a:p>
          <a:p>
            <a:pPr lvl="1"/>
            <a:r>
              <a:rPr lang="en-US" dirty="0">
                <a:latin typeface="Segoe UI" panose="020B0502040204020203" pitchFamily="34" charset="0"/>
                <a:cs typeface="Segoe UI" panose="020B0502040204020203" pitchFamily="34" charset="0"/>
                <a:hlinkClick r:id="rId3"/>
              </a:rPr>
              <a:t>Azure REST API reference documentation | Microsoft Learn</a:t>
            </a:r>
            <a:endParaRPr lang="en-US" dirty="0">
              <a:latin typeface="Segoe UI" panose="020B0502040204020203" pitchFamily="34" charset="0"/>
              <a:cs typeface="Segoe UI" panose="020B0502040204020203" pitchFamily="34" charset="0"/>
            </a:endParaRPr>
          </a:p>
          <a:p>
            <a:pPr lvl="1"/>
            <a:r>
              <a:rPr lang="en-US" dirty="0">
                <a:hlinkClick r:id="rId4"/>
              </a:rPr>
              <a:t>What is REST - REST API Tutorial (restfulapi.net)</a:t>
            </a:r>
            <a:endParaRPr lang="en-I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88443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CC3D-149D-CD89-C107-1654985B29B6}"/>
              </a:ext>
            </a:extLst>
          </p:cNvPr>
          <p:cNvSpPr>
            <a:spLocks noGrp="1"/>
          </p:cNvSpPr>
          <p:nvPr>
            <p:ph type="title"/>
          </p:nvPr>
        </p:nvSpPr>
        <p:spPr/>
        <p:txBody>
          <a:bodyPr/>
          <a:lstStyle/>
          <a:p>
            <a:r>
              <a:rPr lang="en-IN"/>
              <a:t>Sample code</a:t>
            </a:r>
            <a:endParaRPr lang="en-IN" dirty="0"/>
          </a:p>
        </p:txBody>
      </p:sp>
      <p:sp>
        <p:nvSpPr>
          <p:cNvPr id="3" name="Content Placeholder 2">
            <a:extLst>
              <a:ext uri="{FF2B5EF4-FFF2-40B4-BE49-F238E27FC236}">
                <a16:creationId xmlns:a16="http://schemas.microsoft.com/office/drawing/2014/main" id="{0F81B638-7A1B-D72E-E551-299C0783E221}"/>
              </a:ext>
            </a:extLst>
          </p:cNvPr>
          <p:cNvSpPr>
            <a:spLocks noGrp="1"/>
          </p:cNvSpPr>
          <p:nvPr>
            <p:ph idx="1"/>
          </p:nvPr>
        </p:nvSpPr>
        <p:spPr/>
        <p:txBody>
          <a:bodyPr/>
          <a:lstStyle/>
          <a:p>
            <a:r>
              <a:rPr lang="en-US" dirty="0">
                <a:hlinkClick r:id="rId2"/>
              </a:rPr>
              <a:t>chittur/azure-functions-app-sample: Creating REST APIs with Azure Functions App (github.com)</a:t>
            </a:r>
            <a:endParaRPr lang="en-IN" dirty="0"/>
          </a:p>
        </p:txBody>
      </p:sp>
    </p:spTree>
    <p:extLst>
      <p:ext uri="{BB962C8B-B14F-4D97-AF65-F5344CB8AC3E}">
        <p14:creationId xmlns:p14="http://schemas.microsoft.com/office/powerpoint/2010/main" val="39051655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179</TotalTime>
  <Words>459</Words>
  <Application>Microsoft Office PowerPoint</Application>
  <PresentationFormat>Widescreen</PresentationFormat>
  <Paragraphs>57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Segoe UI</vt:lpstr>
      <vt:lpstr>Trebuchet MS</vt:lpstr>
      <vt:lpstr>Wingdings 3</vt:lpstr>
      <vt:lpstr>Facet</vt:lpstr>
      <vt:lpstr>Cloud Computing</vt:lpstr>
      <vt:lpstr>Cloud Computing</vt:lpstr>
      <vt:lpstr>Development Flow</vt:lpstr>
      <vt:lpstr>Serverless architecture</vt:lpstr>
      <vt:lpstr>Azure Functions</vt:lpstr>
      <vt:lpstr>REST APIs</vt:lpstr>
      <vt:lpstr>Sample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Programming</dc:title>
  <dc:creator>Ramaswamy Krishnan-Chittur</dc:creator>
  <cp:lastModifiedBy>Ramaswamy Krishnan-Chittur</cp:lastModifiedBy>
  <cp:revision>12</cp:revision>
  <dcterms:created xsi:type="dcterms:W3CDTF">2022-09-08T15:21:48Z</dcterms:created>
  <dcterms:modified xsi:type="dcterms:W3CDTF">2023-08-12T11:03:20Z</dcterms:modified>
</cp:coreProperties>
</file>