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61" r:id="rId4"/>
    <p:sldId id="258" r:id="rId5"/>
    <p:sldId id="264" r:id="rId6"/>
    <p:sldId id="260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5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8248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41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5361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81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49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47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89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6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4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61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4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1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0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9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05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otNetAnalyzers" TargetMode="External"/><Relationship Id="rId3" Type="http://schemas.openxmlformats.org/officeDocument/2006/relationships/hyperlink" Target="https://learn.microsoft.com/en-us/dotnet/csharp/fundamentals/coding-style/coding-conventions" TargetMode="External"/><Relationship Id="rId7" Type="http://schemas.openxmlformats.org/officeDocument/2006/relationships/hyperlink" Target="https://learn.microsoft.com/en-us/dotnet/fundamentals/code-analysis/overview?tabs=net-7" TargetMode="External"/><Relationship Id="rId2" Type="http://schemas.openxmlformats.org/officeDocument/2006/relationships/hyperlink" Target="https://learn.microsoft.com/en-us/dotnet/standard/design-guidelin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dotnet/framework/code-analyzers" TargetMode="External"/><Relationship Id="rId5" Type="http://schemas.openxmlformats.org/officeDocument/2006/relationships/hyperlink" Target="https://learn.microsoft.com/en-us/visualstudio/ide/create-portable-custom-editor-options?view=vs-2022" TargetMode="External"/><Relationship Id="rId10" Type="http://schemas.openxmlformats.org/officeDocument/2006/relationships/hyperlink" Target="https://learn.microsoft.com/en-us/dotnet/core/diagnostics/logging-tracing" TargetMode="External"/><Relationship Id="rId4" Type="http://schemas.openxmlformats.org/officeDocument/2006/relationships/hyperlink" Target="https://learn.microsoft.com/en-us/dotnet/standard/design-guidelines/naming-guidelines" TargetMode="External"/><Relationship Id="rId9" Type="http://schemas.openxmlformats.org/officeDocument/2006/relationships/hyperlink" Target="https://learn.microsoft.com/en-us/dotnet/api/system.diagnostics.debug.assert?view=net-7.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arn.microsoft.com/en-us/visualstudio/code-quality/code-metrics-values?view=vs-202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ore/testin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q/mo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rn.microsoft.com/en-us/dotnet/core/testing/unit-testing-code-coverage?tabs=window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github.io/code-with-engineering-playbook/code-reviews/recipes/csharp/" TargetMode="External"/><Relationship Id="rId2" Type="http://schemas.openxmlformats.org/officeDocument/2006/relationships/hyperlink" Target="https://davidgiard.com/what-are-code-reviews-why-should-we-spend-time-on-them-and-how-can-we-improve-the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learn.microsoft.com/en-us/shows/visual-studio-toolbox/improve-code-quality-with-code-review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ittur/distributed-and-gui-dem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0D92-1E21-DF63-B7E2-2CDA36DAD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Coding guidelines, Testing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7494D-B41E-1340-77C1-E878E54CC2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Ramaswamy </a:t>
            </a:r>
            <a:r>
              <a:rPr lang="en-US"/>
              <a:t>Krishnan Chittur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47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D45B-CEB5-BE6E-D67A-F57C1E923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65"/>
            <a:ext cx="10515600" cy="1325563"/>
          </a:xfrm>
        </p:spPr>
        <p:txBody>
          <a:bodyPr/>
          <a:lstStyle/>
          <a:p>
            <a:r>
              <a:rPr lang="en-US" dirty="0"/>
              <a:t>Coding standards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9FA88-2362-AF76-05E5-760BDE547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557520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 fontAlgn="base">
              <a:lnSpc>
                <a:spcPct val="110000"/>
              </a:lnSpc>
              <a:spcBef>
                <a:spcPts val="0"/>
              </a:spcBef>
              <a:spcAft>
                <a:spcPts val="116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Coding conventions - naming, formatting, spacing: </a:t>
            </a:r>
          </a:p>
          <a:p>
            <a:pPr marL="800100" lvl="1" indent="-342900" fontAlgn="base">
              <a:lnSpc>
                <a:spcPct val="107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ts val="1100"/>
            </a:pPr>
            <a:r>
              <a:rPr lang="en-IN" sz="1400" u="none" strike="noStrike" kern="100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2"/>
              </a:rPr>
              <a:t>Framework Design Guidelines | Microsoft Learn</a:t>
            </a:r>
            <a:r>
              <a:rPr lang="en-IN" sz="1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2"/>
              </a:rPr>
              <a:t> </a:t>
            </a:r>
            <a:endParaRPr lang="en-IN" sz="14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fontAlgn="base">
              <a:lnSpc>
                <a:spcPct val="107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ts val="1100"/>
            </a:pPr>
            <a:r>
              <a:rPr lang="en-IN" sz="1400" u="none" strike="noStrike" kern="100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3"/>
              </a:rPr>
              <a:t>C# Coding Conventions | Microsoft Learn</a:t>
            </a:r>
            <a:r>
              <a:rPr lang="en-IN" sz="1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3"/>
              </a:rPr>
              <a:t> </a:t>
            </a:r>
            <a:endParaRPr lang="en-IN" sz="14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fontAlgn="base">
              <a:lnSpc>
                <a:spcPct val="107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Common C# Coding Conventions | Microsoft Learn</a:t>
            </a:r>
            <a:endParaRPr lang="en-IN" sz="14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fontAlgn="base">
              <a:lnSpc>
                <a:spcPct val="107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ts val="1100"/>
            </a:pPr>
            <a:r>
              <a:rPr lang="en-IN" sz="1400" u="none" strike="noStrike" kern="100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4"/>
              </a:rPr>
              <a:t>Naming Guidelines - Framework Design Guidelines | Microsoft Learn</a:t>
            </a:r>
            <a:r>
              <a:rPr lang="en-IN" sz="1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4"/>
              </a:rPr>
              <a:t> </a:t>
            </a:r>
            <a:endParaRPr lang="en-IN" sz="14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10000"/>
              </a:lnSpc>
              <a:spcBef>
                <a:spcPts val="0"/>
              </a:spcBef>
              <a:spcAft>
                <a:spcPts val="116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Use the Visual Studio editor:</a:t>
            </a:r>
          </a:p>
          <a:p>
            <a:pPr marL="800100" lvl="1" indent="-342900" fontAlgn="base">
              <a:lnSpc>
                <a:spcPct val="110000"/>
              </a:lnSpc>
              <a:spcBef>
                <a:spcPts val="0"/>
              </a:spcBef>
              <a:spcAft>
                <a:spcPts val="1160"/>
              </a:spcAft>
              <a:buClr>
                <a:srgbClr val="000000"/>
              </a:buClr>
              <a:buSzPts val="1100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EditorConfig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 settings - Visual Studio (Windows) | Microsoft Learn</a:t>
            </a:r>
            <a:endParaRPr lang="en-IN" sz="14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10000"/>
              </a:lnSpc>
              <a:spcBef>
                <a:spcPts val="0"/>
              </a:spcBef>
              <a:spcAft>
                <a:spcPts val="116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Static code analysis tools: </a:t>
            </a:r>
          </a:p>
          <a:p>
            <a:pPr marL="800100" lvl="1" indent="-342900" fontAlgn="base">
              <a:lnSpc>
                <a:spcPct val="107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ts val="1100"/>
            </a:pPr>
            <a:r>
              <a:rPr lang="en-IN" sz="1400" kern="100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6"/>
              </a:rPr>
              <a:t>Code </a:t>
            </a:r>
            <a:r>
              <a:rPr lang="en-IN" sz="1400" kern="100" dirty="0" err="1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6"/>
              </a:rPr>
              <a:t>analyzers</a:t>
            </a:r>
            <a:r>
              <a:rPr lang="en-IN" sz="1400" kern="100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6"/>
              </a:rPr>
              <a:t> for .NET Framework | Microsoft Learn</a:t>
            </a:r>
            <a:r>
              <a:rPr lang="en-IN" sz="14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6"/>
              </a:rPr>
              <a:t> </a:t>
            </a:r>
            <a:endParaRPr lang="en-IN" sz="14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fontAlgn="base">
              <a:lnSpc>
                <a:spcPct val="107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ts val="1100"/>
            </a:pPr>
            <a:r>
              <a:rPr lang="nl-NL" sz="14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Code analysis in .NET | Microsoft Learn</a:t>
            </a:r>
            <a:endParaRPr lang="en-IN" sz="14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fontAlgn="base">
              <a:lnSpc>
                <a:spcPct val="107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ts val="1100"/>
            </a:pPr>
            <a:r>
              <a:rPr lang="en-IN" sz="1400" u="none" strike="noStrike" kern="100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8"/>
              </a:rPr>
              <a:t>.NET </a:t>
            </a:r>
            <a:r>
              <a:rPr lang="en-IN" sz="1400" u="none" strike="noStrike" kern="100" dirty="0" err="1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8"/>
              </a:rPr>
              <a:t>Analyzers</a:t>
            </a:r>
            <a:r>
              <a:rPr lang="en-IN" sz="1400" u="none" strike="noStrike" kern="100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8"/>
              </a:rPr>
              <a:t> · GitHub</a:t>
            </a:r>
            <a:r>
              <a:rPr lang="en-IN" sz="1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8"/>
              </a:rPr>
              <a:t> </a:t>
            </a:r>
            <a:endParaRPr lang="en-IN" sz="14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10000"/>
              </a:lnSpc>
              <a:spcBef>
                <a:spcPts val="0"/>
              </a:spcBef>
              <a:spcAft>
                <a:spcPts val="116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Additional checks:</a:t>
            </a:r>
          </a:p>
          <a:p>
            <a:pPr marL="800100" lvl="1" indent="-342900" fontAlgn="base">
              <a:lnSpc>
                <a:spcPct val="110000"/>
              </a:lnSpc>
              <a:spcBef>
                <a:spcPts val="0"/>
              </a:spcBef>
              <a:spcAft>
                <a:spcPts val="1160"/>
              </a:spcAft>
              <a:buClr>
                <a:srgbClr val="000000"/>
              </a:buClr>
              <a:buSzPts val="1100"/>
            </a:pPr>
            <a:r>
              <a:rPr lang="en-IN" sz="1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Comments, XML documentation. </a:t>
            </a:r>
          </a:p>
          <a:p>
            <a:pPr marL="800100" lvl="1" indent="-342900" fontAlgn="base">
              <a:lnSpc>
                <a:spcPct val="110000"/>
              </a:lnSpc>
              <a:spcBef>
                <a:spcPts val="0"/>
              </a:spcBef>
              <a:spcAft>
                <a:spcPts val="1160"/>
              </a:spcAft>
              <a:buClr>
                <a:srgbClr val="000000"/>
              </a:buClr>
              <a:buSzPts val="1100"/>
            </a:pPr>
            <a:r>
              <a:rPr lang="en-IN" sz="1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Cyclomatic complexity, lines of code in a function. </a:t>
            </a:r>
          </a:p>
          <a:p>
            <a:pPr marL="800100" lvl="1" indent="-342900" fontAlgn="base">
              <a:lnSpc>
                <a:spcPct val="110000"/>
              </a:lnSpc>
              <a:spcBef>
                <a:spcPts val="0"/>
              </a:spcBef>
              <a:spcAft>
                <a:spcPts val="1160"/>
              </a:spcAft>
              <a:buClr>
                <a:srgbClr val="000000"/>
              </a:buClr>
              <a:buSzPts val="1100"/>
            </a:pPr>
            <a:r>
              <a:rPr lang="en-IN" sz="14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9"/>
              </a:rPr>
              <a:t>Debug.Assert</a:t>
            </a:r>
            <a:r>
              <a:rPr lang="en-IN" sz="1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10"/>
              </a:rPr>
              <a:t>Trace Logging</a:t>
            </a:r>
            <a:r>
              <a:rPr lang="en-IN" sz="1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80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1F32-92DF-A53C-E3E5-C218CA30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60"/>
            <a:ext cx="10515600" cy="1325563"/>
          </a:xfrm>
        </p:spPr>
        <p:txBody>
          <a:bodyPr/>
          <a:lstStyle/>
          <a:p>
            <a:r>
              <a:rPr lang="en-US" dirty="0"/>
              <a:t>Code metrics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40C69-0142-47AB-A468-77E797D90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6960"/>
            <a:ext cx="10515600" cy="5567680"/>
          </a:xfrm>
        </p:spPr>
        <p:txBody>
          <a:bodyPr/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Provides developers better insight into the code they are developing.</a:t>
            </a:r>
          </a:p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Developers can understand which types and/or methods should be reworked or more thoroughly tested.</a:t>
            </a:r>
          </a:p>
          <a:p>
            <a:r>
              <a:rPr lang="en-US" dirty="0">
                <a:solidFill>
                  <a:srgbClr val="161616"/>
                </a:solidFill>
                <a:latin typeface="Segoe UI" panose="020B0502040204020203" pitchFamily="34" charset="0"/>
              </a:rPr>
              <a:t>C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an identify potential risks, understand the current state of a project, and track progress during software development.</a:t>
            </a:r>
          </a:p>
          <a:p>
            <a:r>
              <a:rPr lang="en-US" dirty="0">
                <a:solidFill>
                  <a:srgbClr val="161616"/>
                </a:solidFill>
                <a:latin typeface="Segoe UI" panose="020B0502040204020203" pitchFamily="34" charset="0"/>
              </a:rPr>
              <a:t>-</a:t>
            </a:r>
            <a:endParaRPr 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Reference: </a:t>
            </a:r>
            <a:r>
              <a:rPr lang="en-IN" dirty="0">
                <a:hlinkClick r:id="rId2"/>
              </a:rPr>
              <a:t>https://learn.microsoft.com/en-us/visualstudio/code-quality/code-metrics-values?view=vs-2022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31CE3-BD14-C6F8-397D-7520269C6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335" y="3028824"/>
            <a:ext cx="9341330" cy="245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6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54AB-767B-339C-A043-EC8154BB1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70561"/>
            <a:ext cx="10515600" cy="1435258"/>
          </a:xfrm>
        </p:spPr>
        <p:txBody>
          <a:bodyPr/>
          <a:lstStyle/>
          <a:p>
            <a:r>
              <a:rPr lang="en-US" dirty="0"/>
              <a:t>Testing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54BF2-A754-6924-5AB9-F9014D2E2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7262"/>
            <a:ext cx="10515600" cy="5069840"/>
          </a:xfrm>
        </p:spPr>
        <p:txBody>
          <a:bodyPr>
            <a:normAutofit/>
          </a:bodyPr>
          <a:lstStyle/>
          <a:p>
            <a:r>
              <a:rPr lang="en-US" dirty="0"/>
              <a:t>Types of tests:</a:t>
            </a:r>
          </a:p>
          <a:p>
            <a:pPr lvl="1"/>
            <a:r>
              <a:rPr lang="en-US" dirty="0"/>
              <a:t>Unit tests</a:t>
            </a:r>
          </a:p>
          <a:p>
            <a:pPr lvl="1"/>
            <a:r>
              <a:rPr lang="en-US" dirty="0"/>
              <a:t>Integration tests</a:t>
            </a:r>
          </a:p>
          <a:p>
            <a:pPr lvl="1"/>
            <a:r>
              <a:rPr lang="en-US" dirty="0"/>
              <a:t>End-to-End tests</a:t>
            </a:r>
          </a:p>
          <a:p>
            <a:pPr lvl="1"/>
            <a:r>
              <a:rPr lang="en-US" dirty="0"/>
              <a:t>Stress tests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Reference: </a:t>
            </a:r>
            <a:r>
              <a:rPr lang="en-IN" dirty="0">
                <a:hlinkClick r:id="rId2"/>
              </a:rPr>
              <a:t>https://learn.microsoft.com/en-us/dotnet/core/testing/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CDA3D-3848-63FA-008D-0D77FACF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Mock-object testing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EA44-AAFB-2383-F824-D21A91B83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4212563"/>
          </a:xfrm>
        </p:spPr>
        <p:txBody>
          <a:bodyPr/>
          <a:lstStyle/>
          <a:p>
            <a:r>
              <a:rPr lang="en-US" dirty="0"/>
              <a:t>Substitute and simulate objects that the component in test deals with.</a:t>
            </a:r>
          </a:p>
          <a:p>
            <a:r>
              <a:rPr lang="en-US" dirty="0"/>
              <a:t>This is typically done to enable testing various scenarios.</a:t>
            </a:r>
          </a:p>
          <a:p>
            <a:r>
              <a:rPr lang="en-US" dirty="0"/>
              <a:t>See: </a:t>
            </a:r>
            <a:r>
              <a:rPr lang="en-US" dirty="0" err="1">
                <a:hlinkClick r:id="rId2"/>
              </a:rPr>
              <a:t>moq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moq</a:t>
            </a:r>
            <a:r>
              <a:rPr lang="en-US" dirty="0">
                <a:hlinkClick r:id="rId2"/>
              </a:rPr>
              <a:t>: The most popular and friendly mocking framework for .NET (github.com)</a:t>
            </a:r>
            <a:r>
              <a:rPr lang="en-US" dirty="0"/>
              <a:t> for one </a:t>
            </a:r>
            <a:r>
              <a:rPr lang="en-US"/>
              <a:t>such framework.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161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D32C-E781-911C-CEDF-20B99BEC5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/>
          <a:lstStyle/>
          <a:p>
            <a:r>
              <a:rPr lang="en-US" dirty="0"/>
              <a:t>Testing focus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FFEBB-3AAD-8C8F-C8EE-E2206EC13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334000"/>
          </a:xfrm>
        </p:spPr>
        <p:txBody>
          <a:bodyPr>
            <a:normAutofit/>
          </a:bodyPr>
          <a:lstStyle/>
          <a:p>
            <a:r>
              <a:rPr lang="en-US" dirty="0"/>
              <a:t>Use bread toaster as an example:</a:t>
            </a:r>
          </a:p>
          <a:p>
            <a:pPr lvl="1"/>
            <a:r>
              <a:rPr lang="en-US" dirty="0"/>
              <a:t>Functionality</a:t>
            </a:r>
          </a:p>
          <a:p>
            <a:pPr lvl="1"/>
            <a:r>
              <a:rPr lang="en-US" dirty="0"/>
              <a:t>Error </a:t>
            </a:r>
          </a:p>
          <a:p>
            <a:pPr lvl="1"/>
            <a:r>
              <a:rPr lang="en-US" dirty="0"/>
              <a:t>Performance </a:t>
            </a:r>
          </a:p>
          <a:p>
            <a:pPr lvl="1"/>
            <a:r>
              <a:rPr lang="en-US" dirty="0"/>
              <a:t>Globalization </a:t>
            </a:r>
          </a:p>
          <a:p>
            <a:pPr lvl="1"/>
            <a:r>
              <a:rPr lang="en-US" dirty="0"/>
              <a:t>Security </a:t>
            </a:r>
          </a:p>
          <a:p>
            <a:pPr lvl="1"/>
            <a:r>
              <a:rPr lang="en-US" dirty="0"/>
              <a:t>User experience </a:t>
            </a:r>
          </a:p>
          <a:p>
            <a:pPr lvl="1"/>
            <a:r>
              <a:rPr lang="en-US" dirty="0"/>
              <a:t>Stress / durability / reliability </a:t>
            </a:r>
          </a:p>
          <a:p>
            <a:pPr lvl="1"/>
            <a:r>
              <a:rPr lang="en-US" dirty="0"/>
              <a:t>Portability </a:t>
            </a:r>
          </a:p>
          <a:p>
            <a:pPr lvl="1"/>
            <a:r>
              <a:rPr lang="en-US" dirty="0"/>
              <a:t>Localization </a:t>
            </a:r>
          </a:p>
          <a:p>
            <a:pPr lvl="1"/>
            <a:r>
              <a:rPr lang="en-US" dirty="0"/>
              <a:t>Smoke </a:t>
            </a:r>
          </a:p>
          <a:p>
            <a:pPr lvl="1"/>
            <a:r>
              <a:rPr lang="en-US" dirty="0"/>
              <a:t>Boundary</a:t>
            </a:r>
          </a:p>
          <a:p>
            <a:pPr lvl="1"/>
            <a:r>
              <a:rPr lang="en-US" dirty="0"/>
              <a:t>Cost / resources </a:t>
            </a:r>
          </a:p>
          <a:p>
            <a:pPr lvl="1"/>
            <a:r>
              <a:rPr lang="en-US" dirty="0"/>
              <a:t>Maintenance [lines of code in a function, componentization, cyclomatic complexity]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568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30E6-C9DD-6661-30C4-5FECE755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276"/>
            <a:ext cx="10515600" cy="1325563"/>
          </a:xfrm>
        </p:spPr>
        <p:txBody>
          <a:bodyPr/>
          <a:lstStyle/>
          <a:p>
            <a:r>
              <a:rPr lang="en-US" dirty="0"/>
              <a:t>Code coverage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FEFD9-A318-F6E9-18AD-553260B01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240"/>
            <a:ext cx="10515600" cy="5018723"/>
          </a:xfrm>
        </p:spPr>
        <p:txBody>
          <a:bodyPr/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 coverage is a measurement of the amount of code that is run by unit tests - either lines, branches, or methods.</a:t>
            </a:r>
          </a:p>
          <a:p>
            <a:r>
              <a:rPr lang="en-US" dirty="0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Options:</a:t>
            </a:r>
          </a:p>
          <a:p>
            <a:pPr lvl="1"/>
            <a:r>
              <a:rPr lang="en-IN" sz="16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Visual Studio in-built code coverage </a:t>
            </a:r>
          </a:p>
          <a:p>
            <a:pPr lvl="1"/>
            <a:r>
              <a:rPr lang="en-IN" sz="1600" u="none" strike="noStrike" kern="100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2"/>
              </a:rPr>
              <a:t>Use code coverage for unit testing - .NET | Microsoft Learn</a:t>
            </a:r>
            <a:r>
              <a:rPr lang="en-IN" sz="16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2"/>
              </a:rPr>
              <a:t> </a:t>
            </a:r>
            <a:endParaRPr lang="en-IN" sz="16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1600" kern="100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FineCodeCoverage/README.md at master · </a:t>
            </a:r>
            <a:r>
              <a:rPr lang="en-IN" sz="1600" kern="100" dirty="0" err="1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FortuneN</a:t>
            </a:r>
            <a:r>
              <a:rPr lang="en-IN" sz="1600" kern="100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sz="1600" kern="100" dirty="0" err="1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FineCodeCoverage</a:t>
            </a:r>
            <a:r>
              <a:rPr lang="en-IN" sz="1600" kern="100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· GitHub</a:t>
            </a:r>
            <a:endParaRPr lang="en-IN" sz="16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99902-9919-B4AE-9263-1376F98D2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440" y="3429000"/>
            <a:ext cx="7441040" cy="316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8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4A444-B65F-73D1-2298-724D35331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414"/>
            <a:ext cx="10515600" cy="1325563"/>
          </a:xfrm>
        </p:spPr>
        <p:txBody>
          <a:bodyPr/>
          <a:lstStyle/>
          <a:p>
            <a:r>
              <a:rPr lang="en-US" dirty="0"/>
              <a:t>Code review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E45EA-BA11-EB85-BF6C-F15AD8DD6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040"/>
            <a:ext cx="10515600" cy="4967923"/>
          </a:xfrm>
        </p:spPr>
        <p:txBody>
          <a:bodyPr/>
          <a:lstStyle/>
          <a:p>
            <a:r>
              <a:rPr lang="en-US" dirty="0"/>
              <a:t>Peers read and review the code before check in.</a:t>
            </a:r>
          </a:p>
          <a:p>
            <a:r>
              <a:rPr lang="en-US" dirty="0"/>
              <a:t>Reference:</a:t>
            </a:r>
          </a:p>
          <a:p>
            <a:pPr lvl="1"/>
            <a:r>
              <a:rPr lang="en-US" dirty="0">
                <a:hlinkClick r:id="rId2"/>
              </a:rPr>
              <a:t>What are Code Reviews, Why Should We Spend Time on Them, and How Can We Improve Them? (davidgiard.com)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C# Code Reviews - Code With Engineering Playbook (microsoft.github.io)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Improve Code Quality with Code Reviews | Microsoft Learn</a:t>
            </a:r>
            <a:endParaRPr lang="en-US" dirty="0"/>
          </a:p>
          <a:p>
            <a:r>
              <a:rPr lang="en-IN" b="1" dirty="0"/>
              <a:t>-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7C22E3-19B4-9423-C735-D25B8D31C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798" y="3528877"/>
            <a:ext cx="8426883" cy="264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08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8DEC2-27BA-F466-7DDE-D73E26D2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278F3-1715-F8A3-4538-985369FCA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refer to the .</a:t>
            </a:r>
            <a:r>
              <a:rPr lang="en-US" dirty="0" err="1"/>
              <a:t>editorconfig</a:t>
            </a:r>
            <a:r>
              <a:rPr lang="en-US" dirty="0"/>
              <a:t> file in this project: </a:t>
            </a:r>
            <a:r>
              <a:rPr lang="en-US" dirty="0">
                <a:hlinkClick r:id="rId2"/>
              </a:rPr>
              <a:t>chittur/distributed-and-</a:t>
            </a:r>
            <a:r>
              <a:rPr lang="en-US" dirty="0" err="1">
                <a:hlinkClick r:id="rId2"/>
              </a:rPr>
              <a:t>gui</a:t>
            </a:r>
            <a:r>
              <a:rPr lang="en-US" dirty="0">
                <a:hlinkClick r:id="rId2"/>
              </a:rPr>
              <a:t>-demo: Demonstrates a distributed computing software that also involves GUI (github.com)</a:t>
            </a:r>
            <a:r>
              <a:rPr lang="en-US" dirty="0"/>
              <a:t>. Please </a:t>
            </a:r>
            <a:r>
              <a:rPr lang="en-US"/>
              <a:t>try using </a:t>
            </a:r>
            <a:r>
              <a:rPr lang="en-US" dirty="0"/>
              <a:t>it (with any required updates and modifications) in your code projects.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6648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484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Segoe UI</vt:lpstr>
      <vt:lpstr>Trebuchet MS</vt:lpstr>
      <vt:lpstr>Wingdings 3</vt:lpstr>
      <vt:lpstr>Facet</vt:lpstr>
      <vt:lpstr>Coding guidelines, Testing</vt:lpstr>
      <vt:lpstr>Coding standards</vt:lpstr>
      <vt:lpstr>Code metrics</vt:lpstr>
      <vt:lpstr>Testing</vt:lpstr>
      <vt:lpstr>Mock-object testing</vt:lpstr>
      <vt:lpstr>Testing focus</vt:lpstr>
      <vt:lpstr>Code coverage</vt:lpstr>
      <vt:lpstr>Code review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guidelines, Testing</dc:title>
  <dc:creator>Ramaswamy Krishnan-Chittur</dc:creator>
  <cp:lastModifiedBy>Ramaswamy Krishnan-Chittur</cp:lastModifiedBy>
  <cp:revision>20</cp:revision>
  <dcterms:created xsi:type="dcterms:W3CDTF">2023-07-24T10:37:07Z</dcterms:created>
  <dcterms:modified xsi:type="dcterms:W3CDTF">2023-08-17T18:08:48Z</dcterms:modified>
</cp:coreProperties>
</file>