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864"/>
    <a:srgbClr val="B3A465"/>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707" autoAdjust="0"/>
  </p:normalViewPr>
  <p:slideViewPr>
    <p:cSldViewPr snapToGrid="0" snapToObjects="1" showGuides="1">
      <p:cViewPr>
        <p:scale>
          <a:sx n="91" d="100"/>
          <a:sy n="91" d="100"/>
        </p:scale>
        <p:origin x="-4328" y="-3584"/>
      </p:cViewPr>
      <p:guideLst>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11/30/19</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extLst>
      <p:ext uri="{BB962C8B-B14F-4D97-AF65-F5344CB8AC3E}">
        <p14:creationId xmlns:p14="http://schemas.microsoft.com/office/powerpoint/2010/main" val="38999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extLst>
      <p:ext uri="{BB962C8B-B14F-4D97-AF65-F5344CB8AC3E}">
        <p14:creationId xmlns:p14="http://schemas.microsoft.com/office/powerpoint/2010/main" val="60725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extLst>
      <p:ext uri="{BB962C8B-B14F-4D97-AF65-F5344CB8AC3E}">
        <p14:creationId xmlns:p14="http://schemas.microsoft.com/office/powerpoint/2010/main" val="263728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4.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175774" y="35886584"/>
            <a:ext cx="2939026" cy="333732"/>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6623EFFB-CC1B-5940-AE70-2D8BEC399C5F}"/>
              </a:ext>
            </a:extLst>
          </p:cNvPr>
          <p:cNvGraphicFramePr>
            <a:graphicFrameLocks noGrp="1"/>
          </p:cNvGraphicFramePr>
          <p:nvPr userDrawn="1">
            <p:extLst>
              <p:ext uri="{D42A27DB-BD31-4B8C-83A1-F6EECF244321}">
                <p14:modId xmlns:p14="http://schemas.microsoft.com/office/powerpoint/2010/main" val="3849327210"/>
              </p:ext>
            </p:extLst>
          </p:nvPr>
        </p:nvGraphicFramePr>
        <p:xfrm>
          <a:off x="27889200" y="-119212"/>
          <a:ext cx="9430188" cy="36644314"/>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94597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63434">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4"/>
                      <a:stretch>
                        <a:fillRect/>
                      </a:stretch>
                    </a:blipFill>
                  </a:tcPr>
                </a:tc>
                <a:tc hMerge="1">
                  <a:txBody>
                    <a:bodyPr/>
                    <a:lstStyle/>
                    <a:p>
                      <a:endParaRPr lang="en-US"/>
                    </a:p>
                  </a:txBody>
                  <a:tcPr/>
                </a:tc>
                <a:extLst>
                  <a:ext uri="{0D108BD9-81ED-4DB2-BD59-A6C34878D82A}">
                    <a16:rowId xmlns:a16="http://schemas.microsoft.com/office/drawing/2014/main" val="10001"/>
                  </a:ext>
                </a:extLst>
              </a:tr>
              <a:tr h="4063515">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5"/>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7357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001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189493">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86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500977">
                <a:tc gridSpan="3">
                  <a:txBody>
                    <a:bodyPr/>
                    <a:lstStyle/>
                    <a:p>
                      <a:endParaRPr lang="en-US" sz="2400" dirty="0">
                        <a:solidFill>
                          <a:srgbClr val="1F3A4E"/>
                        </a:solidFill>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55884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aphicFrame>
        <p:nvGraphicFramePr>
          <p:cNvPr id="4" name="Table 3">
            <a:extLst>
              <a:ext uri="{FF2B5EF4-FFF2-40B4-BE49-F238E27FC236}">
                <a16:creationId xmlns:a16="http://schemas.microsoft.com/office/drawing/2014/main" id="{DF1AEBC4-2147-B346-8115-F6F825BF9B87}"/>
              </a:ext>
            </a:extLst>
          </p:cNvPr>
          <p:cNvGraphicFramePr>
            <a:graphicFrameLocks noGrp="1"/>
          </p:cNvGraphicFramePr>
          <p:nvPr userDrawn="1">
            <p:extLst>
              <p:ext uri="{D42A27DB-BD31-4B8C-83A1-F6EECF244321}">
                <p14:modId xmlns:p14="http://schemas.microsoft.com/office/powerpoint/2010/main" val="4227822302"/>
              </p:ext>
            </p:extLst>
          </p:nvPr>
        </p:nvGraphicFramePr>
        <p:xfrm>
          <a:off x="-10234069" y="0"/>
          <a:ext cx="9776869" cy="36575998"/>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8720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597175">
                <a:tc gridSpan="2">
                  <a:txBody>
                    <a:bodyPr/>
                    <a:lstStyle/>
                    <a:p>
                      <a:pPr defTabSz="3765639"/>
                      <a:r>
                        <a:rPr lang="en-US" sz="2400" i="0" dirty="0">
                          <a:solidFill>
                            <a:srgbClr val="D9D9D9"/>
                          </a:solidFill>
                          <a:latin typeface="Arial"/>
                          <a:cs typeface="Arial"/>
                        </a:rPr>
                        <a:t>This PowerPoint template produces a </a:t>
                      </a:r>
                      <a:r>
                        <a:rPr lang="en-US" sz="2400" i="0" dirty="0">
                          <a:solidFill>
                            <a:srgbClr val="FFC000"/>
                          </a:solidFill>
                          <a:latin typeface="Arial"/>
                          <a:cs typeface="Arial"/>
                        </a:rPr>
                        <a:t>30"x40"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87539">
                <a:tc>
                  <a:txBody>
                    <a:bodyPr/>
                    <a:lstStyle/>
                    <a:p>
                      <a:pPr algn="ctr"/>
                      <a:endParaRPr lang="en-US" sz="2400" dirty="0">
                        <a:solidFill>
                          <a:srgbClr val="1F3A4E"/>
                        </a:solidFill>
                      </a:endParaRPr>
                    </a:p>
                    <a:p>
                      <a:pPr algn="ctr"/>
                      <a:endParaRPr lang="en-US" sz="2400" dirty="0">
                        <a:solidFill>
                          <a:srgbClr val="1F3A4E"/>
                        </a:solidFill>
                      </a:endParaRP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This is a template for </a:t>
                      </a: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a presentation poster</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40 inches tall</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by</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30 inches wide</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30 tall x 40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48 tall x 36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42 tall x 56 wide</a:t>
                      </a:r>
                    </a:p>
                  </a:txBody>
                  <a:tcPr marL="182880" marT="137160">
                    <a:solidFill>
                      <a:srgbClr val="010101"/>
                    </a:solidFill>
                  </a:tcPr>
                </a:tc>
                <a:extLst>
                  <a:ext uri="{0D108BD9-81ED-4DB2-BD59-A6C34878D82A}">
                    <a16:rowId xmlns:a16="http://schemas.microsoft.com/office/drawing/2014/main" val="10008"/>
                  </a:ext>
                </a:extLst>
              </a:tr>
              <a:tr h="2991972">
                <a:tc>
                  <a:txBody>
                    <a:bodyPr/>
                    <a:lstStyle/>
                    <a:p>
                      <a:endParaRPr lang="en-US" sz="2400" dirty="0">
                        <a:solidFill>
                          <a:srgbClr val="1F3A4E"/>
                        </a:solidFill>
                      </a:endParaRPr>
                    </a:p>
                  </a:txBody>
                  <a:tcPr>
                    <a:blipFill rotWithShape="1">
                      <a:blip r:embed="rId8"/>
                      <a:stretch>
                        <a:fillRect/>
                      </a:stretch>
                    </a:blipFill>
                  </a:tcPr>
                </a:tc>
                <a:tc rowSpan="2">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451826">
                <a:tc>
                  <a:txBody>
                    <a:bodyPr/>
                    <a:lstStyle/>
                    <a:p>
                      <a:endParaRPr lang="en-US" sz="2400" dirty="0">
                        <a:solidFill>
                          <a:srgbClr val="1F3A4E"/>
                        </a:solidFill>
                      </a:endParaRPr>
                    </a:p>
                  </a:txBody>
                  <a:tcPr>
                    <a:solidFill>
                      <a:schemeClr val="tx1"/>
                    </a:solidFill>
                  </a:tcPr>
                </a:tc>
                <a:tc vMerge="1">
                  <a:txBody>
                    <a:bodyPr/>
                    <a:lstStyle/>
                    <a:p>
                      <a:endParaRPr lang="en-US"/>
                    </a:p>
                  </a:txBody>
                  <a:tcPr/>
                </a:tc>
                <a:extLst>
                  <a:ext uri="{0D108BD9-81ED-4DB2-BD59-A6C34878D82A}">
                    <a16:rowId xmlns:a16="http://schemas.microsoft.com/office/drawing/2014/main" val="4105945794"/>
                  </a:ext>
                </a:extLst>
              </a:tr>
              <a:tr h="235988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58470">
                <a:tc>
                  <a:txBody>
                    <a:bodyPr/>
                    <a:lstStyle/>
                    <a:p>
                      <a:endParaRPr lang="en-US" sz="2400" dirty="0">
                        <a:solidFill>
                          <a:srgbClr val="1F3A4E"/>
                        </a:solidFill>
                      </a:endParaRPr>
                    </a:p>
                  </a:txBody>
                  <a:tcPr>
                    <a:blipFill rotWithShape="1">
                      <a:blip r:embed="rId9"/>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30978">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518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05796">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0"/>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34850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048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11"/>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175774" y="35886584"/>
            <a:ext cx="2939026" cy="333732"/>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707337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4012" r:id="rId3"/>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f"/><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565119" y="6528688"/>
            <a:ext cx="8434502" cy="765388"/>
          </a:xfrm>
        </p:spPr>
        <p:txBody>
          <a:bodyPr/>
          <a:lstStyle/>
          <a:p>
            <a:endParaRPr lang="en-US" dirty="0"/>
          </a:p>
        </p:txBody>
      </p:sp>
      <p:sp>
        <p:nvSpPr>
          <p:cNvPr id="18" name="Text Placeholder 17"/>
          <p:cNvSpPr>
            <a:spLocks noGrp="1"/>
          </p:cNvSpPr>
          <p:nvPr>
            <p:ph type="body" sz="quarter" idx="11"/>
          </p:nvPr>
        </p:nvSpPr>
        <p:spPr>
          <a:xfrm>
            <a:off x="576466" y="5820104"/>
            <a:ext cx="8423156" cy="697033"/>
          </a:xfrm>
        </p:spPr>
        <p:txBody>
          <a:bodyPr/>
          <a:lstStyle/>
          <a:p>
            <a:r>
              <a:rPr lang="en-US" u="none" dirty="0">
                <a:latin typeface="PT Sans" panose="020B0503020203020204" pitchFamily="34" charset="77"/>
                <a:ea typeface="Segoe UI Historic" panose="020B0502040204020203" pitchFamily="34" charset="0"/>
                <a:cs typeface="Segoe UI Historic" panose="020B0502040204020203" pitchFamily="34" charset="0"/>
              </a:rPr>
              <a:t>MOTIVATION</a:t>
            </a:r>
          </a:p>
        </p:txBody>
      </p:sp>
      <p:sp>
        <p:nvSpPr>
          <p:cNvPr id="21" name="Text Placeholder 20"/>
          <p:cNvSpPr>
            <a:spLocks noGrp="1"/>
          </p:cNvSpPr>
          <p:nvPr>
            <p:ph type="body" sz="quarter" idx="20"/>
          </p:nvPr>
        </p:nvSpPr>
        <p:spPr>
          <a:xfrm>
            <a:off x="9394257" y="13365963"/>
            <a:ext cx="17240147" cy="697033"/>
          </a:xfrm>
        </p:spPr>
        <p:txBody>
          <a:bodyPr/>
          <a:lstStyle/>
          <a:p>
            <a:r>
              <a:rPr lang="en-US" u="none" dirty="0">
                <a:latin typeface="PT Sans" panose="020B0503020203020204" pitchFamily="34" charset="77"/>
                <a:cs typeface="Berlin Sans FB" panose="020F0502020204030204" pitchFamily="34" charset="0"/>
              </a:rPr>
              <a:t>DATA</a:t>
            </a:r>
          </a:p>
        </p:txBody>
      </p:sp>
      <p:sp>
        <p:nvSpPr>
          <p:cNvPr id="22" name="Text Placeholder 21"/>
          <p:cNvSpPr>
            <a:spLocks noGrp="1"/>
          </p:cNvSpPr>
          <p:nvPr>
            <p:ph type="body" sz="quarter" idx="25"/>
          </p:nvPr>
        </p:nvSpPr>
        <p:spPr>
          <a:xfrm>
            <a:off x="9577137" y="5820104"/>
            <a:ext cx="17225473" cy="697033"/>
          </a:xfrm>
        </p:spPr>
        <p:txBody>
          <a:bodyPr/>
          <a:lstStyle/>
          <a:p>
            <a:r>
              <a:rPr lang="en-US" u="none" dirty="0">
                <a:latin typeface="PT Sans" panose="020B0503020203020204" pitchFamily="34" charset="77"/>
                <a:cs typeface="Berlin Sans FB" panose="020F0502020204030204" pitchFamily="34" charset="0"/>
              </a:rPr>
              <a:t>OUR APPROACH</a:t>
            </a:r>
          </a:p>
        </p:txBody>
      </p:sp>
      <p:sp>
        <p:nvSpPr>
          <p:cNvPr id="23" name="Text Placeholder 22"/>
          <p:cNvSpPr>
            <a:spLocks noGrp="1"/>
          </p:cNvSpPr>
          <p:nvPr>
            <p:ph type="body" sz="quarter" idx="26"/>
          </p:nvPr>
        </p:nvSpPr>
        <p:spPr>
          <a:xfrm>
            <a:off x="9562463" y="6528687"/>
            <a:ext cx="17240147" cy="3202979"/>
          </a:xfrm>
        </p:spPr>
        <p:txBody>
          <a:bodyPr/>
          <a:lstStyle/>
          <a:p>
            <a:r>
              <a:rPr lang="en-US" b="1" dirty="0"/>
              <a:t>What is a GAM? </a:t>
            </a:r>
            <a:r>
              <a:rPr lang="en-US" dirty="0"/>
              <a:t>: General Additive Models (GAM) are a technique where “the impact of the predictive variables is captured through smooth functions which—depending on the underlying patterns in the data—can be nonlinear.” Each relationship between a predictor variable and the response are modeled by a non-parametric function simultaneously during model estimation, and the link function of the expected value of the response is equal to a linear combination of each of these non-parametric functions. </a:t>
            </a:r>
          </a:p>
          <a:p>
            <a:endParaRPr lang="en-US" dirty="0"/>
          </a:p>
          <a:p>
            <a:endParaRPr lang="en-US" dirty="0"/>
          </a:p>
          <a:p>
            <a:endParaRPr lang="en-US" dirty="0"/>
          </a:p>
        </p:txBody>
      </p:sp>
      <p:sp>
        <p:nvSpPr>
          <p:cNvPr id="24" name="Text Placeholder 23"/>
          <p:cNvSpPr>
            <a:spLocks noGrp="1"/>
          </p:cNvSpPr>
          <p:nvPr>
            <p:ph type="body" sz="quarter" idx="27"/>
          </p:nvPr>
        </p:nvSpPr>
        <p:spPr>
          <a:xfrm>
            <a:off x="565119" y="17277525"/>
            <a:ext cx="26227454" cy="697033"/>
          </a:xfrm>
        </p:spPr>
        <p:txBody>
          <a:bodyPr/>
          <a:lstStyle/>
          <a:p>
            <a:r>
              <a:rPr lang="en-US" u="none" dirty="0">
                <a:latin typeface="PT Sans" panose="020B0503020203020204" pitchFamily="34" charset="77"/>
                <a:cs typeface="Berlin Sans FB" panose="020F0502020204030204" pitchFamily="34" charset="0"/>
              </a:rPr>
              <a:t>EXPERIMENTS AND RESULTS</a:t>
            </a:r>
          </a:p>
        </p:txBody>
      </p:sp>
      <p:sp>
        <p:nvSpPr>
          <p:cNvPr id="25" name="Text Placeholder 24"/>
          <p:cNvSpPr>
            <a:spLocks noGrp="1"/>
          </p:cNvSpPr>
          <p:nvPr>
            <p:ph type="body" sz="quarter" idx="28"/>
          </p:nvPr>
        </p:nvSpPr>
        <p:spPr>
          <a:xfrm>
            <a:off x="565118" y="18052000"/>
            <a:ext cx="26227455" cy="765388"/>
          </a:xfrm>
        </p:spPr>
        <p:txBody>
          <a:bodyPr/>
          <a:lstStyle/>
          <a:p>
            <a:r>
              <a:rPr lang="en-US" dirty="0"/>
              <a:t>Text and big picture of viz here</a:t>
            </a:r>
          </a:p>
        </p:txBody>
      </p:sp>
      <p:sp>
        <p:nvSpPr>
          <p:cNvPr id="26" name="Text Placeholder 25"/>
          <p:cNvSpPr>
            <a:spLocks noGrp="1"/>
          </p:cNvSpPr>
          <p:nvPr>
            <p:ph type="body" sz="quarter" idx="29"/>
          </p:nvPr>
        </p:nvSpPr>
        <p:spPr>
          <a:xfrm>
            <a:off x="13856717" y="32704563"/>
            <a:ext cx="12935857" cy="697033"/>
          </a:xfrm>
        </p:spPr>
        <p:txBody>
          <a:bodyPr/>
          <a:lstStyle/>
          <a:p>
            <a:endParaRPr lang="en-US"/>
          </a:p>
        </p:txBody>
      </p:sp>
      <p:sp>
        <p:nvSpPr>
          <p:cNvPr id="27" name="Text Placeholder 26"/>
          <p:cNvSpPr>
            <a:spLocks noGrp="1"/>
          </p:cNvSpPr>
          <p:nvPr>
            <p:ph type="body" sz="quarter" idx="30"/>
          </p:nvPr>
        </p:nvSpPr>
        <p:spPr>
          <a:xfrm>
            <a:off x="13856717" y="33414612"/>
            <a:ext cx="12942336" cy="765388"/>
          </a:xfrm>
        </p:spPr>
        <p:txBody>
          <a:bodyPr/>
          <a:lstStyle/>
          <a:p>
            <a:endParaRPr lang="en-US"/>
          </a:p>
        </p:txBody>
      </p:sp>
      <p:sp>
        <p:nvSpPr>
          <p:cNvPr id="28" name="Text Placeholder 27"/>
          <p:cNvSpPr>
            <a:spLocks noGrp="1"/>
          </p:cNvSpPr>
          <p:nvPr>
            <p:ph type="body" sz="quarter" idx="96"/>
          </p:nvPr>
        </p:nvSpPr>
        <p:spPr>
          <a:xfrm>
            <a:off x="9562463" y="14834450"/>
            <a:ext cx="17215436" cy="1180749"/>
          </a:xfrm>
        </p:spPr>
        <p:txBody>
          <a:bodyPr/>
          <a:lstStyle/>
          <a:p>
            <a:endParaRPr lang="en-US" dirty="0"/>
          </a:p>
        </p:txBody>
      </p:sp>
      <p:sp>
        <p:nvSpPr>
          <p:cNvPr id="30" name="Text Placeholder 29"/>
          <p:cNvSpPr>
            <a:spLocks noGrp="1"/>
          </p:cNvSpPr>
          <p:nvPr>
            <p:ph type="body" sz="quarter" idx="151"/>
          </p:nvPr>
        </p:nvSpPr>
        <p:spPr>
          <a:xfrm>
            <a:off x="3505967" y="3874428"/>
            <a:ext cx="20420066" cy="1027157"/>
          </a:xfrm>
        </p:spPr>
        <p:txBody>
          <a:bodyPr>
            <a:normAutofit/>
          </a:bodyPr>
          <a:lstStyle/>
          <a:p>
            <a:r>
              <a:rPr lang="en-US" sz="4800" dirty="0">
                <a:latin typeface="PT Sans" panose="020B0503020203020204" pitchFamily="34" charset="77"/>
              </a:rPr>
              <a:t>Austin Himschoot, Austin Wright, Chitwan Kaudan, Frank Whitesell, Lipi Shah</a:t>
            </a:r>
            <a:endParaRPr lang="en-US" sz="4800" dirty="0">
              <a:solidFill>
                <a:schemeClr val="accent5">
                  <a:lumMod val="50000"/>
                </a:schemeClr>
              </a:solidFill>
              <a:latin typeface="PT Sans" panose="020B0503020203020204" pitchFamily="34" charset="77"/>
            </a:endParaRPr>
          </a:p>
        </p:txBody>
      </p:sp>
      <p:sp>
        <p:nvSpPr>
          <p:cNvPr id="31" name="Text Placeholder 30"/>
          <p:cNvSpPr>
            <a:spLocks noGrp="1"/>
          </p:cNvSpPr>
          <p:nvPr>
            <p:ph type="body" sz="quarter" idx="153"/>
          </p:nvPr>
        </p:nvSpPr>
        <p:spPr>
          <a:xfrm>
            <a:off x="3468362" y="781113"/>
            <a:ext cx="20420066" cy="2858146"/>
          </a:xfrm>
        </p:spPr>
        <p:txBody>
          <a:bodyPr>
            <a:normAutofit fontScale="77500" lnSpcReduction="20000"/>
          </a:bodyPr>
          <a:lstStyle/>
          <a:p>
            <a:r>
              <a:rPr lang="en-US" b="1" dirty="0">
                <a:solidFill>
                  <a:schemeClr val="accent5">
                    <a:lumMod val="50000"/>
                  </a:schemeClr>
                </a:solidFill>
                <a:latin typeface="PT Sans" panose="020B0503020203020204" pitchFamily="34" charset="77"/>
                <a:ea typeface="Menlo" panose="020B0609030804020204" pitchFamily="49" charset="0"/>
                <a:cs typeface="Menlo" panose="020B0609030804020204" pitchFamily="49" charset="0"/>
              </a:rPr>
              <a:t>Estimating Impac</a:t>
            </a:r>
            <a:r>
              <a:rPr lang="en-US" dirty="0">
                <a:latin typeface="PT Sans" panose="020B0503020203020204" pitchFamily="34" charset="77"/>
                <a:ea typeface="Menlo" panose="020B0609030804020204" pitchFamily="49" charset="0"/>
                <a:cs typeface="Menlo" panose="020B0609030804020204" pitchFamily="49" charset="0"/>
              </a:rPr>
              <a:t>t of Climate </a:t>
            </a:r>
          </a:p>
          <a:p>
            <a:r>
              <a:rPr lang="en-US" dirty="0">
                <a:latin typeface="PT Sans" panose="020B0503020203020204" pitchFamily="34" charset="77"/>
                <a:ea typeface="Menlo" panose="020B0609030804020204" pitchFamily="49" charset="0"/>
                <a:cs typeface="Menlo" panose="020B0609030804020204" pitchFamily="49" charset="0"/>
              </a:rPr>
              <a:t>Change on </a:t>
            </a:r>
            <a:r>
              <a:rPr lang="en-US" b="1" dirty="0">
                <a:solidFill>
                  <a:schemeClr val="accent5">
                    <a:lumMod val="50000"/>
                  </a:schemeClr>
                </a:solidFill>
                <a:latin typeface="PT Sans" panose="020B0503020203020204" pitchFamily="34" charset="77"/>
                <a:ea typeface="Menlo" panose="020B0609030804020204" pitchFamily="49" charset="0"/>
                <a:cs typeface="Menlo" panose="020B0609030804020204" pitchFamily="49" charset="0"/>
              </a:rPr>
              <a:t>Human Migration</a:t>
            </a:r>
          </a:p>
        </p:txBody>
      </p:sp>
      <p:pic>
        <p:nvPicPr>
          <p:cNvPr id="3" name="Picture 2">
            <a:extLst>
              <a:ext uri="{FF2B5EF4-FFF2-40B4-BE49-F238E27FC236}">
                <a16:creationId xmlns:a16="http://schemas.microsoft.com/office/drawing/2014/main" id="{640A4C35-E18D-4342-A4B9-225D57781982}"/>
              </a:ext>
            </a:extLst>
          </p:cNvPr>
          <p:cNvPicPr>
            <a:picLocks noChangeAspect="1"/>
          </p:cNvPicPr>
          <p:nvPr/>
        </p:nvPicPr>
        <p:blipFill>
          <a:blip r:embed="rId2"/>
          <a:stretch>
            <a:fillRect/>
          </a:stretch>
        </p:blipFill>
        <p:spPr>
          <a:xfrm>
            <a:off x="22401990" y="1040464"/>
            <a:ext cx="3909025" cy="1652865"/>
          </a:xfrm>
          <a:prstGeom prst="rect">
            <a:avLst/>
          </a:prstGeom>
        </p:spPr>
      </p:pic>
      <p:grpSp>
        <p:nvGrpSpPr>
          <p:cNvPr id="19" name="Group 18">
            <a:extLst>
              <a:ext uri="{FF2B5EF4-FFF2-40B4-BE49-F238E27FC236}">
                <a16:creationId xmlns:a16="http://schemas.microsoft.com/office/drawing/2014/main" id="{5477FADE-FF56-AE4D-9642-E95B09E0A176}"/>
              </a:ext>
            </a:extLst>
          </p:cNvPr>
          <p:cNvGrpSpPr/>
          <p:nvPr/>
        </p:nvGrpSpPr>
        <p:grpSpPr>
          <a:xfrm>
            <a:off x="1300706" y="236302"/>
            <a:ext cx="3582559" cy="3364490"/>
            <a:chOff x="945106" y="236302"/>
            <a:chExt cx="3582559" cy="3364490"/>
          </a:xfrm>
        </p:grpSpPr>
        <p:pic>
          <p:nvPicPr>
            <p:cNvPr id="32" name="Picture 31">
              <a:extLst>
                <a:ext uri="{FF2B5EF4-FFF2-40B4-BE49-F238E27FC236}">
                  <a16:creationId xmlns:a16="http://schemas.microsoft.com/office/drawing/2014/main" id="{3498B070-4A49-FF40-815B-01EBC77D89B3}"/>
                </a:ext>
              </a:extLst>
            </p:cNvPr>
            <p:cNvPicPr>
              <a:picLocks noChangeAspect="1"/>
            </p:cNvPicPr>
            <p:nvPr/>
          </p:nvPicPr>
          <p:blipFill>
            <a:blip r:embed="rId3">
              <a:clrChange>
                <a:clrFrom>
                  <a:srgbClr val="FEFEFE"/>
                </a:clrFrom>
                <a:clrTo>
                  <a:srgbClr val="FEFEFE">
                    <a:alpha val="0"/>
                  </a:srgbClr>
                </a:clrTo>
              </a:clrChange>
              <a:grayscl/>
            </a:blip>
            <a:stretch>
              <a:fillRect/>
            </a:stretch>
          </p:blipFill>
          <p:spPr>
            <a:xfrm>
              <a:off x="945106" y="236302"/>
              <a:ext cx="3582559" cy="3364490"/>
            </a:xfrm>
            <a:prstGeom prst="rect">
              <a:avLst/>
            </a:prstGeom>
          </p:spPr>
        </p:pic>
        <p:sp>
          <p:nvSpPr>
            <p:cNvPr id="9" name="Freeform 8">
              <a:extLst>
                <a:ext uri="{FF2B5EF4-FFF2-40B4-BE49-F238E27FC236}">
                  <a16:creationId xmlns:a16="http://schemas.microsoft.com/office/drawing/2014/main" id="{89488525-C674-A94C-808B-48370D3B6883}"/>
                </a:ext>
              </a:extLst>
            </p:cNvPr>
            <p:cNvSpPr/>
            <p:nvPr/>
          </p:nvSpPr>
          <p:spPr>
            <a:xfrm>
              <a:off x="1306352" y="903546"/>
              <a:ext cx="1424491" cy="900540"/>
            </a:xfrm>
            <a:custGeom>
              <a:avLst/>
              <a:gdLst>
                <a:gd name="connsiteX0" fmla="*/ 287670 w 1424491"/>
                <a:gd name="connsiteY0" fmla="*/ 23211 h 900540"/>
                <a:gd name="connsiteX1" fmla="*/ 28178 w 1424491"/>
                <a:gd name="connsiteY1" fmla="*/ 72638 h 900540"/>
                <a:gd name="connsiteX2" fmla="*/ 880794 w 1424491"/>
                <a:gd name="connsiteY2" fmla="*/ 628692 h 900540"/>
                <a:gd name="connsiteX3" fmla="*/ 1412134 w 1424491"/>
                <a:gd name="connsiteY3" fmla="*/ 900540 h 900540"/>
                <a:gd name="connsiteX4" fmla="*/ 1412134 w 1424491"/>
                <a:gd name="connsiteY4" fmla="*/ 900540 h 900540"/>
                <a:gd name="connsiteX5" fmla="*/ 1424491 w 1424491"/>
                <a:gd name="connsiteY5" fmla="*/ 900540 h 9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4491" h="900540">
                  <a:moveTo>
                    <a:pt x="287670" y="23211"/>
                  </a:moveTo>
                  <a:cubicBezTo>
                    <a:pt x="108497" y="-2532"/>
                    <a:pt x="-70676" y="-28275"/>
                    <a:pt x="28178" y="72638"/>
                  </a:cubicBezTo>
                  <a:cubicBezTo>
                    <a:pt x="127032" y="173551"/>
                    <a:pt x="650135" y="490708"/>
                    <a:pt x="880794" y="628692"/>
                  </a:cubicBezTo>
                  <a:cubicBezTo>
                    <a:pt x="1111453" y="766676"/>
                    <a:pt x="1412134" y="900540"/>
                    <a:pt x="1412134" y="900540"/>
                  </a:cubicBezTo>
                  <a:lnTo>
                    <a:pt x="1412134" y="900540"/>
                  </a:lnTo>
                  <a:lnTo>
                    <a:pt x="1424491" y="900540"/>
                  </a:lnTo>
                </a:path>
              </a:pathLst>
            </a:custGeom>
            <a:noFill/>
            <a:ln cap="sq">
              <a:solidFill>
                <a:srgbClr val="1F3864"/>
              </a:solidFill>
              <a:headEnd type="none"/>
              <a:tailEnd type="stealth" w="lg" len="med"/>
            </a:ln>
            <a:effectLst>
              <a:glow rad="508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233E8756-102F-9D4E-B035-F46D6486D49A}"/>
                </a:ext>
              </a:extLst>
            </p:cNvPr>
            <p:cNvSpPr/>
            <p:nvPr/>
          </p:nvSpPr>
          <p:spPr>
            <a:xfrm rot="20300664">
              <a:off x="2450073" y="899886"/>
              <a:ext cx="1611828" cy="435429"/>
            </a:xfrm>
            <a:custGeom>
              <a:avLst/>
              <a:gdLst>
                <a:gd name="connsiteX0" fmla="*/ 0 w 1611828"/>
                <a:gd name="connsiteY0" fmla="*/ 435429 h 435429"/>
                <a:gd name="connsiteX1" fmla="*/ 580572 w 1611828"/>
                <a:gd name="connsiteY1" fmla="*/ 362857 h 435429"/>
                <a:gd name="connsiteX2" fmla="*/ 1248229 w 1611828"/>
                <a:gd name="connsiteY2" fmla="*/ 217715 h 435429"/>
                <a:gd name="connsiteX3" fmla="*/ 1611086 w 1611828"/>
                <a:gd name="connsiteY3" fmla="*/ 72572 h 435429"/>
                <a:gd name="connsiteX4" fmla="*/ 1349829 w 1611828"/>
                <a:gd name="connsiteY4" fmla="*/ 0 h 435429"/>
                <a:gd name="connsiteX5" fmla="*/ 1349829 w 1611828"/>
                <a:gd name="connsiteY5" fmla="*/ 0 h 435429"/>
                <a:gd name="connsiteX6" fmla="*/ 1349829 w 1611828"/>
                <a:gd name="connsiteY6" fmla="*/ 0 h 435429"/>
                <a:gd name="connsiteX7" fmla="*/ 1349829 w 1611828"/>
                <a:gd name="connsiteY7" fmla="*/ 0 h 435429"/>
                <a:gd name="connsiteX8" fmla="*/ 1364343 w 1611828"/>
                <a:gd name="connsiteY8" fmla="*/ 0 h 435429"/>
                <a:gd name="connsiteX9" fmla="*/ 1364343 w 1611828"/>
                <a:gd name="connsiteY9" fmla="*/ 0 h 4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8" h="435429">
                  <a:moveTo>
                    <a:pt x="0" y="435429"/>
                  </a:moveTo>
                  <a:cubicBezTo>
                    <a:pt x="186267" y="417286"/>
                    <a:pt x="372534" y="399143"/>
                    <a:pt x="580572" y="362857"/>
                  </a:cubicBezTo>
                  <a:cubicBezTo>
                    <a:pt x="788610" y="326571"/>
                    <a:pt x="1076477" y="266096"/>
                    <a:pt x="1248229" y="217715"/>
                  </a:cubicBezTo>
                  <a:cubicBezTo>
                    <a:pt x="1419981" y="169334"/>
                    <a:pt x="1594153" y="108858"/>
                    <a:pt x="1611086" y="72572"/>
                  </a:cubicBezTo>
                  <a:cubicBezTo>
                    <a:pt x="1628019" y="36286"/>
                    <a:pt x="1349829" y="0"/>
                    <a:pt x="1349829" y="0"/>
                  </a:cubicBezTo>
                  <a:lnTo>
                    <a:pt x="1349829" y="0"/>
                  </a:lnTo>
                  <a:lnTo>
                    <a:pt x="1349829" y="0"/>
                  </a:lnTo>
                  <a:lnTo>
                    <a:pt x="1349829" y="0"/>
                  </a:lnTo>
                  <a:lnTo>
                    <a:pt x="1364343" y="0"/>
                  </a:lnTo>
                  <a:lnTo>
                    <a:pt x="1364343" y="0"/>
                  </a:lnTo>
                </a:path>
              </a:pathLst>
            </a:custGeom>
            <a:noFill/>
            <a:ln>
              <a:solidFill>
                <a:srgbClr val="1F3864"/>
              </a:solidFill>
              <a:headEnd type="none" w="med" len="med"/>
              <a:tailEnd type="triangle"/>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7573E078-DA68-3547-86C1-DA070CF2A539}"/>
                </a:ext>
              </a:extLst>
            </p:cNvPr>
            <p:cNvSpPr/>
            <p:nvPr/>
          </p:nvSpPr>
          <p:spPr>
            <a:xfrm rot="21299784">
              <a:off x="2888288" y="1068079"/>
              <a:ext cx="1325467" cy="435429"/>
            </a:xfrm>
            <a:custGeom>
              <a:avLst/>
              <a:gdLst>
                <a:gd name="connsiteX0" fmla="*/ 0 w 1611828"/>
                <a:gd name="connsiteY0" fmla="*/ 435429 h 435429"/>
                <a:gd name="connsiteX1" fmla="*/ 580572 w 1611828"/>
                <a:gd name="connsiteY1" fmla="*/ 362857 h 435429"/>
                <a:gd name="connsiteX2" fmla="*/ 1248229 w 1611828"/>
                <a:gd name="connsiteY2" fmla="*/ 217715 h 435429"/>
                <a:gd name="connsiteX3" fmla="*/ 1611086 w 1611828"/>
                <a:gd name="connsiteY3" fmla="*/ 72572 h 435429"/>
                <a:gd name="connsiteX4" fmla="*/ 1349829 w 1611828"/>
                <a:gd name="connsiteY4" fmla="*/ 0 h 435429"/>
                <a:gd name="connsiteX5" fmla="*/ 1349829 w 1611828"/>
                <a:gd name="connsiteY5" fmla="*/ 0 h 435429"/>
                <a:gd name="connsiteX6" fmla="*/ 1349829 w 1611828"/>
                <a:gd name="connsiteY6" fmla="*/ 0 h 435429"/>
                <a:gd name="connsiteX7" fmla="*/ 1349829 w 1611828"/>
                <a:gd name="connsiteY7" fmla="*/ 0 h 435429"/>
                <a:gd name="connsiteX8" fmla="*/ 1364343 w 1611828"/>
                <a:gd name="connsiteY8" fmla="*/ 0 h 435429"/>
                <a:gd name="connsiteX9" fmla="*/ 1364343 w 1611828"/>
                <a:gd name="connsiteY9" fmla="*/ 0 h 4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8" h="435429">
                  <a:moveTo>
                    <a:pt x="0" y="435429"/>
                  </a:moveTo>
                  <a:cubicBezTo>
                    <a:pt x="186267" y="417286"/>
                    <a:pt x="372534" y="399143"/>
                    <a:pt x="580572" y="362857"/>
                  </a:cubicBezTo>
                  <a:cubicBezTo>
                    <a:pt x="788610" y="326571"/>
                    <a:pt x="1076477" y="266096"/>
                    <a:pt x="1248229" y="217715"/>
                  </a:cubicBezTo>
                  <a:cubicBezTo>
                    <a:pt x="1419981" y="169334"/>
                    <a:pt x="1594153" y="108858"/>
                    <a:pt x="1611086" y="72572"/>
                  </a:cubicBezTo>
                  <a:cubicBezTo>
                    <a:pt x="1628019" y="36286"/>
                    <a:pt x="1349829" y="0"/>
                    <a:pt x="1349829" y="0"/>
                  </a:cubicBezTo>
                  <a:lnTo>
                    <a:pt x="1349829" y="0"/>
                  </a:lnTo>
                  <a:lnTo>
                    <a:pt x="1349829" y="0"/>
                  </a:lnTo>
                  <a:lnTo>
                    <a:pt x="1349829" y="0"/>
                  </a:lnTo>
                  <a:lnTo>
                    <a:pt x="1364343" y="0"/>
                  </a:lnTo>
                  <a:lnTo>
                    <a:pt x="1364343" y="0"/>
                  </a:lnTo>
                </a:path>
              </a:pathLst>
            </a:custGeom>
            <a:noFill/>
            <a:ln>
              <a:solidFill>
                <a:srgbClr val="1F3864"/>
              </a:solidFill>
              <a:headEnd type="triangle" w="med" len="med"/>
              <a:tailEnd type="none"/>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471290AB-05FC-0E42-8FC7-E10788EEF4E4}"/>
                </a:ext>
              </a:extLst>
            </p:cNvPr>
            <p:cNvSpPr/>
            <p:nvPr/>
          </p:nvSpPr>
          <p:spPr>
            <a:xfrm rot="12646284">
              <a:off x="3037666" y="2730515"/>
              <a:ext cx="834999" cy="399088"/>
            </a:xfrm>
            <a:custGeom>
              <a:avLst/>
              <a:gdLst>
                <a:gd name="connsiteX0" fmla="*/ 287670 w 1424491"/>
                <a:gd name="connsiteY0" fmla="*/ 23211 h 900540"/>
                <a:gd name="connsiteX1" fmla="*/ 28178 w 1424491"/>
                <a:gd name="connsiteY1" fmla="*/ 72638 h 900540"/>
                <a:gd name="connsiteX2" fmla="*/ 880794 w 1424491"/>
                <a:gd name="connsiteY2" fmla="*/ 628692 h 900540"/>
                <a:gd name="connsiteX3" fmla="*/ 1412134 w 1424491"/>
                <a:gd name="connsiteY3" fmla="*/ 900540 h 900540"/>
                <a:gd name="connsiteX4" fmla="*/ 1412134 w 1424491"/>
                <a:gd name="connsiteY4" fmla="*/ 900540 h 900540"/>
                <a:gd name="connsiteX5" fmla="*/ 1424491 w 1424491"/>
                <a:gd name="connsiteY5" fmla="*/ 900540 h 9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4491" h="900540">
                  <a:moveTo>
                    <a:pt x="287670" y="23211"/>
                  </a:moveTo>
                  <a:cubicBezTo>
                    <a:pt x="108497" y="-2532"/>
                    <a:pt x="-70676" y="-28275"/>
                    <a:pt x="28178" y="72638"/>
                  </a:cubicBezTo>
                  <a:cubicBezTo>
                    <a:pt x="127032" y="173551"/>
                    <a:pt x="650135" y="490708"/>
                    <a:pt x="880794" y="628692"/>
                  </a:cubicBezTo>
                  <a:cubicBezTo>
                    <a:pt x="1111453" y="766676"/>
                    <a:pt x="1412134" y="900540"/>
                    <a:pt x="1412134" y="900540"/>
                  </a:cubicBezTo>
                  <a:lnTo>
                    <a:pt x="1412134" y="900540"/>
                  </a:lnTo>
                  <a:lnTo>
                    <a:pt x="1424491" y="900540"/>
                  </a:lnTo>
                </a:path>
              </a:pathLst>
            </a:custGeom>
            <a:noFill/>
            <a:ln cap="sq">
              <a:solidFill>
                <a:srgbClr val="1F3864"/>
              </a:solidFill>
              <a:headEnd type="none"/>
              <a:tailEnd type="stealth" w="lg" len="med"/>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C4A752CD-CE60-F242-9773-54AFEC990463}"/>
                </a:ext>
              </a:extLst>
            </p:cNvPr>
            <p:cNvSpPr/>
            <p:nvPr/>
          </p:nvSpPr>
          <p:spPr>
            <a:xfrm>
              <a:off x="3670126" y="1853852"/>
              <a:ext cx="450937" cy="663880"/>
            </a:xfrm>
            <a:custGeom>
              <a:avLst/>
              <a:gdLst>
                <a:gd name="connsiteX0" fmla="*/ 413359 w 450937"/>
                <a:gd name="connsiteY0" fmla="*/ 0 h 663880"/>
                <a:gd name="connsiteX1" fmla="*/ 450937 w 450937"/>
                <a:gd name="connsiteY1" fmla="*/ 137786 h 663880"/>
                <a:gd name="connsiteX2" fmla="*/ 413359 w 450937"/>
                <a:gd name="connsiteY2" fmla="*/ 325677 h 663880"/>
                <a:gd name="connsiteX3" fmla="*/ 275573 w 450937"/>
                <a:gd name="connsiteY3" fmla="*/ 488515 h 663880"/>
                <a:gd name="connsiteX4" fmla="*/ 0 w 450937"/>
                <a:gd name="connsiteY4" fmla="*/ 663880 h 663880"/>
                <a:gd name="connsiteX5" fmla="*/ 0 w 450937"/>
                <a:gd name="connsiteY5" fmla="*/ 663880 h 66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37" h="663880">
                  <a:moveTo>
                    <a:pt x="413359" y="0"/>
                  </a:moveTo>
                  <a:cubicBezTo>
                    <a:pt x="432148" y="41753"/>
                    <a:pt x="450937" y="83507"/>
                    <a:pt x="450937" y="137786"/>
                  </a:cubicBezTo>
                  <a:cubicBezTo>
                    <a:pt x="450937" y="192065"/>
                    <a:pt x="442586" y="267222"/>
                    <a:pt x="413359" y="325677"/>
                  </a:cubicBezTo>
                  <a:cubicBezTo>
                    <a:pt x="384132" y="384132"/>
                    <a:pt x="344466" y="432148"/>
                    <a:pt x="275573" y="488515"/>
                  </a:cubicBezTo>
                  <a:cubicBezTo>
                    <a:pt x="206680" y="544882"/>
                    <a:pt x="0" y="663880"/>
                    <a:pt x="0" y="663880"/>
                  </a:cubicBezTo>
                  <a:lnTo>
                    <a:pt x="0" y="663880"/>
                  </a:lnTo>
                </a:path>
              </a:pathLst>
            </a:custGeom>
            <a:noFill/>
            <a:ln>
              <a:solidFill>
                <a:srgbClr val="1F3864"/>
              </a:solidFill>
              <a:tailEnd type="triangle"/>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2D9EC35A-9BE2-7C4B-A88D-6BB1C7B4E353}"/>
                </a:ext>
              </a:extLst>
            </p:cNvPr>
            <p:cNvSpPr/>
            <p:nvPr/>
          </p:nvSpPr>
          <p:spPr>
            <a:xfrm rot="10800000">
              <a:off x="1327026" y="2277575"/>
              <a:ext cx="1114275" cy="598702"/>
            </a:xfrm>
            <a:custGeom>
              <a:avLst/>
              <a:gdLst>
                <a:gd name="connsiteX0" fmla="*/ 0 w 1611828"/>
                <a:gd name="connsiteY0" fmla="*/ 435429 h 435429"/>
                <a:gd name="connsiteX1" fmla="*/ 580572 w 1611828"/>
                <a:gd name="connsiteY1" fmla="*/ 362857 h 435429"/>
                <a:gd name="connsiteX2" fmla="*/ 1248229 w 1611828"/>
                <a:gd name="connsiteY2" fmla="*/ 217715 h 435429"/>
                <a:gd name="connsiteX3" fmla="*/ 1611086 w 1611828"/>
                <a:gd name="connsiteY3" fmla="*/ 72572 h 435429"/>
                <a:gd name="connsiteX4" fmla="*/ 1349829 w 1611828"/>
                <a:gd name="connsiteY4" fmla="*/ 0 h 435429"/>
                <a:gd name="connsiteX5" fmla="*/ 1349829 w 1611828"/>
                <a:gd name="connsiteY5" fmla="*/ 0 h 435429"/>
                <a:gd name="connsiteX6" fmla="*/ 1349829 w 1611828"/>
                <a:gd name="connsiteY6" fmla="*/ 0 h 435429"/>
                <a:gd name="connsiteX7" fmla="*/ 1349829 w 1611828"/>
                <a:gd name="connsiteY7" fmla="*/ 0 h 435429"/>
                <a:gd name="connsiteX8" fmla="*/ 1364343 w 1611828"/>
                <a:gd name="connsiteY8" fmla="*/ 0 h 435429"/>
                <a:gd name="connsiteX9" fmla="*/ 1364343 w 1611828"/>
                <a:gd name="connsiteY9" fmla="*/ 0 h 4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8" h="435429">
                  <a:moveTo>
                    <a:pt x="0" y="435429"/>
                  </a:moveTo>
                  <a:cubicBezTo>
                    <a:pt x="186267" y="417286"/>
                    <a:pt x="372534" y="399143"/>
                    <a:pt x="580572" y="362857"/>
                  </a:cubicBezTo>
                  <a:cubicBezTo>
                    <a:pt x="788610" y="326571"/>
                    <a:pt x="1076477" y="266096"/>
                    <a:pt x="1248229" y="217715"/>
                  </a:cubicBezTo>
                  <a:cubicBezTo>
                    <a:pt x="1419981" y="169334"/>
                    <a:pt x="1594153" y="108858"/>
                    <a:pt x="1611086" y="72572"/>
                  </a:cubicBezTo>
                  <a:cubicBezTo>
                    <a:pt x="1628019" y="36286"/>
                    <a:pt x="1349829" y="0"/>
                    <a:pt x="1349829" y="0"/>
                  </a:cubicBezTo>
                  <a:lnTo>
                    <a:pt x="1349829" y="0"/>
                  </a:lnTo>
                  <a:lnTo>
                    <a:pt x="1349829" y="0"/>
                  </a:lnTo>
                  <a:lnTo>
                    <a:pt x="1349829" y="0"/>
                  </a:lnTo>
                  <a:lnTo>
                    <a:pt x="1364343" y="0"/>
                  </a:lnTo>
                  <a:lnTo>
                    <a:pt x="1364343" y="0"/>
                  </a:lnTo>
                </a:path>
              </a:pathLst>
            </a:custGeom>
            <a:noFill/>
            <a:ln>
              <a:solidFill>
                <a:srgbClr val="1F3864"/>
              </a:solidFill>
              <a:headEnd type="none" w="med" len="med"/>
              <a:tailEnd type="triangle"/>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BD0FAB61-18C5-C24C-B859-EE096F36BE55}"/>
                </a:ext>
              </a:extLst>
            </p:cNvPr>
            <p:cNvSpPr/>
            <p:nvPr/>
          </p:nvSpPr>
          <p:spPr>
            <a:xfrm rot="6242703">
              <a:off x="3058959" y="2692585"/>
              <a:ext cx="240518" cy="551728"/>
            </a:xfrm>
            <a:custGeom>
              <a:avLst/>
              <a:gdLst>
                <a:gd name="connsiteX0" fmla="*/ 413359 w 450937"/>
                <a:gd name="connsiteY0" fmla="*/ 0 h 663880"/>
                <a:gd name="connsiteX1" fmla="*/ 450937 w 450937"/>
                <a:gd name="connsiteY1" fmla="*/ 137786 h 663880"/>
                <a:gd name="connsiteX2" fmla="*/ 413359 w 450937"/>
                <a:gd name="connsiteY2" fmla="*/ 325677 h 663880"/>
                <a:gd name="connsiteX3" fmla="*/ 275573 w 450937"/>
                <a:gd name="connsiteY3" fmla="*/ 488515 h 663880"/>
                <a:gd name="connsiteX4" fmla="*/ 0 w 450937"/>
                <a:gd name="connsiteY4" fmla="*/ 663880 h 663880"/>
                <a:gd name="connsiteX5" fmla="*/ 0 w 450937"/>
                <a:gd name="connsiteY5" fmla="*/ 663880 h 66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37" h="663880">
                  <a:moveTo>
                    <a:pt x="413359" y="0"/>
                  </a:moveTo>
                  <a:cubicBezTo>
                    <a:pt x="432148" y="41753"/>
                    <a:pt x="450937" y="83507"/>
                    <a:pt x="450937" y="137786"/>
                  </a:cubicBezTo>
                  <a:cubicBezTo>
                    <a:pt x="450937" y="192065"/>
                    <a:pt x="442586" y="267222"/>
                    <a:pt x="413359" y="325677"/>
                  </a:cubicBezTo>
                  <a:cubicBezTo>
                    <a:pt x="384132" y="384132"/>
                    <a:pt x="344466" y="432148"/>
                    <a:pt x="275573" y="488515"/>
                  </a:cubicBezTo>
                  <a:cubicBezTo>
                    <a:pt x="206680" y="544882"/>
                    <a:pt x="0" y="663880"/>
                    <a:pt x="0" y="663880"/>
                  </a:cubicBezTo>
                  <a:lnTo>
                    <a:pt x="0" y="663880"/>
                  </a:lnTo>
                </a:path>
              </a:pathLst>
            </a:custGeom>
            <a:noFill/>
            <a:ln>
              <a:solidFill>
                <a:srgbClr val="1F3864"/>
              </a:solidFill>
              <a:tailEnd type="triangle"/>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A picture containing clock&#10;&#10;Description automatically generated">
            <a:extLst>
              <a:ext uri="{FF2B5EF4-FFF2-40B4-BE49-F238E27FC236}">
                <a16:creationId xmlns:a16="http://schemas.microsoft.com/office/drawing/2014/main" id="{3E76D3A5-45FA-C845-B116-0F92BCB2E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2417" y="8573568"/>
            <a:ext cx="8992419" cy="1991269"/>
          </a:xfrm>
          <a:prstGeom prst="rect">
            <a:avLst/>
          </a:prstGeom>
        </p:spPr>
      </p:pic>
      <p:sp>
        <p:nvSpPr>
          <p:cNvPr id="7" name="TextBox 6">
            <a:extLst>
              <a:ext uri="{FF2B5EF4-FFF2-40B4-BE49-F238E27FC236}">
                <a16:creationId xmlns:a16="http://schemas.microsoft.com/office/drawing/2014/main" id="{405B65B7-A31B-0A42-A96E-851F88F6C0B2}"/>
              </a:ext>
            </a:extLst>
          </p:cNvPr>
          <p:cNvSpPr txBox="1"/>
          <p:nvPr/>
        </p:nvSpPr>
        <p:spPr>
          <a:xfrm>
            <a:off x="19399348" y="8616392"/>
            <a:ext cx="56833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68955DC0-1ECE-1148-A85E-40B09739E9AC}"/>
              </a:ext>
            </a:extLst>
          </p:cNvPr>
          <p:cNvSpPr txBox="1"/>
          <p:nvPr/>
        </p:nvSpPr>
        <p:spPr>
          <a:xfrm>
            <a:off x="19399348" y="8616392"/>
            <a:ext cx="6091310" cy="378565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Why GAMs? : </a:t>
            </a:r>
            <a:r>
              <a:rPr lang="en-US" sz="2400" dirty="0">
                <a:latin typeface="Times New Roman" panose="02020603050405020304" pitchFamily="18" charset="0"/>
                <a:cs typeface="Times New Roman" panose="02020603050405020304" pitchFamily="18" charset="0"/>
              </a:rPr>
              <a:t>We are analyzing a complex set of the determinants of migration. GAMs help reduce the noise of the predictor variables and help capture the diversity of relationships between the predictors and the response. Because we are interested in each explanatory variable’s contribution to the predicted migration flow between two countries, a GAM enables a clear visual interpretation of the results.</a:t>
            </a:r>
          </a:p>
        </p:txBody>
      </p:sp>
      <p:sp>
        <p:nvSpPr>
          <p:cNvPr id="10" name="TextBox 9">
            <a:extLst>
              <a:ext uri="{FF2B5EF4-FFF2-40B4-BE49-F238E27FC236}">
                <a16:creationId xmlns:a16="http://schemas.microsoft.com/office/drawing/2014/main" id="{64A80C6E-5C97-264A-9C03-1092BFAC6FB4}"/>
              </a:ext>
            </a:extLst>
          </p:cNvPr>
          <p:cNvSpPr txBox="1"/>
          <p:nvPr/>
        </p:nvSpPr>
        <p:spPr>
          <a:xfrm>
            <a:off x="9692640" y="10958440"/>
            <a:ext cx="9212196"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What’s New: </a:t>
            </a:r>
            <a:r>
              <a:rPr lang="en-US" sz="2400" dirty="0">
                <a:latin typeface="Times New Roman" panose="02020603050405020304" pitchFamily="18" charset="0"/>
                <a:cs typeface="Times New Roman" panose="02020603050405020304" pitchFamily="18" charset="0"/>
              </a:rPr>
              <a:t>Building a comprehensive model incorporating different causes of migration (economic, demographic, environmental).</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54544"/>
      </p:ext>
    </p:extLst>
  </p:cSld>
  <p:clrMapOvr>
    <a:masterClrMapping/>
  </p:clrMapOvr>
</p:sld>
</file>

<file path=ppt/theme/theme1.xml><?xml version="1.0" encoding="utf-8"?>
<a:theme xmlns:a="http://schemas.openxmlformats.org/drawingml/2006/main" name="30x4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2006</TotalTime>
  <Words>211</Words>
  <Application>Microsoft Macintosh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PT Sans</vt:lpstr>
      <vt:lpstr>Times New Roman</vt:lpstr>
      <vt:lpstr>Trebuchet MS</vt:lpstr>
      <vt:lpstr>30x40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Goyal, Arjun</cp:lastModifiedBy>
  <cp:revision>59</cp:revision>
  <dcterms:created xsi:type="dcterms:W3CDTF">2012-02-10T00:10:15Z</dcterms:created>
  <dcterms:modified xsi:type="dcterms:W3CDTF">2019-12-01T00:51:52Z</dcterms:modified>
  <cp:category>Research poster templates</cp:category>
</cp:coreProperties>
</file>