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Roboto-bold.fntdata"/><Relationship Id="rId10" Type="http://schemas.openxmlformats.org/officeDocument/2006/relationships/slide" Target="slides/slide6.xml"/><Relationship Id="rId21" Type="http://schemas.openxmlformats.org/officeDocument/2006/relationships/font" Target="fonts/Roboto-regular.fntdata"/><Relationship Id="rId13" Type="http://schemas.openxmlformats.org/officeDocument/2006/relationships/slide" Target="slides/slide9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736600" marR="27940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050"/>
              <a:buAutoNum type="arabicPeriod"/>
            </a:pPr>
            <a:r>
              <a:rPr lang="en" sz="1050"/>
              <a:t>Explain why this is an important project</a:t>
            </a:r>
            <a:endParaRPr sz="105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736600" marR="27940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050"/>
              <a:buAutoNum type="arabicPeriod"/>
            </a:pPr>
            <a:r>
              <a:rPr lang="en" sz="1050"/>
              <a:t>List the questions you want to answer as well as the datasets you collected</a:t>
            </a:r>
            <a:endParaRPr sz="1050"/>
          </a:p>
          <a:p>
            <a:pPr indent="-295275" lvl="0" marL="736600" marR="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AutoNum type="arabicPeriod"/>
            </a:pPr>
            <a:r>
              <a:t/>
            </a:r>
            <a:endParaRPr sz="105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736600" marR="27940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050"/>
              <a:buAutoNum type="arabicPeriod"/>
            </a:pPr>
            <a:r>
              <a:rPr lang="en" sz="1050"/>
              <a:t>Need to show the conclusion of your project</a:t>
            </a:r>
            <a:endParaRPr sz="105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vlc4@sfu.c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Misstatements in Financial Statements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Vincent Chiu, </a:t>
            </a:r>
            <a:r>
              <a:rPr lang="en"/>
              <a:t>Vishal Shukla, and </a:t>
            </a:r>
            <a:r>
              <a:rPr lang="en"/>
              <a:t>Kanika Sanduja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3" name="Shape 173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Expand audience</a:t>
            </a:r>
            <a:endParaRPr b="1" sz="1600"/>
          </a:p>
          <a:p>
            <a:pPr indent="0" lvl="0" mar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Lorem ipsum dolor sit amet, consectetur adipiscing elit, sed do eiusmod tempor incididunt ut labore et dolore magna aliqua. </a:t>
            </a:r>
            <a:endParaRPr sz="1600"/>
          </a:p>
        </p:txBody>
      </p:sp>
      <p:sp>
        <p:nvSpPr>
          <p:cNvPr id="174" name="Shape 174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6" name="Shape 176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Up 30-day actives</a:t>
            </a:r>
            <a:endParaRPr b="1" sz="1600"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Ut enim ad minim veniam, quis nostrud exercitation</a:t>
            </a:r>
            <a:endParaRPr sz="1600"/>
          </a:p>
          <a:p>
            <a:pPr indent="-330200" lvl="0" marL="457200">
              <a:spcBef>
                <a:spcPts val="800"/>
              </a:spcBef>
              <a:spcAft>
                <a:spcPts val="800"/>
              </a:spcAft>
              <a:buSzPts val="1600"/>
              <a:buChar char="●"/>
            </a:pPr>
            <a:r>
              <a:rPr lang="en" sz="1600"/>
              <a:t>Duis aute irure dolor in reprehenderit in voluptate velit </a:t>
            </a:r>
            <a:endParaRPr sz="1600"/>
          </a:p>
        </p:txBody>
      </p:sp>
      <p:sp>
        <p:nvSpPr>
          <p:cNvPr id="177" name="Shape 177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Shape 179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Increase conversion</a:t>
            </a:r>
            <a:endParaRPr b="1" sz="1600"/>
          </a:p>
          <a:p>
            <a:pPr indent="0" lvl="0" mar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Excepteur sint occaecat cupidatat non proident, sunt in culpa qui officia deserunt mollit anim id est laborum.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85" name="Shape 18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premium subscribers</a:t>
            </a:r>
            <a:endParaRPr/>
          </a:p>
        </p:txBody>
      </p:sp>
      <p:sp>
        <p:nvSpPr>
          <p:cNvPr id="186" name="Shape 18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201" name="Shape 201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09.05.XX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03" name="Shape 203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204" name="Shape 204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5" name="Shape 205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Shape 206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207" name="Shape 207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09.17.XX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09" name="Shape 209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210" name="Shape 210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1" name="Shape 211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Shape 212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213" name="Shape 213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10.13.XX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15" name="Shape 215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216" name="Shape 2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7" name="Shape 2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Shape 218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219" name="Shape 219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10.20.XX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21" name="Shape 221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222" name="Shape 222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3" name="Shape 223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Shape 224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225" name="Shape 225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11.01.XX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27" name="Shape 227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228" name="Shape 22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9" name="Shape 22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Shape 230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4147063" y="104910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4147075" y="10491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 txBox="1"/>
          <p:nvPr>
            <p:ph idx="4294967295" type="body"/>
          </p:nvPr>
        </p:nvSpPr>
        <p:spPr>
          <a:xfrm>
            <a:off x="4147075" y="11083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CEO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39" name="Shape 239"/>
          <p:cNvSpPr txBox="1"/>
          <p:nvPr>
            <p:ph idx="4294967295" type="body"/>
          </p:nvPr>
        </p:nvSpPr>
        <p:spPr>
          <a:xfrm>
            <a:off x="4147075" y="14571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Wendy Writer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240" name="Shape 240"/>
          <p:cNvGrpSpPr/>
          <p:nvPr/>
        </p:nvGrpSpPr>
        <p:grpSpPr>
          <a:xfrm>
            <a:off x="2918113" y="1746605"/>
            <a:ext cx="4160100" cy="531900"/>
            <a:chOff x="2918113" y="1746605"/>
            <a:chExt cx="4160100" cy="531900"/>
          </a:xfrm>
        </p:grpSpPr>
        <p:cxnSp>
          <p:nvCxnSpPr>
            <p:cNvPr id="241" name="Shape 241"/>
            <p:cNvCxnSpPr>
              <a:stCxn id="236" idx="2"/>
              <a:endCxn id="242" idx="0"/>
            </p:cNvCxnSpPr>
            <p:nvPr/>
          </p:nvCxnSpPr>
          <p:spPr>
            <a:xfrm rot="5400000">
              <a:off x="3628963" y="1035755"/>
              <a:ext cx="531900" cy="19536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3" name="Shape 243"/>
            <p:cNvCxnSpPr>
              <a:stCxn id="236" idx="2"/>
              <a:endCxn id="244" idx="0"/>
            </p:cNvCxnSpPr>
            <p:nvPr/>
          </p:nvCxnSpPr>
          <p:spPr>
            <a:xfrm flipH="1" rot="-5400000">
              <a:off x="5709013" y="909305"/>
              <a:ext cx="531900" cy="22065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45" name="Shape 245"/>
          <p:cNvSpPr/>
          <p:nvPr/>
        </p:nvSpPr>
        <p:spPr>
          <a:xfrm>
            <a:off x="2194905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21935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>
            <p:ph idx="4294967295" type="body"/>
          </p:nvPr>
        </p:nvSpPr>
        <p:spPr>
          <a:xfrm>
            <a:off x="2193650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Dir. of Sales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47" name="Shape 247"/>
          <p:cNvSpPr txBox="1"/>
          <p:nvPr>
            <p:ph idx="4294967295" type="body"/>
          </p:nvPr>
        </p:nvSpPr>
        <p:spPr>
          <a:xfrm>
            <a:off x="2193638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Ronny Reader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248" name="Shape 248"/>
          <p:cNvGrpSpPr/>
          <p:nvPr/>
        </p:nvGrpSpPr>
        <p:grpSpPr>
          <a:xfrm>
            <a:off x="1256055" y="2975701"/>
            <a:ext cx="3327300" cy="531900"/>
            <a:chOff x="1256055" y="2975701"/>
            <a:chExt cx="3327300" cy="531900"/>
          </a:xfrm>
        </p:grpSpPr>
        <p:cxnSp>
          <p:nvCxnSpPr>
            <p:cNvPr id="249" name="Shape 249"/>
            <p:cNvCxnSpPr>
              <a:stCxn id="245" idx="2"/>
              <a:endCxn id="250" idx="0"/>
            </p:cNvCxnSpPr>
            <p:nvPr/>
          </p:nvCxnSpPr>
          <p:spPr>
            <a:xfrm>
              <a:off x="2919555" y="2975701"/>
              <a:ext cx="0" cy="531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1" name="Shape 251"/>
            <p:cNvCxnSpPr>
              <a:stCxn id="245" idx="2"/>
              <a:endCxn id="252" idx="0"/>
            </p:cNvCxnSpPr>
            <p:nvPr/>
          </p:nvCxnSpPr>
          <p:spPr>
            <a:xfrm rot="5400000">
              <a:off x="1821855" y="2409901"/>
              <a:ext cx="531900" cy="16635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3" name="Shape 253"/>
            <p:cNvCxnSpPr>
              <a:stCxn id="245" idx="2"/>
              <a:endCxn id="254" idx="0"/>
            </p:cNvCxnSpPr>
            <p:nvPr/>
          </p:nvCxnSpPr>
          <p:spPr>
            <a:xfrm flipH="1" rot="-5400000">
              <a:off x="3485505" y="2409751"/>
              <a:ext cx="531900" cy="16638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55" name="Shape 255"/>
          <p:cNvSpPr/>
          <p:nvPr/>
        </p:nvSpPr>
        <p:spPr>
          <a:xfrm>
            <a:off x="531436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53145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>
            <p:ph idx="4294967295" type="body"/>
          </p:nvPr>
        </p:nvSpPr>
        <p:spPr>
          <a:xfrm>
            <a:off x="531750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North America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57" name="Shape 257"/>
          <p:cNvSpPr txBox="1"/>
          <p:nvPr>
            <p:ph idx="4294967295" type="body"/>
          </p:nvPr>
        </p:nvSpPr>
        <p:spPr>
          <a:xfrm>
            <a:off x="53173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Perry Presenter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2194998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2195013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 txBox="1"/>
          <p:nvPr>
            <p:ph idx="4294967295" type="body"/>
          </p:nvPr>
        </p:nvSpPr>
        <p:spPr>
          <a:xfrm>
            <a:off x="21951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Asia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60" name="Shape 260"/>
          <p:cNvSpPr txBox="1"/>
          <p:nvPr>
            <p:ph idx="4294967295" type="body"/>
          </p:nvPr>
        </p:nvSpPr>
        <p:spPr>
          <a:xfrm>
            <a:off x="21951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Vinny Viewer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3858523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385860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 txBox="1"/>
          <p:nvPr>
            <p:ph idx="4294967295" type="body"/>
          </p:nvPr>
        </p:nvSpPr>
        <p:spPr>
          <a:xfrm>
            <a:off x="3858613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Europe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63" name="Shape 263"/>
          <p:cNvSpPr txBox="1"/>
          <p:nvPr>
            <p:ph idx="4294967295" type="body"/>
          </p:nvPr>
        </p:nvSpPr>
        <p:spPr>
          <a:xfrm>
            <a:off x="3858700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Molly Maker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6353691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63537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 txBox="1"/>
          <p:nvPr>
            <p:ph idx="4294967295" type="body"/>
          </p:nvPr>
        </p:nvSpPr>
        <p:spPr>
          <a:xfrm>
            <a:off x="6353925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Dir. of Engineering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66" name="Shape 266"/>
          <p:cNvSpPr txBox="1"/>
          <p:nvPr>
            <p:ph idx="4294967295" type="body"/>
          </p:nvPr>
        </p:nvSpPr>
        <p:spPr>
          <a:xfrm>
            <a:off x="6352413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Abby Author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267" name="Shape 267"/>
          <p:cNvGrpSpPr/>
          <p:nvPr/>
        </p:nvGrpSpPr>
        <p:grpSpPr>
          <a:xfrm>
            <a:off x="6246741" y="2975701"/>
            <a:ext cx="1663500" cy="531900"/>
            <a:chOff x="6246741" y="2975701"/>
            <a:chExt cx="1663500" cy="531900"/>
          </a:xfrm>
        </p:grpSpPr>
        <p:cxnSp>
          <p:nvCxnSpPr>
            <p:cNvPr id="268" name="Shape 268"/>
            <p:cNvCxnSpPr>
              <a:stCxn id="264" idx="2"/>
              <a:endCxn id="269" idx="0"/>
            </p:cNvCxnSpPr>
            <p:nvPr/>
          </p:nvCxnSpPr>
          <p:spPr>
            <a:xfrm rot="5400000">
              <a:off x="6396591" y="2825851"/>
              <a:ext cx="531900" cy="8316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0" name="Shape 270"/>
            <p:cNvCxnSpPr>
              <a:stCxn id="264" idx="2"/>
              <a:endCxn id="271" idx="0"/>
            </p:cNvCxnSpPr>
            <p:nvPr/>
          </p:nvCxnSpPr>
          <p:spPr>
            <a:xfrm flipH="1" rot="-5400000">
              <a:off x="7228341" y="2825701"/>
              <a:ext cx="531900" cy="831900"/>
            </a:xfrm>
            <a:prstGeom prst="bentConnector3">
              <a:avLst>
                <a:gd fmla="val 50013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72" name="Shape 272"/>
          <p:cNvSpPr/>
          <p:nvPr/>
        </p:nvSpPr>
        <p:spPr>
          <a:xfrm>
            <a:off x="5522206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522175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 txBox="1"/>
          <p:nvPr>
            <p:ph idx="4294967295" type="body"/>
          </p:nvPr>
        </p:nvSpPr>
        <p:spPr>
          <a:xfrm>
            <a:off x="55223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Front End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74" name="Shape 274"/>
          <p:cNvSpPr txBox="1"/>
          <p:nvPr>
            <p:ph idx="4294967295" type="body"/>
          </p:nvPr>
        </p:nvSpPr>
        <p:spPr>
          <a:xfrm>
            <a:off x="55222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Casey Creator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7185791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7185650" y="3507737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 txBox="1"/>
          <p:nvPr>
            <p:ph idx="4294967295" type="body"/>
          </p:nvPr>
        </p:nvSpPr>
        <p:spPr>
          <a:xfrm>
            <a:off x="71857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Back End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77" name="Shape 277"/>
          <p:cNvSpPr txBox="1"/>
          <p:nvPr>
            <p:ph idx="4294967295" type="body"/>
          </p:nvPr>
        </p:nvSpPr>
        <p:spPr>
          <a:xfrm>
            <a:off x="718568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Berry Books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Shape 282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83" name="Shape 283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4" name="Shape 284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5" name="Shape 285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6" name="Shape 286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7" name="Shape 287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8" name="Shape 288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9" name="Shape 289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90" name="Shape 290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91" name="Shape 291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92" name="Shape 292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93" name="Shape 293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295" name="Shape 29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XX% sales increase</a:t>
            </a:r>
            <a:endParaRPr/>
          </a:p>
        </p:txBody>
      </p:sp>
      <p:grpSp>
        <p:nvGrpSpPr>
          <p:cNvPr id="296" name="Shape 296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97" name="Shape 297"/>
            <p:cNvSpPr/>
            <p:nvPr/>
          </p:nvSpPr>
          <p:spPr>
            <a:xfrm>
              <a:off x="1000000" y="2440003"/>
              <a:ext cx="4144235" cy="1631269"/>
            </a:xfrm>
            <a:custGeom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98" name="Shape 298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" name="Shape 306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7" name="Shape 307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308" name="Shape 308"/>
            <p:cNvSpPr/>
            <p:nvPr/>
          </p:nvSpPr>
          <p:spPr>
            <a:xfrm>
              <a:off x="1000025" y="2083952"/>
              <a:ext cx="4156550" cy="1576975"/>
            </a:xfrm>
            <a:custGeom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309" name="Shape 309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7" name="Shape 317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this an important project?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Financial statements are reports which corporations use to convey their current financial situation to the public including investors and shareholders.  A misstatement occurs when a corporation misrepresents their financial situation in their financial report.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pressure to do well sometimes leads corporations to commit misstatements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motivated to help auditors target companies that are more likely to make misstatements and enable Investors to consider the misstatement risks before investing.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g</a:t>
            </a:r>
            <a:r>
              <a:rPr lang="en"/>
              <a:t>oal is to build a data product that classifies financial statements as a misstatement or not a misstatement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it possible to detect whether or not a given financial report has been misstated?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industry has the most misstatements?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grpSp>
        <p:nvGrpSpPr>
          <p:cNvPr id="104" name="Shape 10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05" name="Shape 10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Shape 107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Annual Reports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Shape 108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CompuStat annual report data which consists of over 500,000 financial statements with over 1000 corporations included.</a:t>
            </a:r>
            <a:endParaRPr sz="1600"/>
          </a:p>
        </p:txBody>
      </p:sp>
      <p:grpSp>
        <p:nvGrpSpPr>
          <p:cNvPr id="109" name="Shape 109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10" name="Shape 110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Shape 112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AAER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Shape 113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Accounting and Auditing Enforcement Releases (AAER) data. This data represents companies found guilty of filing misstatements.</a:t>
            </a:r>
            <a:endParaRPr sz="1600"/>
          </a:p>
        </p:txBody>
      </p:sp>
      <p:grpSp>
        <p:nvGrpSpPr>
          <p:cNvPr id="114" name="Shape 1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15" name="Shape 1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Shape 117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IBES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Shape 118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IBES analyst earnings per share prediction data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used Data Science</a:t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688" y="1017800"/>
            <a:ext cx="5620624" cy="39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30" name="Shape 130"/>
          <p:cNvSpPr txBox="1"/>
          <p:nvPr>
            <p:ph idx="4294967295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model to start with. Highly interpretable results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important features in logistic regression below:</a:t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324" y="1938825"/>
            <a:ext cx="5588849" cy="24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37" name="Shape 137"/>
          <p:cNvSpPr txBox="1"/>
          <p:nvPr>
            <p:ph idx="4294967295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 is a good choice because the results are more interpretable by accountants compared to neural networks. 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decision tree can be independently analyzed, and we could analyze the decision trees with the greatest weights.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950" y="1838425"/>
            <a:ext cx="4297125" cy="273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542400" y="4348600"/>
            <a:ext cx="73131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source: </a:t>
            </a:r>
            <a:r>
              <a:rPr lang="en"/>
              <a:t>https://medium.com/@williamkoehrsen/random-forest-simple-explanation-377895a60d2d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our random forest model, we were able to identify which financial statements were misstated with high accuracy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obtained </a:t>
            </a:r>
            <a:r>
              <a:rPr lang="en"/>
              <a:t>an accuracy of 82%.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also got precision </a:t>
            </a:r>
            <a:r>
              <a:rPr lang="en"/>
              <a:t>of 78% </a:t>
            </a:r>
            <a:r>
              <a:rPr lang="en"/>
              <a:t>and recall of </a:t>
            </a:r>
            <a:r>
              <a:rPr lang="en"/>
              <a:t>86.6% </a:t>
            </a:r>
            <a:r>
              <a:rPr lang="en"/>
              <a:t>for misstatements.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Information</a:t>
            </a:r>
            <a:endParaRPr/>
          </a:p>
        </p:txBody>
      </p:sp>
      <p:grpSp>
        <p:nvGrpSpPr>
          <p:cNvPr id="151" name="Shape 151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52" name="Shape 152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Shape 15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Vincent Chiu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" name="Shape 15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vlc4@sfu.ca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vchiuwork@gmail.com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56" name="Shape 156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57" name="Shape 15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Shape 159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Vishal Shukla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Shape 160"/>
          <p:cNvSpPr txBox="1"/>
          <p:nvPr>
            <p:ph idx="4294967295" type="body"/>
          </p:nvPr>
        </p:nvSpPr>
        <p:spPr>
          <a:xfrm>
            <a:off x="3396775" y="18502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vshukla@sfu.ca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61" name="Shape 161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62" name="Shape 162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Shape 16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Kanika Sanduja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5" name="Shape 16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ksanduja@sfu.ca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