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36600" marR="279400" lvl="0" indent="-29527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Explain why this is an important project</a:t>
            </a:r>
            <a:endParaRPr sz="105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36600" marR="279400" lvl="0" indent="-29527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List the questions you want to answer as well as the datasets you collected</a:t>
            </a:r>
            <a:endParaRPr sz="1050"/>
          </a:p>
          <a:p>
            <a:pPr marL="736600" marR="279400" lvl="0" indent="-29527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AutoNum type="arabicPeriod"/>
            </a:pPr>
            <a:endParaRPr sz="105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36600" marR="279400" lvl="0" indent="-295275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050"/>
              <a:buAutoNum type="arabicPeriod"/>
            </a:pPr>
            <a:r>
              <a:rPr lang="en" sz="1050"/>
              <a:t>Need to show the conclusion of your project</a:t>
            </a:r>
            <a:endParaRPr sz="105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vlc4@sfu.c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Misstatements in Financial Statements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Vincent Chiu, Vishal Shukla, and Kanika Sanduja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Expand audience</a:t>
            </a:r>
            <a:endParaRPr sz="1600" b="1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74" name="Shape 17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Up 30-day actives</a:t>
            </a:r>
            <a:endParaRPr sz="1600" b="1"/>
          </a:p>
          <a:p>
            <a:pPr marL="0" lv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marL="457200" lvl="0" indent="-330200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77" name="Shape 17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Increase conversion</a:t>
            </a:r>
            <a:endParaRPr sz="1600" b="1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3" name="Shape 203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204" name="Shape 20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5" name="Shape 205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Shape 206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207" name="Shape 207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09" name="Shape 209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210" name="Shape 210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1" name="Shape 211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Shape 212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213" name="Shape 213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15" name="Shape 215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216" name="Shape 2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7" name="Shape 2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Shape 218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219" name="Shape 219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222" name="Shape 2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Shape 223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Shape 224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id="225" name="Shape 225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227" name="Shape 22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228" name="Shape 22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9" name="Shape 22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Shape 230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4294967295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40" name="Shape 240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241" name="Shape 241"/>
            <p:cNvCxnSpPr>
              <a:stCxn id="236" idx="2"/>
              <a:endCxn id="242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Shape 243"/>
            <p:cNvCxnSpPr>
              <a:stCxn id="236" idx="2"/>
              <a:endCxn id="244" idx="0"/>
            </p:cNvCxnSpPr>
            <p:nvPr/>
          </p:nvCxnSpPr>
          <p:spPr>
            <a:xfrm rot="-5400000" flipH="1">
              <a:off x="5709013" y="909305"/>
              <a:ext cx="531900" cy="22065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5" name="Shape 245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Shape 242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4294967295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48" name="Shape 248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249" name="Shape 249"/>
            <p:cNvCxnSpPr>
              <a:stCxn id="245" idx="2"/>
              <a:endCxn id="250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Shape 251"/>
            <p:cNvCxnSpPr>
              <a:stCxn id="245" idx="2"/>
              <a:endCxn id="252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Shape 253"/>
            <p:cNvCxnSpPr>
              <a:stCxn id="245" idx="2"/>
              <a:endCxn id="254" idx="0"/>
            </p:cNvCxnSpPr>
            <p:nvPr/>
          </p:nvCxnSpPr>
          <p:spPr>
            <a:xfrm rot="-5400000" flipH="1">
              <a:off x="3485505" y="2409751"/>
              <a:ext cx="531900" cy="16638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5" name="Shape 255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Shape 252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body" idx="4294967295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57" name="Shape 257"/>
          <p:cNvSpPr txBox="1">
            <a:spLocks noGrp="1"/>
          </p:cNvSpPr>
          <p:nvPr>
            <p:ph type="body" idx="4294967295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4294967295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0" name="Shape 260"/>
          <p:cNvSpPr txBox="1">
            <a:spLocks noGrp="1"/>
          </p:cNvSpPr>
          <p:nvPr>
            <p:ph type="body" idx="4294967295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4294967295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Shape 244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4294967295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6" name="Shape 266"/>
          <p:cNvSpPr txBox="1">
            <a:spLocks noGrp="1"/>
          </p:cNvSpPr>
          <p:nvPr>
            <p:ph type="body" idx="4294967295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67" name="Shape 267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68" name="Shape 268"/>
            <p:cNvCxnSpPr>
              <a:stCxn id="264" idx="2"/>
              <a:endCxn id="269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0" name="Shape 270"/>
            <p:cNvCxnSpPr>
              <a:stCxn id="264" idx="2"/>
              <a:endCxn id="271" idx="0"/>
            </p:cNvCxnSpPr>
            <p:nvPr/>
          </p:nvCxnSpPr>
          <p:spPr>
            <a:xfrm rot="-5400000" flipH="1">
              <a:off x="7228341" y="2825701"/>
              <a:ext cx="531900" cy="8319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2" name="Shape 272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Shape 273"/>
          <p:cNvSpPr txBox="1">
            <a:spLocks noGrp="1"/>
          </p:cNvSpPr>
          <p:nvPr>
            <p:ph type="body" idx="4294967295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body" idx="4294967295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7" name="Shape 277"/>
          <p:cNvSpPr txBox="1">
            <a:spLocks noGrp="1"/>
          </p:cNvSpPr>
          <p:nvPr>
            <p:ph type="body" idx="4294967295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Shape 282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83" name="Shape 28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4" name="Shape 28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5" name="Shape 28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6" name="Shape 28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7" name="Shape 287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8" name="Shape 288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1" name="Shape 291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2" name="Shape 292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93" name="Shape 29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96" name="Shape 29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97" name="Shape 297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0" t="0" r="0" b="0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98" name="Shape 298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Shape 30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308" name="Shape 308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0" t="0" r="0" b="0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309" name="Shape 309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Shape 317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an important project?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statements are reports which corporations use to convey their current financial situation to the public including investors and shareholders.  A misstatement occurs when a corporation misrepresents their financial situation in their financial report.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pressure to do well sometimes leads corporations to commit misstatements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motivated to help auditors target companies that are more likely to make misstatements and enable Investors to consider the misstatement risks before investing.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 is to build a data product that classifies financial statements as a misstatement or not a misstatement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 possible to detect whether or not a given financial report has been misstated?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industry has the most misstatements?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grpSp>
        <p:nvGrpSpPr>
          <p:cNvPr id="104" name="Shape 10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5" name="Shape 10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Shape 107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Annual Reports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Shape 108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CompuStat annual report data which consists of over 500,000 financial statements with over 1000 corporations included.</a:t>
            </a:r>
            <a:endParaRPr sz="1600"/>
          </a:p>
        </p:txBody>
      </p:sp>
      <p:grpSp>
        <p:nvGrpSpPr>
          <p:cNvPr id="109" name="Shape 10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0" name="Shape 11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Shape 11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AAER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Accounting and Auditing Enforcement Releases (AAER) data. This data represents companies found guilty of filing misstatements.</a:t>
            </a:r>
            <a:endParaRPr sz="1600"/>
          </a:p>
        </p:txBody>
      </p:sp>
      <p:grpSp>
        <p:nvGrpSpPr>
          <p:cNvPr id="114" name="Shape 1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5" name="Shape 1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Shape 117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IBES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IBES analyst earnings per share prediction data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used Data Science</a:t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688" y="1017800"/>
            <a:ext cx="5620624" cy="3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model to start with. Highly interpretable results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important features in logistic regression below: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324" y="1938825"/>
            <a:ext cx="5588849" cy="24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is a good choice because the results are more interpretable by accountants compared to neural networks.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decision tree can be independently analyzed, and we could analyze the decision trees with the greatest weights.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950" y="1838425"/>
            <a:ext cx="4297125" cy="273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542400" y="4348600"/>
            <a:ext cx="73131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source: https://medium.com/@williamkoehrsen/random-forest-simple-explanation-377895a60d2d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our random forest model, we were able to identify which financial statements were misstated with high accuracy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obtained an accuracy of 82%.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also got precision of 78% and recall of 86.6% for misstatements.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Information</a:t>
            </a:r>
            <a:endParaRPr/>
          </a:p>
        </p:txBody>
      </p:sp>
      <p:grpSp>
        <p:nvGrpSpPr>
          <p:cNvPr id="151" name="Shape 15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2" name="Shape 15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Shape 15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Vincent Chiu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vlc4@sfu.ca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vchiuwork@gmail.com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56" name="Shape 15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7" name="Shape 15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Shape 15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Vishal Shukla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4294967295"/>
          </p:nvPr>
        </p:nvSpPr>
        <p:spPr>
          <a:xfrm>
            <a:off x="3396775" y="18502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vshukla@sfu.ca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61" name="Shape 16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2" name="Shape 16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Shape 16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Kanika Sanduja</a:t>
            </a:r>
            <a:endParaRPr>
              <a:solidFill>
                <a:schemeClr val="lt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ksanduja@sfu.ca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Macintosh PowerPoint</Application>
  <PresentationFormat>On-screen Show (16:9)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Roboto</vt:lpstr>
      <vt:lpstr>Geometric</vt:lpstr>
      <vt:lpstr>Detecting Misstatements in Financial Statements</vt:lpstr>
      <vt:lpstr>Why is this an important project?</vt:lpstr>
      <vt:lpstr>Questions </vt:lpstr>
      <vt:lpstr>Datasets</vt:lpstr>
      <vt:lpstr>How we used Data Science</vt:lpstr>
      <vt:lpstr>Logistic Regression</vt:lpstr>
      <vt:lpstr>Random Forest</vt:lpstr>
      <vt:lpstr>Conclusion</vt:lpstr>
      <vt:lpstr>Contact Information</vt:lpstr>
      <vt:lpstr>Challenges deep-dive</vt:lpstr>
      <vt:lpstr>Solution</vt:lpstr>
      <vt:lpstr>Implementation</vt:lpstr>
      <vt:lpstr>PowerPoint Presentation</vt:lpstr>
      <vt:lpstr>PowerPoint Presentation</vt:lpstr>
      <vt:lpstr>The team</vt:lpstr>
      <vt:lpstr>Impact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Misstatements in Financial Statements</dc:title>
  <cp:lastModifiedBy>Vincent Chiu</cp:lastModifiedBy>
  <cp:revision>1</cp:revision>
  <dcterms:modified xsi:type="dcterms:W3CDTF">2018-04-14T04:13:08Z</dcterms:modified>
</cp:coreProperties>
</file>