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8" r:id="rId3"/>
    <p:sldId id="323" r:id="rId4"/>
    <p:sldId id="329" r:id="rId5"/>
    <p:sldId id="330" r:id="rId6"/>
    <p:sldId id="331" r:id="rId7"/>
    <p:sldId id="335" r:id="rId8"/>
    <p:sldId id="332" r:id="rId9"/>
    <p:sldId id="333" r:id="rId10"/>
    <p:sldId id="334" r:id="rId11"/>
    <p:sldId id="336" r:id="rId12"/>
    <p:sldId id="322" r:id="rId13"/>
  </p:sldIdLst>
  <p:sldSz cx="9144000" cy="6858000" type="screen4x3"/>
  <p:notesSz cx="4565650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FFCC"/>
    <a:srgbClr val="33CCFF"/>
    <a:srgbClr val="00FFFF"/>
    <a:srgbClr val="FF99FF"/>
    <a:srgbClr val="CC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150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78025" cy="339725"/>
          </a:xfrm>
          <a:prstGeom prst="rect">
            <a:avLst/>
          </a:prstGeom>
        </p:spPr>
        <p:txBody>
          <a:bodyPr vert="horz" lIns="64932" tIns="32466" rIns="64932" bIns="3246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2586038" y="0"/>
            <a:ext cx="1978025" cy="339725"/>
          </a:xfrm>
          <a:prstGeom prst="rect">
            <a:avLst/>
          </a:prstGeom>
        </p:spPr>
        <p:txBody>
          <a:bodyPr vert="horz" lIns="64932" tIns="32466" rIns="64932" bIns="3246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fld id="{A5A10E90-8609-480F-9F04-61FC37B71F9A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1978025" cy="339725"/>
          </a:xfrm>
          <a:prstGeom prst="rect">
            <a:avLst/>
          </a:prstGeom>
        </p:spPr>
        <p:txBody>
          <a:bodyPr vert="horz" lIns="64932" tIns="32466" rIns="64932" bIns="3246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2586038" y="6456363"/>
            <a:ext cx="1978025" cy="339725"/>
          </a:xfrm>
          <a:prstGeom prst="rect">
            <a:avLst/>
          </a:prstGeom>
        </p:spPr>
        <p:txBody>
          <a:bodyPr vert="horz" lIns="64932" tIns="32466" rIns="64932" bIns="3246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fld id="{E0146929-3C85-49CE-A900-92934C8E30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26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780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2586038" y="0"/>
            <a:ext cx="19780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D84439-AE54-4618-AF46-20693893A3DA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457200" y="3228975"/>
            <a:ext cx="365125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19780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2586038" y="6456363"/>
            <a:ext cx="19780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BBA486-9847-4073-BFBF-C72D969ACB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974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BA486-9847-4073-BFBF-C72D969ACB42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60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8C2C35F-F98C-4A12-94FE-31D41295068C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F325DE9-5704-49FE-BA21-603C518ABE2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63DF-2097-45C5-AC97-5670275E3543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F4592-DCD4-41CD-916F-81BC71607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1C5AA-92C0-45C8-8A44-179EF9EE8B0E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7D031-E7C0-44C5-8933-C3EF7ADD3D8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5C4DA-A0BA-4877-B506-3966B5C8436F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7006-8AF8-43C9-B2BF-8110739CB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FE00-522D-4937-80B2-349138ADB410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8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E371F6-38F3-4C7D-9818-CAAD69ABCF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CDB3D9-9267-4BB7-94DB-D5FD62A44D4E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6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8209AF4-4F21-4B36-BDCD-7989E02502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5239AB-6144-4954-B501-D9ADBDC5862D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8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5F46551-2212-4716-876F-018F8FBF85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3B8D9-1F9E-484E-8881-49CDAE065056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447DE-BEC5-4EBE-AF23-91A3948F5C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9F56-2517-48A8-82FA-CC9D315F367C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C6EB9D-0D46-4D1A-B934-D288B56393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4B9B5-582D-47D5-9C59-76E43AEB0A0F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5E0DE-718E-4F39-A148-A70DE871D7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DA0BEB-0F79-4D60-BF25-32290361CD42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10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B89DB34-489D-4A6F-945E-502FB70A3F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2E9743-283B-48A6-BD0F-B324361C5766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54AEB7-CE65-4097-A2A5-36F1EBC662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9" r:id="rId2"/>
    <p:sldLayoutId id="2147483841" r:id="rId3"/>
    <p:sldLayoutId id="2147483842" r:id="rId4"/>
    <p:sldLayoutId id="2147483843" r:id="rId5"/>
    <p:sldLayoutId id="2147483838" r:id="rId6"/>
    <p:sldLayoutId id="2147483844" r:id="rId7"/>
    <p:sldLayoutId id="2147483837" r:id="rId8"/>
    <p:sldLayoutId id="2147483845" r:id="rId9"/>
    <p:sldLayoutId id="2147483836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92500" y="4221163"/>
            <a:ext cx="4248150" cy="1584325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TW" altLang="en-US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>第一階段淘汰賽</a:t>
            </a:r>
            <a:r>
              <a:rPr lang="en-US" altLang="zh-TW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/>
            </a:r>
            <a:br>
              <a:rPr lang="en-US" altLang="zh-TW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</a:br>
            <a:r>
              <a:rPr lang="en-US" altLang="zh-TW" sz="20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/>
            </a:r>
            <a:br>
              <a:rPr lang="en-US" altLang="zh-TW" sz="20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</a:br>
            <a:r>
              <a:rPr lang="en-US" altLang="zh-TW" sz="4000" b="1" dirty="0" smtClean="0">
                <a:ln w="5000" cmpd="sng">
                  <a:noFill/>
                  <a:prstDash val="solid"/>
                </a:ln>
                <a:solidFill>
                  <a:schemeClr val="tx1">
                    <a:lumMod val="95000"/>
                  </a:schemeClr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>105/10/27</a:t>
            </a:r>
            <a:endParaRPr lang="zh-TW" altLang="en-US" sz="4000" b="1" dirty="0">
              <a:ln w="5000" cmpd="sng">
                <a:noFill/>
                <a:prstDash val="solid"/>
              </a:ln>
              <a:solidFill>
                <a:schemeClr val="tx1">
                  <a:lumMod val="95000"/>
                </a:schemeClr>
              </a:solidFill>
              <a:latin typeface="華康瘦金體" panose="03000309000000000000" pitchFamily="65" charset="-120"/>
              <a:ea typeface="華康瘦金體" panose="03000309000000000000" pitchFamily="65" charset="-120"/>
            </a:endParaRPr>
          </a:p>
        </p:txBody>
      </p:sp>
      <p:sp>
        <p:nvSpPr>
          <p:cNvPr id="15362" name="副標題 2"/>
          <p:cNvSpPr>
            <a:spLocks noGrp="1"/>
          </p:cNvSpPr>
          <p:nvPr>
            <p:ph type="subTitle" idx="1"/>
          </p:nvPr>
        </p:nvSpPr>
        <p:spPr>
          <a:xfrm>
            <a:off x="684213" y="1700213"/>
            <a:ext cx="7056437" cy="2233612"/>
          </a:xfrm>
        </p:spPr>
        <p:txBody>
          <a:bodyPr/>
          <a:lstStyle/>
          <a:p>
            <a:pPr eaLnBrk="1" hangingPunct="1"/>
            <a:r>
              <a:rPr lang="zh-TW" altLang="en-US" sz="6000" smtClean="0">
                <a:solidFill>
                  <a:srgbClr val="FFFF00"/>
                </a:solidFill>
                <a:latin typeface="華康古印體" pitchFamily="65" charset="-120"/>
                <a:ea typeface="華康古印體" pitchFamily="65" charset="-120"/>
              </a:rPr>
              <a:t>大安金頭腦</a:t>
            </a:r>
            <a:endParaRPr lang="en-US" altLang="zh-TW" sz="6000" smtClean="0">
              <a:solidFill>
                <a:srgbClr val="FFFF00"/>
              </a:solidFill>
              <a:latin typeface="華康古印體" pitchFamily="65" charset="-120"/>
              <a:ea typeface="華康古印體" pitchFamily="65" charset="-120"/>
            </a:endParaRPr>
          </a:p>
          <a:p>
            <a:pPr algn="r" eaLnBrk="1" hangingPunct="1"/>
            <a:r>
              <a:rPr lang="zh-TW" altLang="en-US" sz="6000" smtClean="0">
                <a:solidFill>
                  <a:srgbClr val="FFFF00"/>
                </a:solidFill>
                <a:latin typeface="華康古印體" pitchFamily="65" charset="-120"/>
                <a:ea typeface="華康古印體" pitchFamily="65" charset="-120"/>
              </a:rPr>
              <a:t>－閱讀挑戰賽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lnSpc>
                <a:spcPct val="8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zh-TW" altLang="en-US" sz="2800" dirty="0"/>
              <a:t>計分：</a:t>
            </a:r>
            <a:r>
              <a:rPr lang="zh-TW" altLang="zh-TW" sz="2800" dirty="0"/>
              <a:t> </a:t>
            </a:r>
            <a:r>
              <a:rPr lang="zh-TW" altLang="zh-TW" sz="2800" b="1" dirty="0"/>
              <a:t>第一輪搶答直接答對者，得完整題分</a:t>
            </a:r>
            <a:r>
              <a:rPr lang="en-US" altLang="zh-TW" sz="2800" b="1" dirty="0"/>
              <a:t>6</a:t>
            </a:r>
            <a:r>
              <a:rPr lang="zh-TW" altLang="zh-TW" sz="2800" b="1" dirty="0"/>
              <a:t>分</a:t>
            </a:r>
            <a:r>
              <a:rPr lang="zh-TW" altLang="zh-TW" sz="2800" dirty="0"/>
              <a:t>，若答錯，則重新開放下一輪搶</a:t>
            </a:r>
            <a:r>
              <a:rPr lang="zh-TW" altLang="zh-TW" sz="2800" dirty="0" smtClean="0"/>
              <a:t>答</a:t>
            </a:r>
            <a:r>
              <a:rPr lang="zh-TW" altLang="en-US" sz="2800" dirty="0" smtClean="0"/>
              <a:t>。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答</a:t>
            </a:r>
            <a:r>
              <a:rPr lang="zh-TW" altLang="zh-TW" sz="2800" b="1" dirty="0">
                <a:solidFill>
                  <a:srgbClr val="FF0000"/>
                </a:solidFill>
              </a:rPr>
              <a:t>題正確者所得題分依序遞減</a:t>
            </a:r>
            <a:r>
              <a:rPr lang="zh-TW" altLang="zh-TW" sz="2800" dirty="0"/>
              <a:t>，例：第二輪答對者得</a:t>
            </a:r>
            <a:r>
              <a:rPr lang="en-US" altLang="zh-TW" sz="2800" dirty="0"/>
              <a:t>5</a:t>
            </a:r>
            <a:r>
              <a:rPr lang="zh-TW" altLang="zh-TW" sz="2800" dirty="0"/>
              <a:t>分，第三輪答對者得</a:t>
            </a:r>
            <a:r>
              <a:rPr lang="en-US" altLang="zh-TW" sz="2800" dirty="0"/>
              <a:t>4</a:t>
            </a:r>
            <a:r>
              <a:rPr lang="zh-TW" altLang="zh-TW" sz="2800" dirty="0"/>
              <a:t>分……，依此類推</a:t>
            </a:r>
            <a:r>
              <a:rPr lang="zh-TW" altLang="en-US" sz="2800" dirty="0" smtClean="0"/>
              <a:t>。主持人</a:t>
            </a:r>
            <a:r>
              <a:rPr lang="zh-TW" altLang="en-US" sz="2800" dirty="0"/>
              <a:t>公布正確答案後，工作人員會將得分登記在螢幕左側的計分白板上。參賽隊伍請協助確認組別、分數是否登記正確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 algn="just" eaLnBrk="1" hangingPunct="1">
              <a:lnSpc>
                <a:spcPct val="8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zh-TW" altLang="en-US" sz="2800" dirty="0" smtClean="0"/>
              <a:t>賽制：</a:t>
            </a:r>
            <a:r>
              <a:rPr lang="zh-TW" altLang="en-US" sz="2800" b="1" dirty="0" smtClean="0"/>
              <a:t>淘汰</a:t>
            </a:r>
            <a:r>
              <a:rPr lang="zh-TW" altLang="en-US" sz="2800" b="1" dirty="0"/>
              <a:t>制</a:t>
            </a:r>
            <a:r>
              <a:rPr lang="zh-TW" altLang="en-US" sz="2800" dirty="0" smtClean="0"/>
              <a:t>。</a:t>
            </a:r>
            <a:r>
              <a:rPr lang="zh-TW" altLang="zh-TW" sz="2800" b="1" dirty="0">
                <a:solidFill>
                  <a:srgbClr val="FF0000"/>
                </a:solidFill>
              </a:rPr>
              <a:t>依第一、二、三兩階段累計得分排序，取前</a:t>
            </a:r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名</a:t>
            </a:r>
            <a:r>
              <a:rPr lang="zh-TW" altLang="en-US" sz="2800" b="1" dirty="0" smtClean="0"/>
              <a:t>。</a:t>
            </a:r>
            <a:r>
              <a:rPr lang="zh-TW" altLang="en-US" sz="2800" dirty="0" smtClean="0"/>
              <a:t>如</a:t>
            </a:r>
            <a:r>
              <a:rPr lang="zh-TW" altLang="en-US" sz="2800" dirty="0"/>
              <a:t>可能得名的組別中出現同分情形，則針對同分之隊伍</a:t>
            </a:r>
            <a:r>
              <a:rPr lang="zh-TW" altLang="en-US" sz="2800" dirty="0" smtClean="0"/>
              <a:t>，再</a:t>
            </a:r>
            <a:r>
              <a:rPr lang="zh-TW" altLang="en-US" sz="2800" dirty="0"/>
              <a:t>行追加題目，以決定名次</a:t>
            </a:r>
            <a:r>
              <a:rPr lang="zh-TW" altLang="en-US" sz="2800" dirty="0" smtClean="0"/>
              <a:t>，</a:t>
            </a:r>
            <a:r>
              <a:rPr lang="zh-TW" altLang="en-US" sz="2800" b="1" dirty="0" smtClean="0"/>
              <a:t>由搶先答對的組別勝</a:t>
            </a:r>
            <a:r>
              <a:rPr lang="zh-TW" altLang="en-US" sz="2800" b="1" dirty="0"/>
              <a:t>出</a:t>
            </a:r>
            <a:r>
              <a:rPr lang="zh-TW" altLang="en-US" sz="2800" dirty="0"/>
              <a:t>。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（加賽題不列入積分計算）</a:t>
            </a:r>
            <a:endParaRPr lang="en-US" altLang="zh-TW" sz="2800" b="1" dirty="0" smtClean="0">
              <a:solidFill>
                <a:srgbClr val="0070C0"/>
              </a:solidFill>
            </a:endParaRPr>
          </a:p>
          <a:p>
            <a:pPr marL="514350" indent="-514350" algn="just" eaLnBrk="1" hangingPunct="1">
              <a:lnSpc>
                <a:spcPct val="80000"/>
              </a:lnSpc>
              <a:spcBef>
                <a:spcPts val="600"/>
              </a:spcBef>
              <a:buSzPct val="100000"/>
              <a:buFont typeface="Wingdings" pitchFamily="2" charset="2"/>
              <a:buAutoNum type="arabicPeriod" startAt="3"/>
            </a:pPr>
            <a:r>
              <a:rPr lang="zh-TW" altLang="en-US" sz="2800" dirty="0" smtClean="0"/>
              <a:t>比賽</a:t>
            </a:r>
            <a:r>
              <a:rPr lang="zh-TW" altLang="en-US" sz="2800" dirty="0"/>
              <a:t>過程中，參賽隊伍禁用手機等一切可上網的通訊設備，違者直接取消參賽資格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99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36912"/>
            <a:ext cx="3867125" cy="4152259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95300" y="1700808"/>
            <a:ext cx="8153400" cy="3603104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10000" dirty="0" smtClean="0">
                <a:solidFill>
                  <a:srgbClr val="FF6600"/>
                </a:solidFill>
                <a:latin typeface="華康竹風體W4" panose="03000409000000000000" pitchFamily="65" charset="-120"/>
                <a:ea typeface="華康竹風體W4" panose="03000409000000000000" pitchFamily="65" charset="-120"/>
              </a:rPr>
              <a:t>抽獎時間到！</a:t>
            </a:r>
            <a:endParaRPr lang="zh-TW" altLang="en-US" sz="10000" dirty="0">
              <a:solidFill>
                <a:srgbClr val="FF6600"/>
              </a:solidFill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9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smtClean="0"/>
              <a:t>感謝所有參賽同學的熱情參與！</a:t>
            </a:r>
          </a:p>
        </p:txBody>
      </p:sp>
      <p:sp>
        <p:nvSpPr>
          <p:cNvPr id="75778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916113"/>
            <a:ext cx="8153400" cy="4179887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晉級第二、第三階段之</a:t>
            </a:r>
            <a:r>
              <a:rPr lang="en-US" altLang="zh-TW" dirty="0" smtClean="0"/>
              <a:t>9</a:t>
            </a:r>
            <a:r>
              <a:rPr lang="zh-TW" altLang="en-US" dirty="0"/>
              <a:t>組</a:t>
            </a:r>
            <a:r>
              <a:rPr lang="zh-TW" altLang="en-US" dirty="0" smtClean="0"/>
              <a:t>隊伍</a:t>
            </a:r>
            <a:r>
              <a:rPr lang="zh-TW" altLang="en-US" sz="2400" dirty="0" smtClean="0"/>
              <a:t>（不含前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名）</a:t>
            </a:r>
            <a:r>
              <a:rPr lang="zh-TW" altLang="en-US" dirty="0" smtClean="0"/>
              <a:t>，請每組派一名同學為代表，立刻至投影螢幕前方領取指定贈書（每組</a:t>
            </a:r>
            <a:r>
              <a:rPr lang="en-US" altLang="zh-TW" dirty="0"/>
              <a:t>5</a:t>
            </a:r>
            <a:r>
              <a:rPr lang="zh-TW" altLang="en-US" dirty="0" smtClean="0"/>
              <a:t>本）。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抽中福袋的</a:t>
            </a:r>
            <a:r>
              <a:rPr lang="en-US" altLang="zh-TW" dirty="0" smtClean="0"/>
              <a:t>6</a:t>
            </a:r>
            <a:r>
              <a:rPr lang="zh-TW" altLang="en-US" dirty="0" smtClean="0"/>
              <a:t>組隊伍，請於明天（</a:t>
            </a:r>
            <a:r>
              <a:rPr lang="en-US" altLang="zh-TW" dirty="0" smtClean="0"/>
              <a:t>10/28</a:t>
            </a:r>
            <a:r>
              <a:rPr lang="zh-TW" altLang="en-US" dirty="0" smtClean="0"/>
              <a:t>）中午</a:t>
            </a:r>
            <a:r>
              <a:rPr lang="en-US" altLang="zh-TW" dirty="0" smtClean="0"/>
              <a:t>13:10</a:t>
            </a:r>
            <a:r>
              <a:rPr lang="zh-TW" altLang="en-US" dirty="0" smtClean="0"/>
              <a:t>前，憑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福袋兌獎券</a:t>
            </a:r>
            <a:r>
              <a:rPr lang="en-US" altLang="zh-TW" dirty="0" smtClean="0"/>
              <a:t>】</a:t>
            </a:r>
            <a:r>
              <a:rPr lang="zh-TW" altLang="zh-TW" dirty="0"/>
              <a:t>至圖書館閱覽室挑選想要的書籍，逾時視同棄權。</a:t>
            </a:r>
            <a:endParaRPr lang="en-US" altLang="zh-TW" dirty="0" smtClean="0"/>
          </a:p>
          <a:p>
            <a:pPr eaLnBrk="1" hangingPunct="1">
              <a:spcBef>
                <a:spcPts val="2400"/>
              </a:spcBef>
            </a:pPr>
            <a:r>
              <a:rPr lang="zh-TW" altLang="en-US" dirty="0" smtClean="0"/>
              <a:t>參賽證明將於</a:t>
            </a:r>
            <a:r>
              <a:rPr lang="en-US" altLang="zh-TW" dirty="0" smtClean="0"/>
              <a:t>10/28</a:t>
            </a:r>
            <a:r>
              <a:rPr lang="zh-TW" altLang="en-US" dirty="0" smtClean="0"/>
              <a:t>（五），統一發放至學務處班級聯絡箱，請自行注意。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smtClean="0"/>
              <a:t>比賽規則</a:t>
            </a:r>
          </a:p>
        </p:txBody>
      </p:sp>
      <p:sp>
        <p:nvSpPr>
          <p:cNvPr id="16386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600200"/>
            <a:ext cx="8515350" cy="4924425"/>
          </a:xfrm>
        </p:spPr>
        <p:txBody>
          <a:bodyPr/>
          <a:lstStyle/>
          <a:p>
            <a:pPr marL="514350" indent="-514350" eaLnBrk="1" hangingPunct="1">
              <a:buSzPct val="100000"/>
              <a:buFont typeface="Wingdings" pitchFamily="2" charset="2"/>
              <a:buAutoNum type="arabicPeriod"/>
            </a:pPr>
            <a:r>
              <a:rPr lang="zh-TW" altLang="en-US" sz="3200" dirty="0" smtClean="0"/>
              <a:t>題型：單選</a:t>
            </a:r>
            <a:r>
              <a:rPr lang="en-US" altLang="zh-TW" sz="3200" dirty="0" smtClean="0"/>
              <a:t>35</a:t>
            </a:r>
            <a:r>
              <a:rPr lang="zh-TW" altLang="en-US" sz="3200" dirty="0" smtClean="0"/>
              <a:t>題。依難易度，每題得</a:t>
            </a:r>
            <a:r>
              <a:rPr lang="en-US" altLang="zh-TW" sz="3200" dirty="0" smtClean="0"/>
              <a:t>1-3</a:t>
            </a:r>
            <a:r>
              <a:rPr lang="zh-TW" altLang="en-US" sz="3200" dirty="0" smtClean="0"/>
              <a:t>分。</a:t>
            </a:r>
            <a:endParaRPr lang="en-US" altLang="zh-TW" sz="3200" dirty="0" smtClean="0"/>
          </a:p>
          <a:p>
            <a:pPr marL="514350" indent="-514350" eaLnBrk="1" hangingPunct="1">
              <a:buSzPct val="100000"/>
              <a:buFont typeface="Wingdings" pitchFamily="2" charset="2"/>
              <a:buAutoNum type="arabicPeriod"/>
            </a:pPr>
            <a:r>
              <a:rPr lang="zh-TW" altLang="en-US" sz="3200" dirty="0" smtClean="0"/>
              <a:t>題目範圍</a:t>
            </a:r>
            <a:r>
              <a:rPr lang="zh-TW" altLang="en-US" sz="3200" dirty="0"/>
              <a:t>：奇幻及科幻類（含輕小說）</a:t>
            </a:r>
            <a:r>
              <a:rPr lang="en-US" altLang="zh-TW" sz="3200" dirty="0"/>
              <a:t>25%</a:t>
            </a:r>
            <a:r>
              <a:rPr lang="zh-TW" altLang="en-US" sz="3200" dirty="0"/>
              <a:t>、武俠類</a:t>
            </a:r>
            <a:r>
              <a:rPr lang="en-US" altLang="zh-TW" sz="3200" dirty="0"/>
              <a:t>25%</a:t>
            </a:r>
            <a:r>
              <a:rPr lang="zh-TW" altLang="en-US" sz="3200" dirty="0"/>
              <a:t>、心理及勵志類</a:t>
            </a:r>
            <a:r>
              <a:rPr lang="en-US" altLang="zh-TW" sz="3200" dirty="0"/>
              <a:t>20%</a:t>
            </a:r>
            <a:r>
              <a:rPr lang="zh-TW" altLang="en-US" sz="3200" dirty="0"/>
              <a:t>、哲學及</a:t>
            </a:r>
            <a:r>
              <a:rPr lang="zh-TW" altLang="en-US" sz="3200" dirty="0" smtClean="0"/>
              <a:t>歷史</a:t>
            </a:r>
            <a:r>
              <a:rPr lang="zh-TW" altLang="en-US" sz="3200" dirty="0"/>
              <a:t>類</a:t>
            </a:r>
            <a:r>
              <a:rPr lang="en-US" altLang="zh-TW" sz="3200" dirty="0"/>
              <a:t>20%</a:t>
            </a:r>
            <a:r>
              <a:rPr lang="zh-TW" altLang="en-US" sz="3200" dirty="0"/>
              <a:t>、其他範疇</a:t>
            </a:r>
            <a:r>
              <a:rPr lang="en-US" altLang="zh-TW" sz="3200" dirty="0"/>
              <a:t>10</a:t>
            </a:r>
            <a:r>
              <a:rPr lang="en-US" altLang="zh-TW" sz="3200" dirty="0" smtClean="0"/>
              <a:t>%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514350" indent="-514350" eaLnBrk="1" hangingPunct="1">
              <a:buSzPct val="100000"/>
              <a:buFont typeface="Wingdings" pitchFamily="2" charset="2"/>
              <a:buAutoNum type="arabicPeriod"/>
            </a:pPr>
            <a:r>
              <a:rPr lang="zh-TW" altLang="en-US" sz="3200" dirty="0" smtClean="0"/>
              <a:t>答題：題目將投影於螢幕上，由</a:t>
            </a:r>
            <a:r>
              <a:rPr lang="zh-TW" altLang="en-US" sz="3200" b="1" dirty="0" smtClean="0"/>
              <a:t>主持人宣讀題目，說完</a:t>
            </a:r>
            <a:r>
              <a:rPr lang="zh-TW" altLang="zh-TW" sz="3200" b="1" dirty="0" smtClean="0"/>
              <a:t>「</a:t>
            </a:r>
            <a:r>
              <a:rPr lang="zh-TW" altLang="en-US" sz="3200" b="1" dirty="0" smtClean="0"/>
              <a:t>請舉牌</a:t>
            </a:r>
            <a:r>
              <a:rPr lang="zh-TW" altLang="zh-TW" sz="3200" b="1" dirty="0" smtClean="0"/>
              <a:t>」</a:t>
            </a:r>
            <a:r>
              <a:rPr lang="zh-TW" altLang="en-US" sz="3200" b="1" dirty="0" smtClean="0"/>
              <a:t>後，各組統一舉牌答題。</a:t>
            </a:r>
            <a:r>
              <a:rPr lang="zh-TW" altLang="en-US" sz="3200" dirty="0" smtClean="0"/>
              <a:t>搶先舉牌者，該題不計分。</a:t>
            </a:r>
            <a:endParaRPr lang="en-US" altLang="zh-TW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 startAt="4"/>
              <a:defRPr/>
            </a:pPr>
            <a:r>
              <a:rPr lang="zh-TW" altLang="en-US" sz="3200" dirty="0"/>
              <a:t>計分：工作人員負責監督並計分，每答完一題，主持人公布正確答案後，工作人員會將積分券放入答對組桌上的計分盒內，</a:t>
            </a:r>
            <a:r>
              <a:rPr lang="zh-TW" altLang="en-US" sz="3200" b="1" dirty="0"/>
              <a:t>參賽隊伍請勿自行移動計分盒或積分券，否則分數不予計算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514350" indent="-514350" eaLnBrk="1" fontAlgn="auto" hangingPunct="1"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 startAt="4"/>
              <a:defRPr/>
            </a:pPr>
            <a:r>
              <a:rPr lang="zh-TW" altLang="en-US" sz="3200" dirty="0" smtClean="0">
                <a:solidFill>
                  <a:prstClr val="black"/>
                </a:solidFill>
              </a:rPr>
              <a:t>賽制：</a:t>
            </a:r>
            <a:r>
              <a:rPr lang="zh-TW" altLang="en-US" sz="3200" b="1" dirty="0" smtClean="0">
                <a:solidFill>
                  <a:prstClr val="black"/>
                </a:solidFill>
              </a:rPr>
              <a:t>淘汰賽</a:t>
            </a:r>
            <a:r>
              <a:rPr lang="zh-TW" altLang="en-US" sz="3200" dirty="0" smtClean="0">
                <a:solidFill>
                  <a:prstClr val="black"/>
                </a:solidFill>
              </a:rPr>
              <a:t>。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依</a:t>
            </a:r>
            <a:r>
              <a:rPr lang="zh-TW" altLang="en-US" sz="3200" b="1" dirty="0">
                <a:solidFill>
                  <a:srgbClr val="FF0000"/>
                </a:solidFill>
              </a:rPr>
              <a:t>得分排序，擇優取前</a:t>
            </a:r>
            <a:r>
              <a:rPr lang="en-US" altLang="zh-TW" sz="3200" b="1" dirty="0">
                <a:solidFill>
                  <a:srgbClr val="FF0000"/>
                </a:solidFill>
              </a:rPr>
              <a:t>12</a:t>
            </a:r>
            <a:r>
              <a:rPr lang="zh-TW" altLang="en-US" sz="3200" b="1" dirty="0">
                <a:solidFill>
                  <a:srgbClr val="FF0000"/>
                </a:solidFill>
              </a:rPr>
              <a:t>組，晉級第二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階段</a:t>
            </a:r>
            <a:r>
              <a:rPr lang="zh-TW" altLang="en-US" sz="3200" dirty="0" smtClean="0">
                <a:solidFill>
                  <a:prstClr val="black"/>
                </a:solidFill>
              </a:rPr>
              <a:t>。若</a:t>
            </a:r>
            <a:r>
              <a:rPr lang="zh-TW" altLang="en-US" sz="3200" dirty="0">
                <a:solidFill>
                  <a:prstClr val="black"/>
                </a:solidFill>
              </a:rPr>
              <a:t>可能晉級的組</a:t>
            </a:r>
            <a:r>
              <a:rPr lang="zh-TW" altLang="en-US" sz="3200" dirty="0" smtClean="0">
                <a:solidFill>
                  <a:prstClr val="black"/>
                </a:solidFill>
              </a:rPr>
              <a:t>別多於</a:t>
            </a:r>
            <a:r>
              <a:rPr lang="en-US" altLang="zh-TW" sz="3200" dirty="0" smtClean="0">
                <a:solidFill>
                  <a:prstClr val="black"/>
                </a:solidFill>
              </a:rPr>
              <a:t>12</a:t>
            </a:r>
            <a:r>
              <a:rPr lang="zh-TW" altLang="en-US" sz="3200" dirty="0" smtClean="0">
                <a:solidFill>
                  <a:prstClr val="black"/>
                </a:solidFill>
              </a:rPr>
              <a:t>組，則</a:t>
            </a:r>
            <a:r>
              <a:rPr lang="zh-TW" altLang="en-US" sz="3200" dirty="0">
                <a:solidFill>
                  <a:prstClr val="black"/>
                </a:solidFill>
              </a:rPr>
              <a:t>針對錄取分數底線之同分隊伍，再</a:t>
            </a:r>
            <a:r>
              <a:rPr lang="zh-TW" altLang="en-US" sz="3200" dirty="0" smtClean="0">
                <a:solidFill>
                  <a:prstClr val="black"/>
                </a:solidFill>
              </a:rPr>
              <a:t>行追加</a:t>
            </a:r>
            <a:r>
              <a:rPr lang="zh-TW" altLang="en-US" sz="3200" dirty="0">
                <a:solidFill>
                  <a:prstClr val="black"/>
                </a:solidFill>
              </a:rPr>
              <a:t>題目加以</a:t>
            </a:r>
            <a:r>
              <a:rPr lang="zh-TW" altLang="en-US" sz="3200" dirty="0" smtClean="0">
                <a:solidFill>
                  <a:prstClr val="black"/>
                </a:solidFill>
              </a:rPr>
              <a:t>選拔，答題方式為主持人唸完題後，統一舉牌回答，</a:t>
            </a:r>
            <a:r>
              <a:rPr lang="zh-TW" altLang="en-US" sz="3200" b="1" dirty="0" smtClean="0">
                <a:solidFill>
                  <a:prstClr val="black"/>
                </a:solidFill>
              </a:rPr>
              <a:t>答錯一題即行淘汰</a:t>
            </a:r>
            <a:r>
              <a:rPr lang="zh-TW" altLang="en-US" sz="3200" dirty="0" smtClean="0">
                <a:solidFill>
                  <a:prstClr val="black"/>
                </a:solidFill>
              </a:rPr>
              <a:t>。</a:t>
            </a:r>
            <a:r>
              <a:rPr lang="zh-TW" altLang="en-US" sz="3200" b="1" dirty="0" smtClean="0">
                <a:solidFill>
                  <a:srgbClr val="0070C0"/>
                </a:solidFill>
              </a:rPr>
              <a:t>（加賽題不列入積分計算）</a:t>
            </a:r>
            <a:endParaRPr lang="zh-TW" altLang="en-US" sz="3200" b="1" dirty="0">
              <a:solidFill>
                <a:srgbClr val="0070C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 startAt="4"/>
              <a:defRPr/>
            </a:pPr>
            <a:r>
              <a:rPr lang="zh-TW" altLang="en-US" sz="3200" dirty="0" smtClean="0">
                <a:solidFill>
                  <a:prstClr val="black"/>
                </a:solidFill>
              </a:rPr>
              <a:t>比賽過程中，參賽隊伍</a:t>
            </a:r>
            <a:r>
              <a:rPr lang="zh-TW" altLang="en-US" sz="3200" b="1" dirty="0" smtClean="0">
                <a:solidFill>
                  <a:prstClr val="black"/>
                </a:solidFill>
              </a:rPr>
              <a:t>禁用手機</a:t>
            </a:r>
            <a:r>
              <a:rPr lang="zh-TW" altLang="en-US" sz="3200" dirty="0" smtClean="0">
                <a:solidFill>
                  <a:prstClr val="black"/>
                </a:solidFill>
              </a:rPr>
              <a:t>等一切可上網的通訊設備，違者直接取消參賽資格。</a:t>
            </a:r>
            <a:endParaRPr lang="en-US" altLang="zh-TW" sz="3200" dirty="0">
              <a:solidFill>
                <a:prstClr val="black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92500" y="4221163"/>
            <a:ext cx="4248150" cy="1584325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TW" altLang="en-US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>第二階段淘汰賽</a:t>
            </a:r>
            <a:r>
              <a:rPr lang="en-US" altLang="zh-TW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/>
            </a:r>
            <a:br>
              <a:rPr lang="en-US" altLang="zh-TW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</a:br>
            <a:r>
              <a:rPr lang="en-US" altLang="zh-TW" sz="20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/>
            </a:r>
            <a:br>
              <a:rPr lang="en-US" altLang="zh-TW" sz="20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</a:br>
            <a:r>
              <a:rPr lang="en-US" altLang="zh-TW" sz="4000" b="1" dirty="0" smtClean="0">
                <a:ln w="5000" cmpd="sng">
                  <a:noFill/>
                  <a:prstDash val="solid"/>
                </a:ln>
                <a:solidFill>
                  <a:schemeClr val="tx1">
                    <a:lumMod val="95000"/>
                  </a:schemeClr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>105/10/27</a:t>
            </a:r>
            <a:endParaRPr lang="zh-TW" altLang="en-US" sz="4000" b="1" dirty="0">
              <a:ln w="5000" cmpd="sng">
                <a:noFill/>
                <a:prstDash val="solid"/>
              </a:ln>
              <a:solidFill>
                <a:schemeClr val="tx1">
                  <a:lumMod val="95000"/>
                </a:schemeClr>
              </a:solidFill>
              <a:latin typeface="華康瘦金體" panose="03000309000000000000" pitchFamily="65" charset="-120"/>
              <a:ea typeface="華康瘦金體" panose="03000309000000000000" pitchFamily="65" charset="-120"/>
            </a:endParaRPr>
          </a:p>
        </p:txBody>
      </p:sp>
      <p:sp>
        <p:nvSpPr>
          <p:cNvPr id="15362" name="副標題 2"/>
          <p:cNvSpPr>
            <a:spLocks noGrp="1"/>
          </p:cNvSpPr>
          <p:nvPr>
            <p:ph type="subTitle" idx="1"/>
          </p:nvPr>
        </p:nvSpPr>
        <p:spPr>
          <a:xfrm>
            <a:off x="684213" y="1700213"/>
            <a:ext cx="7056437" cy="2233612"/>
          </a:xfrm>
        </p:spPr>
        <p:txBody>
          <a:bodyPr/>
          <a:lstStyle/>
          <a:p>
            <a:pPr eaLnBrk="1" hangingPunct="1"/>
            <a:r>
              <a:rPr lang="zh-TW" altLang="en-US" sz="6000" smtClean="0">
                <a:solidFill>
                  <a:srgbClr val="FFFF00"/>
                </a:solidFill>
                <a:latin typeface="華康古印體" pitchFamily="65" charset="-120"/>
                <a:ea typeface="華康古印體" pitchFamily="65" charset="-120"/>
              </a:rPr>
              <a:t>大安金頭腦</a:t>
            </a:r>
            <a:endParaRPr lang="en-US" altLang="zh-TW" sz="6000" smtClean="0">
              <a:solidFill>
                <a:srgbClr val="FFFF00"/>
              </a:solidFill>
              <a:latin typeface="華康古印體" pitchFamily="65" charset="-120"/>
              <a:ea typeface="華康古印體" pitchFamily="65" charset="-120"/>
            </a:endParaRPr>
          </a:p>
          <a:p>
            <a:pPr algn="r" eaLnBrk="1" hangingPunct="1"/>
            <a:r>
              <a:rPr lang="zh-TW" altLang="en-US" sz="6000" smtClean="0">
                <a:solidFill>
                  <a:srgbClr val="FFFF00"/>
                </a:solidFill>
                <a:latin typeface="華康古印體" pitchFamily="65" charset="-120"/>
                <a:ea typeface="華康古印體" pitchFamily="65" charset="-120"/>
              </a:rPr>
              <a:t>－閱讀挑戰賽</a:t>
            </a:r>
          </a:p>
        </p:txBody>
      </p:sp>
    </p:spTree>
    <p:extLst>
      <p:ext uri="{BB962C8B-B14F-4D97-AF65-F5344CB8AC3E}">
        <p14:creationId xmlns:p14="http://schemas.microsoft.com/office/powerpoint/2010/main" val="33311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比賽規則</a:t>
            </a:r>
          </a:p>
        </p:txBody>
      </p:sp>
      <p:sp>
        <p:nvSpPr>
          <p:cNvPr id="16386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600200"/>
            <a:ext cx="8515350" cy="4924425"/>
          </a:xfrm>
        </p:spPr>
        <p:txBody>
          <a:bodyPr/>
          <a:lstStyle/>
          <a:p>
            <a:pPr marL="514350" indent="-514350" eaLnBrk="1" hangingPunct="1">
              <a:buSzPct val="100000"/>
              <a:buFont typeface="Wingdings" pitchFamily="2" charset="2"/>
              <a:buAutoNum type="arabicPeriod"/>
            </a:pPr>
            <a:r>
              <a:rPr lang="zh-TW" altLang="en-US" sz="2800" dirty="0" smtClean="0"/>
              <a:t>題型：簡答</a:t>
            </a:r>
            <a:r>
              <a:rPr lang="en-US" altLang="zh-TW" sz="2800" dirty="0" smtClean="0"/>
              <a:t>20</a:t>
            </a:r>
            <a:r>
              <a:rPr lang="zh-TW" altLang="en-US" sz="2800" dirty="0" smtClean="0"/>
              <a:t>題。依難易度，每題得</a:t>
            </a:r>
            <a:r>
              <a:rPr lang="en-US" altLang="zh-TW" sz="2800" dirty="0" smtClean="0"/>
              <a:t>3-5</a:t>
            </a:r>
            <a:r>
              <a:rPr lang="zh-TW" altLang="en-US" sz="2800" dirty="0" smtClean="0"/>
              <a:t>分。</a:t>
            </a:r>
            <a:endParaRPr lang="en-US" altLang="zh-TW" sz="2800" dirty="0" smtClean="0"/>
          </a:p>
          <a:p>
            <a:pPr marL="514350" indent="-514350" eaLnBrk="1" hangingPunct="1">
              <a:buSzPct val="100000"/>
              <a:buFont typeface="Wingdings" pitchFamily="2" charset="2"/>
              <a:buAutoNum type="arabicPeriod"/>
            </a:pPr>
            <a:r>
              <a:rPr lang="zh-TW" altLang="en-US" sz="2800" dirty="0" smtClean="0"/>
              <a:t>題目範圍</a:t>
            </a:r>
            <a:r>
              <a:rPr lang="zh-TW" altLang="en-US" sz="2800" dirty="0"/>
              <a:t>：奇幻及科幻類（含輕小說）</a:t>
            </a:r>
            <a:r>
              <a:rPr lang="en-US" altLang="zh-TW" sz="2800" dirty="0"/>
              <a:t>25%</a:t>
            </a:r>
            <a:r>
              <a:rPr lang="zh-TW" altLang="en-US" sz="2800" dirty="0"/>
              <a:t>、武俠類</a:t>
            </a:r>
            <a:r>
              <a:rPr lang="en-US" altLang="zh-TW" sz="2800" dirty="0"/>
              <a:t>25%</a:t>
            </a:r>
            <a:r>
              <a:rPr lang="zh-TW" altLang="en-US" sz="2800" dirty="0"/>
              <a:t>、心理及勵志類</a:t>
            </a:r>
            <a:r>
              <a:rPr lang="en-US" altLang="zh-TW" sz="2800" dirty="0"/>
              <a:t>20%</a:t>
            </a:r>
            <a:r>
              <a:rPr lang="zh-TW" altLang="en-US" sz="2800" dirty="0"/>
              <a:t>、哲學及歷史類</a:t>
            </a:r>
            <a:r>
              <a:rPr lang="en-US" altLang="zh-TW" sz="2800" dirty="0"/>
              <a:t>20%</a:t>
            </a:r>
            <a:r>
              <a:rPr lang="zh-TW" altLang="en-US" sz="2800" dirty="0"/>
              <a:t>、其他範疇</a:t>
            </a:r>
            <a:r>
              <a:rPr lang="en-US" altLang="zh-TW" sz="2800" dirty="0"/>
              <a:t>10%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 eaLnBrk="1" hangingPunct="1">
              <a:buSzPct val="100000"/>
              <a:buFont typeface="Wingdings" pitchFamily="2" charset="2"/>
              <a:buAutoNum type="arabicPeriod"/>
            </a:pPr>
            <a:r>
              <a:rPr lang="zh-TW" altLang="en-US" sz="2800" dirty="0" smtClean="0"/>
              <a:t>答題：比賽開始前，各組先推派一人站在指定位置，負責按搶答鈴。題目將投影於螢幕上，由</a:t>
            </a:r>
            <a:r>
              <a:rPr lang="zh-TW" altLang="en-US" sz="2800" b="1" dirty="0" smtClean="0"/>
              <a:t>主持人宣讀題目，螢幕倒數計時結束，始可按鈴搶答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（搶答者不等於答題者）</a:t>
            </a:r>
            <a:r>
              <a:rPr lang="zh-TW" altLang="en-US" sz="2800" b="1" dirty="0" smtClean="0"/>
              <a:t>。</a:t>
            </a:r>
            <a:r>
              <a:rPr lang="zh-TW" altLang="en-US" sz="2800" dirty="0"/>
              <a:t>過早按鈴者，喪失該題答題資格</a:t>
            </a:r>
            <a:r>
              <a:rPr lang="zh-TW" altLang="en-US" sz="2800" dirty="0" smtClean="0"/>
              <a:t>。按鈴取得搶答權後，請於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限時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10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秒內作答</a:t>
            </a:r>
            <a:r>
              <a:rPr lang="zh-TW" altLang="en-US" sz="2800" b="1" dirty="0" smtClean="0"/>
              <a:t>，否則視同棄權，該題開放其他各組重新搶答。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379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Clr>
                <a:srgbClr val="DD8047"/>
              </a:buClr>
              <a:buSzPct val="100000"/>
              <a:buFont typeface="Tw Cen MT" pitchFamily="34" charset="0"/>
              <a:buAutoNum type="arabicPeriod" startAt="4"/>
            </a:pPr>
            <a:r>
              <a:rPr lang="zh-TW" altLang="en-US" sz="3200" dirty="0"/>
              <a:t>計分</a:t>
            </a:r>
            <a:r>
              <a:rPr lang="zh-TW" altLang="en-US" sz="3200" dirty="0" smtClean="0"/>
              <a:t>：每</a:t>
            </a:r>
            <a:r>
              <a:rPr lang="zh-TW" altLang="en-US" sz="3200" dirty="0"/>
              <a:t>答完一題，主持人公布正確答案後，工作人員</a:t>
            </a:r>
            <a:r>
              <a:rPr lang="zh-TW" altLang="en-US" sz="3200" dirty="0" smtClean="0"/>
              <a:t>會將得分登記在螢幕左側的計分白板上。</a:t>
            </a:r>
            <a:r>
              <a:rPr lang="zh-TW" altLang="en-US" sz="3200" b="1" dirty="0" smtClean="0"/>
              <a:t>參賽</a:t>
            </a:r>
            <a:r>
              <a:rPr lang="zh-TW" altLang="en-US" sz="3200" b="1" dirty="0"/>
              <a:t>隊伍</a:t>
            </a:r>
            <a:r>
              <a:rPr lang="zh-TW" altLang="en-US" sz="3200" b="1" dirty="0" smtClean="0"/>
              <a:t>請協助確認組別、分數是否登記正確。</a:t>
            </a:r>
            <a:endParaRPr lang="en-US" altLang="zh-TW" sz="3200" dirty="0"/>
          </a:p>
          <a:p>
            <a:pPr marL="514350" indent="-514350" eaLnBrk="1" hangingPunct="1">
              <a:lnSpc>
                <a:spcPct val="90000"/>
              </a:lnSpc>
              <a:buClr>
                <a:srgbClr val="DD8047"/>
              </a:buClr>
              <a:buSzPct val="100000"/>
              <a:buFont typeface="Tw Cen MT" pitchFamily="34" charset="0"/>
              <a:buAutoNum type="arabicPeriod" startAt="4"/>
            </a:pPr>
            <a:r>
              <a:rPr lang="zh-TW" altLang="en-US" sz="3200" dirty="0" smtClean="0">
                <a:solidFill>
                  <a:srgbClr val="000000"/>
                </a:solidFill>
              </a:rPr>
              <a:t>賽制：</a:t>
            </a:r>
            <a:r>
              <a:rPr lang="zh-TW" altLang="en-US" sz="3200" b="1" dirty="0" smtClean="0">
                <a:solidFill>
                  <a:srgbClr val="000000"/>
                </a:solidFill>
              </a:rPr>
              <a:t>淘汰制</a:t>
            </a:r>
            <a:r>
              <a:rPr lang="zh-TW" altLang="en-US" sz="3200" dirty="0" smtClean="0">
                <a:solidFill>
                  <a:srgbClr val="000000"/>
                </a:solidFill>
              </a:rPr>
              <a:t>。</a:t>
            </a:r>
            <a:r>
              <a:rPr lang="zh-TW" altLang="en-US" sz="3200" b="1" dirty="0">
                <a:solidFill>
                  <a:srgbClr val="FF0000"/>
                </a:solidFill>
              </a:rPr>
              <a:t>依第一、二階段累計得分排序，取前</a:t>
            </a:r>
            <a:r>
              <a:rPr lang="en-US" altLang="zh-TW" sz="3200" b="1" dirty="0">
                <a:solidFill>
                  <a:srgbClr val="FF0000"/>
                </a:solidFill>
              </a:rPr>
              <a:t>6</a:t>
            </a:r>
            <a:r>
              <a:rPr lang="zh-TW" altLang="en-US" sz="3200" b="1" dirty="0">
                <a:solidFill>
                  <a:srgbClr val="FF0000"/>
                </a:solidFill>
              </a:rPr>
              <a:t>組，</a:t>
            </a:r>
            <a:r>
              <a:rPr lang="zh-TW" altLang="en-US" sz="3200" b="1">
                <a:solidFill>
                  <a:srgbClr val="FF0000"/>
                </a:solidFill>
              </a:rPr>
              <a:t>晉級</a:t>
            </a:r>
            <a:r>
              <a:rPr lang="zh-TW" altLang="en-US" sz="3200" b="1" smtClean="0">
                <a:solidFill>
                  <a:srgbClr val="FF0000"/>
                </a:solidFill>
              </a:rPr>
              <a:t>第</a:t>
            </a:r>
            <a:r>
              <a:rPr lang="zh-TW" altLang="en-US" sz="3200" b="1">
                <a:solidFill>
                  <a:srgbClr val="FF0000"/>
                </a:solidFill>
              </a:rPr>
              <a:t>三</a:t>
            </a:r>
            <a:r>
              <a:rPr lang="zh-TW" altLang="en-US" sz="3200" b="1" smtClean="0">
                <a:solidFill>
                  <a:srgbClr val="FF0000"/>
                </a:solidFill>
              </a:rPr>
              <a:t>階段</a:t>
            </a:r>
            <a:r>
              <a:rPr lang="zh-TW" altLang="en-US" sz="3200" dirty="0" smtClean="0">
                <a:solidFill>
                  <a:srgbClr val="000000"/>
                </a:solidFill>
              </a:rPr>
              <a:t>。若可能晉級的隊伍多於</a:t>
            </a:r>
            <a:r>
              <a:rPr lang="en-US" altLang="zh-TW" sz="3200" dirty="0" smtClean="0">
                <a:solidFill>
                  <a:srgbClr val="000000"/>
                </a:solidFill>
              </a:rPr>
              <a:t>6</a:t>
            </a:r>
            <a:r>
              <a:rPr lang="zh-TW" altLang="en-US" sz="3200" dirty="0" smtClean="0">
                <a:solidFill>
                  <a:srgbClr val="000000"/>
                </a:solidFill>
              </a:rPr>
              <a:t>組，</a:t>
            </a:r>
            <a:r>
              <a:rPr lang="zh-TW" altLang="en-US" sz="3200" dirty="0">
                <a:solidFill>
                  <a:srgbClr val="000000"/>
                </a:solidFill>
              </a:rPr>
              <a:t>則針對錄取分數底線之同分</a:t>
            </a:r>
            <a:r>
              <a:rPr lang="zh-TW" altLang="en-US" sz="3200" dirty="0" smtClean="0">
                <a:solidFill>
                  <a:srgbClr val="000000"/>
                </a:solidFill>
              </a:rPr>
              <a:t>隊伍</a:t>
            </a:r>
            <a:r>
              <a:rPr lang="zh-TW" altLang="en-US" sz="3200" dirty="0">
                <a:solidFill>
                  <a:srgbClr val="000000"/>
                </a:solidFill>
              </a:rPr>
              <a:t>，再行追加題目加以</a:t>
            </a:r>
            <a:r>
              <a:rPr lang="zh-TW" altLang="en-US" sz="3200" dirty="0" smtClean="0">
                <a:solidFill>
                  <a:srgbClr val="000000"/>
                </a:solidFill>
              </a:rPr>
              <a:t>選拔。加賽時，答題方式為按鈴搶答，由</a:t>
            </a:r>
            <a:r>
              <a:rPr lang="zh-TW" altLang="en-US" sz="3200" b="1" dirty="0">
                <a:solidFill>
                  <a:srgbClr val="000000"/>
                </a:solidFill>
              </a:rPr>
              <a:t>搶先答對的組別勝出</a:t>
            </a:r>
            <a:r>
              <a:rPr lang="zh-TW" altLang="en-US" sz="3600" dirty="0">
                <a:solidFill>
                  <a:srgbClr val="000000"/>
                </a:solidFill>
              </a:rPr>
              <a:t>。</a:t>
            </a:r>
            <a:r>
              <a:rPr lang="zh-TW" altLang="en-US" sz="2800" b="1" dirty="0">
                <a:solidFill>
                  <a:srgbClr val="0070C0"/>
                </a:solidFill>
              </a:rPr>
              <a:t>（加賽題不列入積分計算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）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 startAt="6"/>
              <a:defRPr/>
            </a:pPr>
            <a:r>
              <a:rPr lang="zh-TW" altLang="en-US" sz="2800" dirty="0" smtClean="0">
                <a:solidFill>
                  <a:prstClr val="black"/>
                </a:solidFill>
              </a:rPr>
              <a:t>特殊規定：</a:t>
            </a:r>
            <a:r>
              <a:rPr lang="zh-TW" altLang="zh-TW" sz="2800" dirty="0"/>
              <a:t>第二</a:t>
            </a:r>
            <a:r>
              <a:rPr lang="zh-TW" altLang="zh-TW" sz="2800" dirty="0" smtClean="0"/>
              <a:t>階段時</a:t>
            </a:r>
            <a:r>
              <a:rPr lang="zh-TW" altLang="zh-TW" sz="2800" dirty="0"/>
              <a:t>，各組均</a:t>
            </a:r>
            <a:r>
              <a:rPr lang="zh-TW" altLang="zh-TW" sz="2800" b="1" dirty="0">
                <a:solidFill>
                  <a:srgbClr val="FF0000"/>
                </a:solidFill>
              </a:rPr>
              <a:t>有</a:t>
            </a:r>
            <a:r>
              <a:rPr lang="en-US" altLang="zh-TW" sz="2800" b="1" dirty="0">
                <a:solidFill>
                  <a:srgbClr val="FF0000"/>
                </a:solidFill>
              </a:rPr>
              <a:t>1</a:t>
            </a:r>
            <a:r>
              <a:rPr lang="zh-TW" altLang="zh-TW" sz="2800" b="1" dirty="0">
                <a:solidFill>
                  <a:srgbClr val="FF0000"/>
                </a:solidFill>
              </a:rPr>
              <a:t>次求救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機會</a:t>
            </a:r>
            <a:r>
              <a:rPr lang="zh-TW" altLang="en-US" sz="2800" dirty="0" smtClean="0"/>
              <a:t>。</a:t>
            </a:r>
            <a:r>
              <a:rPr lang="zh-TW" altLang="en-US" sz="2800" dirty="0"/>
              <a:t>請</a:t>
            </a:r>
            <a:r>
              <a:rPr lang="zh-TW" altLang="en-US" sz="2800" dirty="0" smtClean="0"/>
              <a:t>於</a:t>
            </a:r>
            <a:r>
              <a:rPr lang="zh-TW" altLang="zh-TW" sz="2800" dirty="0" smtClean="0"/>
              <a:t>按鈴取得</a:t>
            </a:r>
            <a:r>
              <a:rPr lang="zh-TW" altLang="zh-TW" sz="2800" dirty="0"/>
              <a:t>答題權後</a:t>
            </a:r>
            <a:r>
              <a:rPr lang="zh-TW" altLang="zh-TW" sz="2800" dirty="0" smtClean="0"/>
              <a:t>，</a:t>
            </a:r>
            <a:r>
              <a:rPr lang="zh-TW" altLang="en-US" sz="2800" dirty="0" smtClean="0"/>
              <a:t>直接跟主持人說：</a:t>
            </a:r>
            <a:r>
              <a:rPr lang="zh-TW" altLang="zh-TW" sz="2800" dirty="0" smtClean="0"/>
              <a:t>「</a:t>
            </a:r>
            <a:r>
              <a:rPr lang="zh-TW" altLang="en-US" sz="2800" dirty="0" smtClean="0"/>
              <a:t>我要求救</a:t>
            </a:r>
            <a:r>
              <a:rPr lang="zh-TW" altLang="zh-TW" sz="2800" dirty="0" smtClean="0"/>
              <a:t>」，</a:t>
            </a:r>
            <a:r>
              <a:rPr lang="zh-TW" altLang="zh-TW" sz="2800" dirty="0"/>
              <a:t>可在</a:t>
            </a:r>
            <a:r>
              <a:rPr lang="zh-TW" altLang="zh-TW" sz="2800" b="1" dirty="0">
                <a:solidFill>
                  <a:srgbClr val="FF0000"/>
                </a:solidFill>
              </a:rPr>
              <a:t>限時</a:t>
            </a:r>
            <a:r>
              <a:rPr lang="en-US" altLang="zh-TW" sz="2800" b="1" dirty="0">
                <a:solidFill>
                  <a:srgbClr val="FF0000"/>
                </a:solidFill>
              </a:rPr>
              <a:t>1</a:t>
            </a:r>
            <a:r>
              <a:rPr lang="zh-TW" altLang="zh-TW" sz="2800" b="1" dirty="0">
                <a:solidFill>
                  <a:srgbClr val="FF0000"/>
                </a:solidFill>
              </a:rPr>
              <a:t>分鐘內，請主持人或場外非參賽同學協助提示 </a:t>
            </a:r>
            <a:r>
              <a:rPr lang="zh-TW" altLang="en-US" sz="2800" dirty="0" smtClean="0"/>
              <a:t>。</a:t>
            </a:r>
            <a:r>
              <a:rPr lang="zh-TW" altLang="zh-TW" sz="2800" b="1" dirty="0" smtClean="0"/>
              <a:t>（</a:t>
            </a:r>
            <a:r>
              <a:rPr lang="zh-TW" altLang="zh-TW" sz="2800" b="1" dirty="0"/>
              <a:t>不能直接報答</a:t>
            </a:r>
            <a:r>
              <a:rPr lang="zh-TW" altLang="zh-TW" sz="2800" b="1" dirty="0" smtClean="0"/>
              <a:t>案</a:t>
            </a:r>
            <a:r>
              <a:rPr lang="zh-TW" altLang="en-US" sz="2800" b="1" dirty="0" smtClean="0"/>
              <a:t>，違者該題不予計分</a:t>
            </a:r>
            <a:r>
              <a:rPr lang="zh-TW" altLang="zh-TW" sz="2800" b="1" dirty="0" smtClean="0"/>
              <a:t>）</a:t>
            </a:r>
            <a:r>
              <a:rPr lang="zh-TW" altLang="en-US" sz="2800" b="1" dirty="0" smtClean="0"/>
              <a:t>（加賽題不可求救）</a:t>
            </a:r>
            <a:r>
              <a:rPr lang="zh-TW" altLang="zh-TW" sz="2800" b="1" dirty="0" smtClean="0"/>
              <a:t> </a:t>
            </a:r>
            <a:endParaRPr lang="en-US" altLang="zh-TW" sz="2800" b="1" dirty="0" smtClean="0">
              <a:solidFill>
                <a:prstClr val="black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 startAt="6"/>
              <a:defRPr/>
            </a:pPr>
            <a:r>
              <a:rPr lang="zh-TW" altLang="en-US" sz="2800" dirty="0" smtClean="0">
                <a:solidFill>
                  <a:prstClr val="black"/>
                </a:solidFill>
              </a:rPr>
              <a:t>比賽</a:t>
            </a:r>
            <a:r>
              <a:rPr lang="zh-TW" altLang="en-US" sz="2800" dirty="0">
                <a:solidFill>
                  <a:prstClr val="black"/>
                </a:solidFill>
              </a:rPr>
              <a:t>過程中，參賽隊伍</a:t>
            </a:r>
            <a:r>
              <a:rPr lang="zh-TW" altLang="en-US" sz="2800" b="1" dirty="0">
                <a:solidFill>
                  <a:prstClr val="black"/>
                </a:solidFill>
              </a:rPr>
              <a:t>禁用手機</a:t>
            </a:r>
            <a:r>
              <a:rPr lang="zh-TW" altLang="en-US" sz="2800" dirty="0">
                <a:solidFill>
                  <a:prstClr val="black"/>
                </a:solidFill>
              </a:rPr>
              <a:t>等一切可上網的通訊設備，違者直接取消參賽資格。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TW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388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92500" y="4221163"/>
            <a:ext cx="4248150" cy="1584325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TW" altLang="en-US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>第</a:t>
            </a:r>
            <a:r>
              <a:rPr lang="zh-TW" altLang="en-US" sz="4900" b="1" dirty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>三</a:t>
            </a:r>
            <a:r>
              <a:rPr lang="zh-TW" altLang="en-US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>階段決賽</a:t>
            </a:r>
            <a:r>
              <a:rPr lang="en-US" altLang="zh-TW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/>
            </a:r>
            <a:br>
              <a:rPr lang="en-US" altLang="zh-TW" sz="49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</a:br>
            <a:r>
              <a:rPr lang="en-US" altLang="zh-TW" sz="20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/>
            </a:r>
            <a:br>
              <a:rPr lang="en-US" altLang="zh-TW" sz="2000" b="1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</a:br>
            <a:r>
              <a:rPr lang="en-US" altLang="zh-TW" sz="4000" b="1" dirty="0" smtClean="0">
                <a:ln w="5000" cmpd="sng">
                  <a:noFill/>
                  <a:prstDash val="solid"/>
                </a:ln>
                <a:solidFill>
                  <a:schemeClr val="tx1">
                    <a:lumMod val="95000"/>
                  </a:schemeClr>
                </a:solidFill>
                <a:latin typeface="華康瘦金體" panose="03000309000000000000" pitchFamily="65" charset="-120"/>
                <a:ea typeface="華康瘦金體" panose="03000309000000000000" pitchFamily="65" charset="-120"/>
              </a:rPr>
              <a:t>105/10/27</a:t>
            </a:r>
            <a:endParaRPr lang="zh-TW" altLang="en-US" sz="4000" b="1" dirty="0">
              <a:ln w="5000" cmpd="sng">
                <a:noFill/>
                <a:prstDash val="solid"/>
              </a:ln>
              <a:solidFill>
                <a:schemeClr val="tx1">
                  <a:lumMod val="95000"/>
                </a:schemeClr>
              </a:solidFill>
              <a:latin typeface="華康瘦金體" panose="03000309000000000000" pitchFamily="65" charset="-120"/>
              <a:ea typeface="華康瘦金體" panose="03000309000000000000" pitchFamily="65" charset="-120"/>
            </a:endParaRPr>
          </a:p>
        </p:txBody>
      </p:sp>
      <p:sp>
        <p:nvSpPr>
          <p:cNvPr id="15362" name="副標題 2"/>
          <p:cNvSpPr>
            <a:spLocks noGrp="1"/>
          </p:cNvSpPr>
          <p:nvPr>
            <p:ph type="subTitle" idx="1"/>
          </p:nvPr>
        </p:nvSpPr>
        <p:spPr>
          <a:xfrm>
            <a:off x="684213" y="1700213"/>
            <a:ext cx="7056437" cy="2233612"/>
          </a:xfrm>
        </p:spPr>
        <p:txBody>
          <a:bodyPr/>
          <a:lstStyle/>
          <a:p>
            <a:pPr eaLnBrk="1" hangingPunct="1"/>
            <a:r>
              <a:rPr lang="zh-TW" altLang="en-US" sz="6000" smtClean="0">
                <a:solidFill>
                  <a:srgbClr val="FFFF00"/>
                </a:solidFill>
                <a:latin typeface="華康古印體" pitchFamily="65" charset="-120"/>
                <a:ea typeface="華康古印體" pitchFamily="65" charset="-120"/>
              </a:rPr>
              <a:t>大安金頭腦</a:t>
            </a:r>
            <a:endParaRPr lang="en-US" altLang="zh-TW" sz="6000" smtClean="0">
              <a:solidFill>
                <a:srgbClr val="FFFF00"/>
              </a:solidFill>
              <a:latin typeface="華康古印體" pitchFamily="65" charset="-120"/>
              <a:ea typeface="華康古印體" pitchFamily="65" charset="-120"/>
            </a:endParaRPr>
          </a:p>
          <a:p>
            <a:pPr algn="r" eaLnBrk="1" hangingPunct="1"/>
            <a:r>
              <a:rPr lang="zh-TW" altLang="en-US" sz="6000" smtClean="0">
                <a:solidFill>
                  <a:srgbClr val="FFFF00"/>
                </a:solidFill>
                <a:latin typeface="華康古印體" pitchFamily="65" charset="-120"/>
                <a:ea typeface="華康古印體" pitchFamily="65" charset="-120"/>
              </a:rPr>
              <a:t>－閱讀挑戰賽</a:t>
            </a:r>
          </a:p>
        </p:txBody>
      </p:sp>
    </p:spTree>
    <p:extLst>
      <p:ext uri="{BB962C8B-B14F-4D97-AF65-F5344CB8AC3E}">
        <p14:creationId xmlns:p14="http://schemas.microsoft.com/office/powerpoint/2010/main" val="13923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smtClean="0"/>
              <a:t>比賽規則</a:t>
            </a:r>
          </a:p>
        </p:txBody>
      </p:sp>
      <p:sp>
        <p:nvSpPr>
          <p:cNvPr id="16386" name="內容版面配置區 2"/>
          <p:cNvSpPr>
            <a:spLocks noGrp="1"/>
          </p:cNvSpPr>
          <p:nvPr>
            <p:ph sz="quarter" idx="1"/>
          </p:nvPr>
        </p:nvSpPr>
        <p:spPr>
          <a:xfrm>
            <a:off x="250825" y="1600200"/>
            <a:ext cx="8515350" cy="4924425"/>
          </a:xfrm>
        </p:spPr>
        <p:txBody>
          <a:bodyPr/>
          <a:lstStyle/>
          <a:p>
            <a:pPr marL="514350" indent="-514350" algn="just" eaLnBrk="1" hangingPunct="1">
              <a:buSzPct val="100000"/>
              <a:buFont typeface="Wingdings" pitchFamily="2" charset="2"/>
              <a:buAutoNum type="arabicPeriod"/>
            </a:pPr>
            <a:r>
              <a:rPr lang="zh-TW" altLang="en-US" sz="2950" dirty="0" smtClean="0"/>
              <a:t>題型：閱讀問答</a:t>
            </a:r>
            <a:r>
              <a:rPr lang="zh-TW" altLang="en-US" sz="2950" dirty="0"/>
              <a:t>共</a:t>
            </a:r>
            <a:r>
              <a:rPr lang="en-US" altLang="zh-TW" sz="2950" dirty="0" smtClean="0"/>
              <a:t>6</a:t>
            </a:r>
            <a:r>
              <a:rPr lang="zh-TW" altLang="en-US" sz="2950" dirty="0" smtClean="0"/>
              <a:t>題，每題最高得</a:t>
            </a:r>
            <a:r>
              <a:rPr lang="en-US" altLang="zh-TW" sz="2950" dirty="0" smtClean="0"/>
              <a:t>6</a:t>
            </a:r>
            <a:r>
              <a:rPr lang="zh-TW" altLang="en-US" sz="2950" dirty="0" smtClean="0"/>
              <a:t>分。</a:t>
            </a:r>
            <a:endParaRPr lang="en-US" altLang="zh-TW" sz="2950" dirty="0" smtClean="0"/>
          </a:p>
          <a:p>
            <a:pPr marL="514350" indent="-514350" algn="just" eaLnBrk="1" hangingPunct="1">
              <a:buSzPct val="100000"/>
              <a:buFont typeface="Wingdings" pitchFamily="2" charset="2"/>
              <a:buAutoNum type="arabicPeriod"/>
            </a:pPr>
            <a:r>
              <a:rPr lang="zh-TW" altLang="en-US" sz="2950" dirty="0" smtClean="0"/>
              <a:t>答題</a:t>
            </a:r>
            <a:r>
              <a:rPr lang="zh-TW" altLang="en-US" sz="2950" dirty="0"/>
              <a:t>：限時</a:t>
            </a:r>
            <a:r>
              <a:rPr lang="en-US" altLang="zh-TW" sz="2950" dirty="0"/>
              <a:t>6</a:t>
            </a:r>
            <a:r>
              <a:rPr lang="zh-TW" altLang="en-US" sz="2950" dirty="0"/>
              <a:t>分鐘讀完指定文章後，回答相關問題。</a:t>
            </a:r>
            <a:r>
              <a:rPr lang="zh-TW" altLang="en-US" sz="2950" b="1" dirty="0"/>
              <a:t>時間一到，文章將收回，各組請憑記憶作答，不得以抄錄、影印、拍照等任何方式記錄文章</a:t>
            </a:r>
            <a:r>
              <a:rPr lang="zh-TW" altLang="en-US" sz="2950" b="1" dirty="0" smtClean="0"/>
              <a:t>。</a:t>
            </a:r>
            <a:r>
              <a:rPr lang="zh-TW" altLang="en-US" sz="2950" dirty="0" smtClean="0"/>
              <a:t>讀完指定文章後，各組先推派一人站在指定位置，負責按搶答鈴。題目將投影於螢幕上，由</a:t>
            </a:r>
            <a:r>
              <a:rPr lang="zh-TW" altLang="en-US" sz="2950" b="1" dirty="0" smtClean="0"/>
              <a:t>主持人宣讀題目</a:t>
            </a:r>
            <a:r>
              <a:rPr lang="zh-TW" altLang="en-US" sz="2950" b="1" dirty="0"/>
              <a:t>，螢幕倒數計時結束，始可按鈴搶答。</a:t>
            </a:r>
            <a:r>
              <a:rPr lang="zh-TW" altLang="en-US" sz="2950" dirty="0"/>
              <a:t>過早按鈴者，喪失該題答題資格。按鈴取得搶答權後，請於</a:t>
            </a:r>
            <a:r>
              <a:rPr lang="zh-TW" altLang="en-US" sz="2950" b="1" dirty="0">
                <a:solidFill>
                  <a:srgbClr val="FF0000"/>
                </a:solidFill>
              </a:rPr>
              <a:t>限時</a:t>
            </a:r>
            <a:r>
              <a:rPr lang="en-US" altLang="zh-TW" sz="2950" b="1" dirty="0">
                <a:solidFill>
                  <a:srgbClr val="FF0000"/>
                </a:solidFill>
              </a:rPr>
              <a:t>10</a:t>
            </a:r>
            <a:r>
              <a:rPr lang="zh-TW" altLang="en-US" sz="2950" b="1" dirty="0">
                <a:solidFill>
                  <a:srgbClr val="FF0000"/>
                </a:solidFill>
              </a:rPr>
              <a:t>秒內作答</a:t>
            </a:r>
            <a:r>
              <a:rPr lang="zh-TW" altLang="en-US" sz="2950" b="1" dirty="0"/>
              <a:t>，否則視同棄權，該題開放其他各組重新搶答</a:t>
            </a:r>
            <a:r>
              <a:rPr lang="zh-TW" altLang="en-US" sz="2950" b="1" dirty="0" smtClean="0"/>
              <a:t>。</a:t>
            </a:r>
            <a:endParaRPr lang="en-US" altLang="zh-TW" sz="2950" b="1" dirty="0" smtClean="0"/>
          </a:p>
        </p:txBody>
      </p:sp>
    </p:spTree>
    <p:extLst>
      <p:ext uri="{BB962C8B-B14F-4D97-AF65-F5344CB8AC3E}">
        <p14:creationId xmlns:p14="http://schemas.microsoft.com/office/powerpoint/2010/main" val="39865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694</TotalTime>
  <Words>1107</Words>
  <Application>Microsoft Office PowerPoint</Application>
  <PresentationFormat>如螢幕大小 (4:3)</PresentationFormat>
  <Paragraphs>36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中庸</vt:lpstr>
      <vt:lpstr>第一階段淘汰賽  105/10/27</vt:lpstr>
      <vt:lpstr>比賽規則</vt:lpstr>
      <vt:lpstr>PowerPoint 簡報</vt:lpstr>
      <vt:lpstr>第二階段淘汰賽  105/10/27</vt:lpstr>
      <vt:lpstr>比賽規則</vt:lpstr>
      <vt:lpstr>PowerPoint 簡報</vt:lpstr>
      <vt:lpstr>PowerPoint 簡報</vt:lpstr>
      <vt:lpstr>第三階段決賽  105/10/27</vt:lpstr>
      <vt:lpstr>比賽規則</vt:lpstr>
      <vt:lpstr>PowerPoint 簡報</vt:lpstr>
      <vt:lpstr>PowerPoint 簡報</vt:lpstr>
      <vt:lpstr>感謝所有參賽同學的熱情參與！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第一階段淘汰賽</dc:title>
  <dc:creator>leno</dc:creator>
  <cp:lastModifiedBy>leno</cp:lastModifiedBy>
  <cp:revision>80</cp:revision>
  <cp:lastPrinted>2015-11-02T04:07:34Z</cp:lastPrinted>
  <dcterms:created xsi:type="dcterms:W3CDTF">2015-10-21T06:37:32Z</dcterms:created>
  <dcterms:modified xsi:type="dcterms:W3CDTF">2016-10-27T02:01:21Z</dcterms:modified>
</cp:coreProperties>
</file>