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75" r:id="rId7"/>
    <p:sldId id="276" r:id="rId8"/>
    <p:sldId id="277" r:id="rId9"/>
    <p:sldId id="261" r:id="rId10"/>
    <p:sldId id="262" r:id="rId11"/>
    <p:sldId id="279" r:id="rId12"/>
    <p:sldId id="280" r:id="rId13"/>
    <p:sldId id="284" r:id="rId14"/>
    <p:sldId id="281" r:id="rId15"/>
    <p:sldId id="282" r:id="rId16"/>
    <p:sldId id="283" r:id="rId17"/>
    <p:sldId id="285" r:id="rId18"/>
  </p:sldIdLst>
  <p:sldSz cx="12192000" cy="6858000"/>
  <p:notesSz cx="12192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835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E486E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206483" y="2962655"/>
            <a:ext cx="2982595" cy="3209290"/>
          </a:xfrm>
          <a:custGeom>
            <a:avLst/>
            <a:gdLst/>
            <a:ahLst/>
            <a:cxnLst/>
            <a:rect l="l" t="t" r="r" b="b"/>
            <a:pathLst>
              <a:path w="2982595" h="3209290">
                <a:moveTo>
                  <a:pt x="2982468" y="0"/>
                </a:moveTo>
                <a:lnTo>
                  <a:pt x="2069592" y="912749"/>
                </a:lnTo>
              </a:path>
              <a:path w="2982595" h="3209290">
                <a:moveTo>
                  <a:pt x="2981833" y="227076"/>
                </a:moveTo>
                <a:lnTo>
                  <a:pt x="0" y="3208934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291571" y="3285744"/>
            <a:ext cx="1896745" cy="1896745"/>
          </a:xfrm>
          <a:custGeom>
            <a:avLst/>
            <a:gdLst/>
            <a:ahLst/>
            <a:cxnLst/>
            <a:rect l="l" t="t" r="r" b="b"/>
            <a:pathLst>
              <a:path w="1896745" h="1896745">
                <a:moveTo>
                  <a:pt x="1896491" y="0"/>
                </a:moveTo>
                <a:lnTo>
                  <a:pt x="0" y="189649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443209" y="3132582"/>
            <a:ext cx="1747520" cy="1821814"/>
          </a:xfrm>
          <a:custGeom>
            <a:avLst/>
            <a:gdLst/>
            <a:ahLst/>
            <a:cxnLst/>
            <a:rect l="l" t="t" r="r" b="b"/>
            <a:pathLst>
              <a:path w="1747520" h="1821814">
                <a:moveTo>
                  <a:pt x="1745742" y="0"/>
                </a:moveTo>
                <a:lnTo>
                  <a:pt x="0" y="1745741"/>
                </a:lnTo>
              </a:path>
              <a:path w="1747520" h="1821814">
                <a:moveTo>
                  <a:pt x="1747012" y="551687"/>
                </a:moveTo>
                <a:lnTo>
                  <a:pt x="477012" y="1821687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E486E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705345" y="1682343"/>
            <a:ext cx="4259580" cy="444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206483" y="2962655"/>
            <a:ext cx="2982595" cy="3209290"/>
          </a:xfrm>
          <a:custGeom>
            <a:avLst/>
            <a:gdLst/>
            <a:ahLst/>
            <a:cxnLst/>
            <a:rect l="l" t="t" r="r" b="b"/>
            <a:pathLst>
              <a:path w="2982595" h="3209290">
                <a:moveTo>
                  <a:pt x="2982468" y="0"/>
                </a:moveTo>
                <a:lnTo>
                  <a:pt x="2069592" y="912749"/>
                </a:lnTo>
              </a:path>
              <a:path w="2982595" h="3209290">
                <a:moveTo>
                  <a:pt x="2981833" y="227076"/>
                </a:moveTo>
                <a:lnTo>
                  <a:pt x="0" y="3208934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291571" y="3285744"/>
            <a:ext cx="1896745" cy="1896745"/>
          </a:xfrm>
          <a:custGeom>
            <a:avLst/>
            <a:gdLst/>
            <a:ahLst/>
            <a:cxnLst/>
            <a:rect l="l" t="t" r="r" b="b"/>
            <a:pathLst>
              <a:path w="1896745" h="1896745">
                <a:moveTo>
                  <a:pt x="1896491" y="0"/>
                </a:moveTo>
                <a:lnTo>
                  <a:pt x="0" y="189649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443209" y="3132582"/>
            <a:ext cx="1747520" cy="1821814"/>
          </a:xfrm>
          <a:custGeom>
            <a:avLst/>
            <a:gdLst/>
            <a:ahLst/>
            <a:cxnLst/>
            <a:rect l="l" t="t" r="r" b="b"/>
            <a:pathLst>
              <a:path w="1747520" h="1821814">
                <a:moveTo>
                  <a:pt x="1745742" y="0"/>
                </a:moveTo>
                <a:lnTo>
                  <a:pt x="0" y="1745741"/>
                </a:lnTo>
              </a:path>
              <a:path w="1747520" h="1821814">
                <a:moveTo>
                  <a:pt x="1747012" y="551687"/>
                </a:moveTo>
                <a:lnTo>
                  <a:pt x="477012" y="1821687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228076" y="9144"/>
            <a:ext cx="3810000" cy="3810000"/>
          </a:xfrm>
          <a:custGeom>
            <a:avLst/>
            <a:gdLst/>
            <a:ahLst/>
            <a:cxnLst/>
            <a:rect l="l" t="t" r="r" b="b"/>
            <a:pathLst>
              <a:path w="3810000" h="3810000">
                <a:moveTo>
                  <a:pt x="3810000" y="0"/>
                </a:moveTo>
                <a:lnTo>
                  <a:pt x="0" y="381000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108191" y="91439"/>
            <a:ext cx="6080760" cy="6080760"/>
          </a:xfrm>
          <a:custGeom>
            <a:avLst/>
            <a:gdLst/>
            <a:ahLst/>
            <a:cxnLst/>
            <a:rect l="l" t="t" r="r" b="b"/>
            <a:pathLst>
              <a:path w="6080759" h="6080760">
                <a:moveTo>
                  <a:pt x="6080633" y="0"/>
                </a:moveTo>
                <a:lnTo>
                  <a:pt x="0" y="6080658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235952" y="228600"/>
            <a:ext cx="4953000" cy="4953000"/>
          </a:xfrm>
          <a:custGeom>
            <a:avLst/>
            <a:gdLst/>
            <a:ahLst/>
            <a:cxnLst/>
            <a:rect l="l" t="t" r="r" b="b"/>
            <a:pathLst>
              <a:path w="4953000" h="4953000">
                <a:moveTo>
                  <a:pt x="4953000" y="0"/>
                </a:moveTo>
                <a:lnTo>
                  <a:pt x="0" y="495300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337297" y="32765"/>
            <a:ext cx="4853305" cy="4921250"/>
          </a:xfrm>
          <a:custGeom>
            <a:avLst/>
            <a:gdLst/>
            <a:ahLst/>
            <a:cxnLst/>
            <a:rect l="l" t="t" r="r" b="b"/>
            <a:pathLst>
              <a:path w="4853305" h="4921250">
                <a:moveTo>
                  <a:pt x="4853051" y="0"/>
                </a:moveTo>
                <a:lnTo>
                  <a:pt x="0" y="4853051"/>
                </a:lnTo>
              </a:path>
              <a:path w="4853305" h="4921250">
                <a:moveTo>
                  <a:pt x="4852416" y="577595"/>
                </a:moveTo>
                <a:lnTo>
                  <a:pt x="509016" y="4920995"/>
                </a:lnTo>
              </a:path>
            </a:pathLst>
          </a:custGeom>
          <a:ln w="3200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E486E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206483" y="2962655"/>
            <a:ext cx="2982595" cy="3209290"/>
          </a:xfrm>
          <a:custGeom>
            <a:avLst/>
            <a:gdLst/>
            <a:ahLst/>
            <a:cxnLst/>
            <a:rect l="l" t="t" r="r" b="b"/>
            <a:pathLst>
              <a:path w="2982595" h="3209290">
                <a:moveTo>
                  <a:pt x="2982468" y="0"/>
                </a:moveTo>
                <a:lnTo>
                  <a:pt x="2069592" y="912749"/>
                </a:lnTo>
              </a:path>
              <a:path w="2982595" h="3209290">
                <a:moveTo>
                  <a:pt x="2981833" y="227076"/>
                </a:moveTo>
                <a:lnTo>
                  <a:pt x="0" y="320893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291571" y="3285744"/>
            <a:ext cx="1896745" cy="1896745"/>
          </a:xfrm>
          <a:custGeom>
            <a:avLst/>
            <a:gdLst/>
            <a:ahLst/>
            <a:cxnLst/>
            <a:rect l="l" t="t" r="r" b="b"/>
            <a:pathLst>
              <a:path w="1896745" h="1896745">
                <a:moveTo>
                  <a:pt x="1896491" y="0"/>
                </a:moveTo>
                <a:lnTo>
                  <a:pt x="0" y="189649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443209" y="3132582"/>
            <a:ext cx="1747520" cy="1821814"/>
          </a:xfrm>
          <a:custGeom>
            <a:avLst/>
            <a:gdLst/>
            <a:ahLst/>
            <a:cxnLst/>
            <a:rect l="l" t="t" r="r" b="b"/>
            <a:pathLst>
              <a:path w="1747520" h="1821814">
                <a:moveTo>
                  <a:pt x="1745742" y="0"/>
                </a:moveTo>
                <a:lnTo>
                  <a:pt x="0" y="1745741"/>
                </a:lnTo>
              </a:path>
              <a:path w="1747520" h="1821814">
                <a:moveTo>
                  <a:pt x="1747012" y="551687"/>
                </a:moveTo>
                <a:lnTo>
                  <a:pt x="477012" y="182168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228076" y="9144"/>
            <a:ext cx="3810000" cy="3810000"/>
          </a:xfrm>
          <a:custGeom>
            <a:avLst/>
            <a:gdLst/>
            <a:ahLst/>
            <a:cxnLst/>
            <a:rect l="l" t="t" r="r" b="b"/>
            <a:pathLst>
              <a:path w="3810000" h="3810000">
                <a:moveTo>
                  <a:pt x="3810000" y="0"/>
                </a:moveTo>
                <a:lnTo>
                  <a:pt x="0" y="38100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108191" y="91439"/>
            <a:ext cx="6080760" cy="6080760"/>
          </a:xfrm>
          <a:custGeom>
            <a:avLst/>
            <a:gdLst/>
            <a:ahLst/>
            <a:cxnLst/>
            <a:rect l="l" t="t" r="r" b="b"/>
            <a:pathLst>
              <a:path w="6080759" h="6080760">
                <a:moveTo>
                  <a:pt x="6080633" y="0"/>
                </a:moveTo>
                <a:lnTo>
                  <a:pt x="0" y="6080658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235952" y="228600"/>
            <a:ext cx="4953000" cy="4953000"/>
          </a:xfrm>
          <a:custGeom>
            <a:avLst/>
            <a:gdLst/>
            <a:ahLst/>
            <a:cxnLst/>
            <a:rect l="l" t="t" r="r" b="b"/>
            <a:pathLst>
              <a:path w="4953000" h="4953000">
                <a:moveTo>
                  <a:pt x="4953000" y="0"/>
                </a:moveTo>
                <a:lnTo>
                  <a:pt x="0" y="49530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337297" y="32765"/>
            <a:ext cx="4853305" cy="4921250"/>
          </a:xfrm>
          <a:custGeom>
            <a:avLst/>
            <a:gdLst/>
            <a:ahLst/>
            <a:cxnLst/>
            <a:rect l="l" t="t" r="r" b="b"/>
            <a:pathLst>
              <a:path w="4853305" h="4921250">
                <a:moveTo>
                  <a:pt x="4853051" y="0"/>
                </a:moveTo>
                <a:lnTo>
                  <a:pt x="0" y="4853051"/>
                </a:lnTo>
              </a:path>
              <a:path w="4853305" h="4921250">
                <a:moveTo>
                  <a:pt x="4852416" y="577595"/>
                </a:moveTo>
                <a:lnTo>
                  <a:pt x="509016" y="4920995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206483" y="2962655"/>
            <a:ext cx="2982595" cy="3209290"/>
          </a:xfrm>
          <a:custGeom>
            <a:avLst/>
            <a:gdLst/>
            <a:ahLst/>
            <a:cxnLst/>
            <a:rect l="l" t="t" r="r" b="b"/>
            <a:pathLst>
              <a:path w="2982595" h="3209290">
                <a:moveTo>
                  <a:pt x="2982468" y="0"/>
                </a:moveTo>
                <a:lnTo>
                  <a:pt x="2069592" y="912749"/>
                </a:lnTo>
              </a:path>
              <a:path w="2982595" h="3209290">
                <a:moveTo>
                  <a:pt x="2981833" y="227076"/>
                </a:moveTo>
                <a:lnTo>
                  <a:pt x="0" y="3208934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291571" y="3285744"/>
            <a:ext cx="1896745" cy="1896745"/>
          </a:xfrm>
          <a:custGeom>
            <a:avLst/>
            <a:gdLst/>
            <a:ahLst/>
            <a:cxnLst/>
            <a:rect l="l" t="t" r="r" b="b"/>
            <a:pathLst>
              <a:path w="1896745" h="1896745">
                <a:moveTo>
                  <a:pt x="1896491" y="0"/>
                </a:moveTo>
                <a:lnTo>
                  <a:pt x="0" y="189649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443209" y="3132582"/>
            <a:ext cx="1747520" cy="1821814"/>
          </a:xfrm>
          <a:custGeom>
            <a:avLst/>
            <a:gdLst/>
            <a:ahLst/>
            <a:cxnLst/>
            <a:rect l="l" t="t" r="r" b="b"/>
            <a:pathLst>
              <a:path w="1747520" h="1821814">
                <a:moveTo>
                  <a:pt x="1745742" y="0"/>
                </a:moveTo>
                <a:lnTo>
                  <a:pt x="0" y="1745741"/>
                </a:lnTo>
              </a:path>
              <a:path w="1747520" h="1821814">
                <a:moveTo>
                  <a:pt x="1747012" y="551687"/>
                </a:moveTo>
                <a:lnTo>
                  <a:pt x="477012" y="1821687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3016" y="1536014"/>
            <a:ext cx="8006715" cy="1245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E486E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34463" y="1698472"/>
            <a:ext cx="8323072" cy="2671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206605" cy="6858000"/>
            <a:chOff x="0" y="0"/>
            <a:chExt cx="122066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28076" y="9144"/>
              <a:ext cx="3810000" cy="3810000"/>
            </a:xfrm>
            <a:custGeom>
              <a:avLst/>
              <a:gdLst/>
              <a:ahLst/>
              <a:cxnLst/>
              <a:rect l="l" t="t" r="r" b="b"/>
              <a:pathLst>
                <a:path w="3810000" h="3810000">
                  <a:moveTo>
                    <a:pt x="3810000" y="0"/>
                  </a:moveTo>
                  <a:lnTo>
                    <a:pt x="0" y="3810000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08191" y="91439"/>
              <a:ext cx="6080760" cy="6080760"/>
            </a:xfrm>
            <a:custGeom>
              <a:avLst/>
              <a:gdLst/>
              <a:ahLst/>
              <a:cxnLst/>
              <a:rect l="l" t="t" r="r" b="b"/>
              <a:pathLst>
                <a:path w="6080759" h="6080760">
                  <a:moveTo>
                    <a:pt x="6080633" y="0"/>
                  </a:moveTo>
                  <a:lnTo>
                    <a:pt x="0" y="6080658"/>
                  </a:lnTo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5952" y="228600"/>
              <a:ext cx="4953000" cy="4953000"/>
            </a:xfrm>
            <a:custGeom>
              <a:avLst/>
              <a:gdLst/>
              <a:ahLst/>
              <a:cxnLst/>
              <a:rect l="l" t="t" r="r" b="b"/>
              <a:pathLst>
                <a:path w="4953000" h="4953000">
                  <a:moveTo>
                    <a:pt x="4953000" y="0"/>
                  </a:moveTo>
                  <a:lnTo>
                    <a:pt x="0" y="4953000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37297" y="32765"/>
              <a:ext cx="4853305" cy="4921250"/>
            </a:xfrm>
            <a:custGeom>
              <a:avLst/>
              <a:gdLst/>
              <a:ahLst/>
              <a:cxnLst/>
              <a:rect l="l" t="t" r="r" b="b"/>
              <a:pathLst>
                <a:path w="4853305" h="4921250">
                  <a:moveTo>
                    <a:pt x="4853051" y="0"/>
                  </a:moveTo>
                  <a:lnTo>
                    <a:pt x="0" y="4853051"/>
                  </a:lnTo>
                </a:path>
                <a:path w="4853305" h="4921250">
                  <a:moveTo>
                    <a:pt x="4852416" y="577595"/>
                  </a:moveTo>
                  <a:lnTo>
                    <a:pt x="509016" y="4920995"/>
                  </a:lnTo>
                </a:path>
              </a:pathLst>
            </a:custGeom>
            <a:ln w="320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63016" y="2123059"/>
            <a:ext cx="198018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TW" altLang="en-US" sz="4800" spc="-395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</a:rPr>
              <a:t>第一</a:t>
            </a:r>
            <a:r>
              <a:rPr lang="zh-TW" altLang="en-US" sz="4800" spc="-39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</a:rPr>
              <a:t>堂</a:t>
            </a:r>
            <a:endParaRPr sz="4800" dirty="0">
              <a:latin typeface="微軟正黑體" panose="020B0604030504040204" pitchFamily="34" charset="-120"/>
              <a:ea typeface="微軟正黑體" panose="020B0604030504040204" pitchFamily="34" charset="-120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3016" y="2851226"/>
            <a:ext cx="6731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認識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網站與網路爬蟲原理</a:t>
            </a:r>
            <a:endParaRPr sz="4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3016" y="3864102"/>
            <a:ext cx="5942584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TW" altLang="en-US" sz="36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6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36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搜刮網路</a:t>
            </a:r>
            <a:r>
              <a:rPr lang="zh-TW" altLang="en-US" sz="36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資料的</a:t>
            </a:r>
            <a:endParaRPr lang="en-US" altLang="zh-TW" sz="3600" dirty="0" smtClean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TW" altLang="en-US" sz="36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十二</a:t>
            </a:r>
            <a:r>
              <a:rPr lang="zh-TW" altLang="en-US" sz="36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堂實習課</a:t>
            </a:r>
            <a:endParaRPr sz="36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UKIJ CJ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7848601" y="1600200"/>
            <a:ext cx="3962400" cy="3139321"/>
          </a:xfrm>
        </p:spPr>
        <p:txBody>
          <a:bodyPr/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://thonny.org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b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Thonny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適合用於編寫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較小型的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38200"/>
            <a:ext cx="6553200" cy="495241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2514600" y="381000"/>
            <a:ext cx="7620000" cy="2215991"/>
          </a:xfrm>
        </p:spPr>
        <p:txBody>
          <a:bodyPr/>
          <a:lstStyle/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首次執行</a:t>
            </a:r>
            <a:r>
              <a:rPr lang="en-US" altLang="zh-TW" sz="4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Thonny</a:t>
            </a:r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的畫面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請選擇 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Standard </a:t>
            </a:r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048000"/>
            <a:ext cx="681599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36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7848601" y="1600200"/>
            <a:ext cx="3962400" cy="2954655"/>
          </a:xfrm>
        </p:spPr>
        <p:txBody>
          <a:bodyPr/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Thonny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程式開發環境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7543800" cy="6758228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828800" y="17526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程式編輯區</a:t>
            </a:r>
            <a:endParaRPr lang="zh-TW" altLang="en-US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143000" y="5334000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輸出結果區，以及互動程式區</a:t>
            </a:r>
            <a:endParaRPr lang="zh-TW" altLang="en-US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2178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381000"/>
            <a:ext cx="6096000" cy="54508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52830" algn="ctr">
              <a:lnSpc>
                <a:spcPts val="5265"/>
              </a:lnSpc>
              <a:spcBef>
                <a:spcPts val="35"/>
              </a:spcBef>
            </a:pPr>
            <a:r>
              <a:rPr sz="4400" spc="105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</a:rPr>
              <a:t>A</a:t>
            </a:r>
            <a:r>
              <a:rPr lang="en-US" sz="4400" spc="105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</a:rPr>
              <a:t>naconda</a:t>
            </a:r>
          </a:p>
          <a:p>
            <a:pPr marL="1052830" algn="ctr">
              <a:lnSpc>
                <a:spcPts val="5265"/>
              </a:lnSpc>
              <a:spcBef>
                <a:spcPts val="35"/>
              </a:spcBef>
            </a:pP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</a:rPr>
              <a:t>豐富的</a:t>
            </a: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</a:rPr>
              <a:t>Python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</a:rPr>
              <a:t>模組套件包</a:t>
            </a:r>
            <a:endParaRPr lang="en-US" altLang="zh-TW" sz="4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Verdana"/>
            </a:endParaRPr>
          </a:p>
          <a:p>
            <a:pPr marL="1052830" algn="ctr">
              <a:lnSpc>
                <a:spcPts val="5265"/>
              </a:lnSpc>
              <a:spcBef>
                <a:spcPts val="35"/>
              </a:spcBef>
            </a:pPr>
            <a:endParaRPr lang="en-US" sz="4400" dirty="0">
              <a:latin typeface="微軟正黑體" panose="020B0604030504040204" pitchFamily="34" charset="-120"/>
              <a:ea typeface="微軟正黑體" panose="020B0604030504040204" pitchFamily="34" charset="-120"/>
              <a:cs typeface="Verdana"/>
            </a:endParaRPr>
          </a:p>
          <a:p>
            <a:pPr marL="1052830" algn="ctr">
              <a:lnSpc>
                <a:spcPts val="5265"/>
              </a:lnSpc>
              <a:spcBef>
                <a:spcPts val="35"/>
              </a:spcBef>
            </a:pP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</a:rPr>
              <a:t>其中的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  <a:cs typeface="Verdana"/>
            </a:endParaRPr>
          </a:p>
          <a:p>
            <a:pPr marL="1052830" algn="ctr">
              <a:lnSpc>
                <a:spcPts val="5265"/>
              </a:lnSpc>
              <a:spcBef>
                <a:spcPts val="35"/>
              </a:spcBef>
            </a:pPr>
            <a:r>
              <a:rPr lang="en-US" sz="4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</a:rPr>
              <a:t>Jupyter</a:t>
            </a:r>
            <a:r>
              <a:rPr 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</a:rPr>
              <a:t> Notebook</a:t>
            </a:r>
          </a:p>
          <a:p>
            <a:pPr marL="1052830" algn="ctr">
              <a:lnSpc>
                <a:spcPts val="5265"/>
              </a:lnSpc>
              <a:spcBef>
                <a:spcPts val="35"/>
              </a:spcBef>
            </a:pP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</a:rPr>
              <a:t>適合於爬蟲程式</a:t>
            </a:r>
            <a:endParaRPr lang="en-US" altLang="zh-TW" sz="4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Verdana"/>
            </a:endParaRPr>
          </a:p>
          <a:p>
            <a:pPr marL="1052830" algn="ctr">
              <a:lnSpc>
                <a:spcPts val="5265"/>
              </a:lnSpc>
              <a:spcBef>
                <a:spcPts val="35"/>
              </a:spcBef>
            </a:pP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</a:rPr>
              <a:t>的開發測試</a:t>
            </a:r>
            <a:endParaRPr sz="4400" dirty="0">
              <a:latin typeface="微軟正黑體" panose="020B0604030504040204" pitchFamily="34" charset="-120"/>
              <a:ea typeface="微軟正黑體" panose="020B0604030504040204" pitchFamily="34" charset="-120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125066" y="-8641"/>
            <a:ext cx="6096000" cy="6858000"/>
            <a:chOff x="6096000" y="0"/>
            <a:chExt cx="6096000" cy="6858000"/>
          </a:xfrm>
        </p:grpSpPr>
        <p:sp>
          <p:nvSpPr>
            <p:cNvPr id="5" name="object 5"/>
            <p:cNvSpPr/>
            <p:nvPr/>
          </p:nvSpPr>
          <p:spPr>
            <a:xfrm>
              <a:off x="6096000" y="0"/>
              <a:ext cx="6096000" cy="6858000"/>
            </a:xfrm>
            <a:custGeom>
              <a:avLst/>
              <a:gdLst/>
              <a:ahLst/>
              <a:cxnLst/>
              <a:rect l="l" t="t" r="r" b="b"/>
              <a:pathLst>
                <a:path w="6096000" h="6858000">
                  <a:moveTo>
                    <a:pt x="60960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096000" y="6858000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136093">
                <a:alpha val="9686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28934" y="1448570"/>
              <a:ext cx="4888991" cy="36149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02198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21980" y="3047"/>
            <a:ext cx="3982720" cy="6173470"/>
            <a:chOff x="8221980" y="3047"/>
            <a:chExt cx="3982720" cy="6173470"/>
          </a:xfrm>
        </p:grpSpPr>
        <p:sp>
          <p:nvSpPr>
            <p:cNvPr id="3" name="object 3"/>
            <p:cNvSpPr/>
            <p:nvPr/>
          </p:nvSpPr>
          <p:spPr>
            <a:xfrm>
              <a:off x="9206484" y="2962655"/>
              <a:ext cx="2982595" cy="3209290"/>
            </a:xfrm>
            <a:custGeom>
              <a:avLst/>
              <a:gdLst/>
              <a:ahLst/>
              <a:cxnLst/>
              <a:rect l="l" t="t" r="r" b="b"/>
              <a:pathLst>
                <a:path w="2982595" h="3209290">
                  <a:moveTo>
                    <a:pt x="2982468" y="0"/>
                  </a:moveTo>
                  <a:lnTo>
                    <a:pt x="2069592" y="912749"/>
                  </a:lnTo>
                </a:path>
                <a:path w="2982595" h="3209290">
                  <a:moveTo>
                    <a:pt x="2981833" y="227076"/>
                  </a:moveTo>
                  <a:lnTo>
                    <a:pt x="0" y="320893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291572" y="3285744"/>
              <a:ext cx="1896745" cy="1896745"/>
            </a:xfrm>
            <a:custGeom>
              <a:avLst/>
              <a:gdLst/>
              <a:ahLst/>
              <a:cxnLst/>
              <a:rect l="l" t="t" r="r" b="b"/>
              <a:pathLst>
                <a:path w="1896745" h="1896745">
                  <a:moveTo>
                    <a:pt x="1896491" y="0"/>
                  </a:moveTo>
                  <a:lnTo>
                    <a:pt x="0" y="189649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43210" y="3132581"/>
              <a:ext cx="1747520" cy="1821814"/>
            </a:xfrm>
            <a:custGeom>
              <a:avLst/>
              <a:gdLst/>
              <a:ahLst/>
              <a:cxnLst/>
              <a:rect l="l" t="t" r="r" b="b"/>
              <a:pathLst>
                <a:path w="1747520" h="1821814">
                  <a:moveTo>
                    <a:pt x="1745742" y="0"/>
                  </a:moveTo>
                  <a:lnTo>
                    <a:pt x="0" y="1745741"/>
                  </a:lnTo>
                </a:path>
                <a:path w="1747520" h="1821814">
                  <a:moveTo>
                    <a:pt x="1747012" y="551687"/>
                  </a:moveTo>
                  <a:lnTo>
                    <a:pt x="477012" y="1821687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28076" y="9143"/>
              <a:ext cx="3810000" cy="3810000"/>
            </a:xfrm>
            <a:custGeom>
              <a:avLst/>
              <a:gdLst/>
              <a:ahLst/>
              <a:cxnLst/>
              <a:rect l="l" t="t" r="r" b="b"/>
              <a:pathLst>
                <a:path w="3810000" h="3810000">
                  <a:moveTo>
                    <a:pt x="3810000" y="0"/>
                  </a:moveTo>
                  <a:lnTo>
                    <a:pt x="0" y="38100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206605" cy="6858000"/>
            <a:chOff x="0" y="0"/>
            <a:chExt cx="12206605" cy="6858000"/>
          </a:xfrm>
        </p:grpSpPr>
        <p:sp>
          <p:nvSpPr>
            <p:cNvPr id="8" name="object 8"/>
            <p:cNvSpPr/>
            <p:nvPr/>
          </p:nvSpPr>
          <p:spPr>
            <a:xfrm>
              <a:off x="6108191" y="91439"/>
              <a:ext cx="6080760" cy="6080760"/>
            </a:xfrm>
            <a:custGeom>
              <a:avLst/>
              <a:gdLst/>
              <a:ahLst/>
              <a:cxnLst/>
              <a:rect l="l" t="t" r="r" b="b"/>
              <a:pathLst>
                <a:path w="6080759" h="6080760">
                  <a:moveTo>
                    <a:pt x="6080633" y="0"/>
                  </a:moveTo>
                  <a:lnTo>
                    <a:pt x="0" y="6080658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35952" y="228600"/>
              <a:ext cx="4953000" cy="4953000"/>
            </a:xfrm>
            <a:custGeom>
              <a:avLst/>
              <a:gdLst/>
              <a:ahLst/>
              <a:cxnLst/>
              <a:rect l="l" t="t" r="r" b="b"/>
              <a:pathLst>
                <a:path w="4953000" h="4953000">
                  <a:moveTo>
                    <a:pt x="4953000" y="0"/>
                  </a:moveTo>
                  <a:lnTo>
                    <a:pt x="0" y="49530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37297" y="32765"/>
              <a:ext cx="4853305" cy="4921250"/>
            </a:xfrm>
            <a:custGeom>
              <a:avLst/>
              <a:gdLst/>
              <a:ahLst/>
              <a:cxnLst/>
              <a:rect l="l" t="t" r="r" b="b"/>
              <a:pathLst>
                <a:path w="4853305" h="4921250">
                  <a:moveTo>
                    <a:pt x="4853051" y="0"/>
                  </a:moveTo>
                  <a:lnTo>
                    <a:pt x="0" y="4853051"/>
                  </a:lnTo>
                </a:path>
                <a:path w="4853305" h="4921250">
                  <a:moveTo>
                    <a:pt x="4852416" y="577595"/>
                  </a:moveTo>
                  <a:lnTo>
                    <a:pt x="509016" y="4920995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63016" y="1536014"/>
            <a:ext cx="10895584" cy="29879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28459">
              <a:lnSpc>
                <a:spcPts val="5755"/>
              </a:lnSpc>
              <a:spcBef>
                <a:spcPts val="100"/>
              </a:spcBef>
            </a:pPr>
            <a:r>
              <a:rPr spc="-275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</a:rPr>
              <a:t>W</a:t>
            </a:r>
            <a:r>
              <a:rPr lang="en-US" spc="-275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</a:rPr>
              <a:t>indows 10</a:t>
            </a:r>
            <a:br>
              <a:rPr lang="en-US" spc="-275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</a:rPr>
            </a:br>
            <a:r>
              <a:rPr lang="zh-TW" altLang="en-US" spc="-275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</a:rPr>
              <a:t>環境中，在安裝完</a:t>
            </a:r>
            <a:r>
              <a:rPr lang="en-US" altLang="zh-TW" spc="-275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</a:rPr>
              <a:t>Anaconda</a:t>
            </a:r>
            <a:r>
              <a:rPr lang="zh-TW" altLang="en-US" spc="-275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</a:rPr>
              <a:t>之後提供的程式內容</a:t>
            </a:r>
            <a:endParaRPr spc="-5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32459" y="618744"/>
            <a:ext cx="11572240" cy="5557520"/>
            <a:chOff x="632459" y="618744"/>
            <a:chExt cx="11572240" cy="5557520"/>
          </a:xfrm>
        </p:grpSpPr>
        <p:sp>
          <p:nvSpPr>
            <p:cNvPr id="14" name="object 14"/>
            <p:cNvSpPr/>
            <p:nvPr/>
          </p:nvSpPr>
          <p:spPr>
            <a:xfrm>
              <a:off x="632459" y="618744"/>
              <a:ext cx="6420612" cy="52882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26463" y="1097280"/>
              <a:ext cx="4799076" cy="43342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206483" y="2962655"/>
              <a:ext cx="2982595" cy="3209290"/>
            </a:xfrm>
            <a:custGeom>
              <a:avLst/>
              <a:gdLst/>
              <a:ahLst/>
              <a:cxnLst/>
              <a:rect l="l" t="t" r="r" b="b"/>
              <a:pathLst>
                <a:path w="2982595" h="3209290">
                  <a:moveTo>
                    <a:pt x="2982468" y="0"/>
                  </a:moveTo>
                  <a:lnTo>
                    <a:pt x="2069592" y="912749"/>
                  </a:lnTo>
                </a:path>
                <a:path w="2982595" h="3209290">
                  <a:moveTo>
                    <a:pt x="2981833" y="227076"/>
                  </a:moveTo>
                  <a:lnTo>
                    <a:pt x="0" y="3208934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91571" y="3285744"/>
              <a:ext cx="1896745" cy="1896745"/>
            </a:xfrm>
            <a:custGeom>
              <a:avLst/>
              <a:gdLst/>
              <a:ahLst/>
              <a:cxnLst/>
              <a:rect l="l" t="t" r="r" b="b"/>
              <a:pathLst>
                <a:path w="1896745" h="1896745">
                  <a:moveTo>
                    <a:pt x="1896491" y="0"/>
                  </a:moveTo>
                  <a:lnTo>
                    <a:pt x="0" y="1896490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443209" y="3132582"/>
              <a:ext cx="1747520" cy="1821814"/>
            </a:xfrm>
            <a:custGeom>
              <a:avLst/>
              <a:gdLst/>
              <a:ahLst/>
              <a:cxnLst/>
              <a:rect l="l" t="t" r="r" b="b"/>
              <a:pathLst>
                <a:path w="1747520" h="1821814">
                  <a:moveTo>
                    <a:pt x="1745742" y="0"/>
                  </a:moveTo>
                  <a:lnTo>
                    <a:pt x="0" y="1745741"/>
                  </a:lnTo>
                </a:path>
                <a:path w="1747520" h="1821814">
                  <a:moveTo>
                    <a:pt x="1747012" y="551687"/>
                  </a:moveTo>
                  <a:lnTo>
                    <a:pt x="477012" y="1821687"/>
                  </a:lnTo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73591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206605" cy="6858000"/>
            <a:chOff x="0" y="0"/>
            <a:chExt cx="12206605" cy="6858000"/>
          </a:xfrm>
        </p:grpSpPr>
        <p:sp>
          <p:nvSpPr>
            <p:cNvPr id="3" name="object 3"/>
            <p:cNvSpPr/>
            <p:nvPr/>
          </p:nvSpPr>
          <p:spPr>
            <a:xfrm>
              <a:off x="9206483" y="2962655"/>
              <a:ext cx="2982595" cy="3209290"/>
            </a:xfrm>
            <a:custGeom>
              <a:avLst/>
              <a:gdLst/>
              <a:ahLst/>
              <a:cxnLst/>
              <a:rect l="l" t="t" r="r" b="b"/>
              <a:pathLst>
                <a:path w="2982595" h="3209290">
                  <a:moveTo>
                    <a:pt x="2982468" y="0"/>
                  </a:moveTo>
                  <a:lnTo>
                    <a:pt x="2069592" y="912749"/>
                  </a:lnTo>
                </a:path>
                <a:path w="2982595" h="3209290">
                  <a:moveTo>
                    <a:pt x="2981833" y="227076"/>
                  </a:moveTo>
                  <a:lnTo>
                    <a:pt x="0" y="320893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0291571" y="3285744"/>
              <a:ext cx="1896745" cy="1896745"/>
            </a:xfrm>
            <a:custGeom>
              <a:avLst/>
              <a:gdLst/>
              <a:ahLst/>
              <a:cxnLst/>
              <a:rect l="l" t="t" r="r" b="b"/>
              <a:pathLst>
                <a:path w="1896745" h="1896745">
                  <a:moveTo>
                    <a:pt x="1896491" y="0"/>
                  </a:moveTo>
                  <a:lnTo>
                    <a:pt x="0" y="189649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0443209" y="3132582"/>
              <a:ext cx="1747520" cy="1821814"/>
            </a:xfrm>
            <a:custGeom>
              <a:avLst/>
              <a:gdLst/>
              <a:ahLst/>
              <a:cxnLst/>
              <a:rect l="l" t="t" r="r" b="b"/>
              <a:pathLst>
                <a:path w="1747520" h="1821814">
                  <a:moveTo>
                    <a:pt x="1745742" y="0"/>
                  </a:moveTo>
                  <a:lnTo>
                    <a:pt x="0" y="1745741"/>
                  </a:lnTo>
                </a:path>
                <a:path w="1747520" h="1821814">
                  <a:moveTo>
                    <a:pt x="1747012" y="551687"/>
                  </a:moveTo>
                  <a:lnTo>
                    <a:pt x="477012" y="1821687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8228076" y="9144"/>
              <a:ext cx="3810000" cy="3810000"/>
            </a:xfrm>
            <a:custGeom>
              <a:avLst/>
              <a:gdLst/>
              <a:ahLst/>
              <a:cxnLst/>
              <a:rect l="l" t="t" r="r" b="b"/>
              <a:pathLst>
                <a:path w="3810000" h="3810000">
                  <a:moveTo>
                    <a:pt x="3810000" y="0"/>
                  </a:moveTo>
                  <a:lnTo>
                    <a:pt x="0" y="38100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6108191" y="91439"/>
              <a:ext cx="6080760" cy="6080760"/>
            </a:xfrm>
            <a:custGeom>
              <a:avLst/>
              <a:gdLst/>
              <a:ahLst/>
              <a:cxnLst/>
              <a:rect l="l" t="t" r="r" b="b"/>
              <a:pathLst>
                <a:path w="6080759" h="6080760">
                  <a:moveTo>
                    <a:pt x="6080633" y="0"/>
                  </a:moveTo>
                  <a:lnTo>
                    <a:pt x="0" y="6080658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235952" y="228600"/>
              <a:ext cx="4953000" cy="4953000"/>
            </a:xfrm>
            <a:custGeom>
              <a:avLst/>
              <a:gdLst/>
              <a:ahLst/>
              <a:cxnLst/>
              <a:rect l="l" t="t" r="r" b="b"/>
              <a:pathLst>
                <a:path w="4953000" h="4953000">
                  <a:moveTo>
                    <a:pt x="4953000" y="0"/>
                  </a:moveTo>
                  <a:lnTo>
                    <a:pt x="0" y="49530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7337297" y="32765"/>
              <a:ext cx="4853305" cy="4921250"/>
            </a:xfrm>
            <a:custGeom>
              <a:avLst/>
              <a:gdLst/>
              <a:ahLst/>
              <a:cxnLst/>
              <a:rect l="l" t="t" r="r" b="b"/>
              <a:pathLst>
                <a:path w="4853305" h="4921250">
                  <a:moveTo>
                    <a:pt x="4853051" y="0"/>
                  </a:moveTo>
                  <a:lnTo>
                    <a:pt x="0" y="4853051"/>
                  </a:lnTo>
                </a:path>
                <a:path w="4853305" h="4921250">
                  <a:moveTo>
                    <a:pt x="4852416" y="577595"/>
                  </a:moveTo>
                  <a:lnTo>
                    <a:pt x="509016" y="4920995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612506" y="1390853"/>
            <a:ext cx="3364229" cy="197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315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</a:rPr>
              <a:t>J</a:t>
            </a:r>
            <a:r>
              <a:rPr lang="en-US" spc="-315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</a:rPr>
              <a:t>upyter</a:t>
            </a:r>
            <a:r>
              <a:rPr lang="en-US" spc="-315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</a:rPr>
              <a:t> </a:t>
            </a:r>
            <a:r>
              <a:rPr lang="en-US" spc="-16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</a:rPr>
              <a:t>Notebook</a:t>
            </a:r>
            <a:endParaRPr spc="-160" dirty="0">
              <a:latin typeface="微軟正黑體" panose="020B0604030504040204" pitchFamily="34" charset="-120"/>
              <a:ea typeface="微軟正黑體" panose="020B0604030504040204" pitchFamily="34" charset="-120"/>
              <a:cs typeface="Verdana"/>
            </a:endParaRPr>
          </a:p>
          <a:p>
            <a:pPr marL="12700">
              <a:lnSpc>
                <a:spcPts val="5740"/>
              </a:lnSpc>
            </a:pPr>
            <a:r>
              <a:rPr spc="-5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執行環境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632459" y="618744"/>
            <a:ext cx="11572240" cy="5557520"/>
            <a:chOff x="632459" y="618744"/>
            <a:chExt cx="11572240" cy="5557520"/>
          </a:xfrm>
        </p:grpSpPr>
        <p:sp>
          <p:nvSpPr>
            <p:cNvPr id="13" name="object 13"/>
            <p:cNvSpPr/>
            <p:nvPr/>
          </p:nvSpPr>
          <p:spPr>
            <a:xfrm>
              <a:off x="632459" y="618744"/>
              <a:ext cx="6420612" cy="52882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01851" y="1315212"/>
              <a:ext cx="5449824" cy="38968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06483" y="2962655"/>
              <a:ext cx="2982595" cy="3209290"/>
            </a:xfrm>
            <a:custGeom>
              <a:avLst/>
              <a:gdLst/>
              <a:ahLst/>
              <a:cxnLst/>
              <a:rect l="l" t="t" r="r" b="b"/>
              <a:pathLst>
                <a:path w="2982595" h="3209290">
                  <a:moveTo>
                    <a:pt x="2982468" y="0"/>
                  </a:moveTo>
                  <a:lnTo>
                    <a:pt x="2069592" y="912749"/>
                  </a:lnTo>
                </a:path>
                <a:path w="2982595" h="3209290">
                  <a:moveTo>
                    <a:pt x="2981833" y="227076"/>
                  </a:moveTo>
                  <a:lnTo>
                    <a:pt x="0" y="3208934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291571" y="3285744"/>
              <a:ext cx="1896745" cy="1896745"/>
            </a:xfrm>
            <a:custGeom>
              <a:avLst/>
              <a:gdLst/>
              <a:ahLst/>
              <a:cxnLst/>
              <a:rect l="l" t="t" r="r" b="b"/>
              <a:pathLst>
                <a:path w="1896745" h="1896745">
                  <a:moveTo>
                    <a:pt x="1896491" y="0"/>
                  </a:moveTo>
                  <a:lnTo>
                    <a:pt x="0" y="1896490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443209" y="3132582"/>
              <a:ext cx="1747520" cy="1821814"/>
            </a:xfrm>
            <a:custGeom>
              <a:avLst/>
              <a:gdLst/>
              <a:ahLst/>
              <a:cxnLst/>
              <a:rect l="l" t="t" r="r" b="b"/>
              <a:pathLst>
                <a:path w="1747520" h="1821814">
                  <a:moveTo>
                    <a:pt x="1745742" y="0"/>
                  </a:moveTo>
                  <a:lnTo>
                    <a:pt x="0" y="1745741"/>
                  </a:lnTo>
                </a:path>
                <a:path w="1747520" h="1821814">
                  <a:moveTo>
                    <a:pt x="1747012" y="551687"/>
                  </a:moveTo>
                  <a:lnTo>
                    <a:pt x="477012" y="1821687"/>
                  </a:lnTo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94320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00" y="0"/>
            <a:ext cx="12206605" cy="6858000"/>
            <a:chOff x="0" y="0"/>
            <a:chExt cx="12206605" cy="6858000"/>
          </a:xfrm>
        </p:grpSpPr>
        <p:sp>
          <p:nvSpPr>
            <p:cNvPr id="3" name="object 3"/>
            <p:cNvSpPr/>
            <p:nvPr/>
          </p:nvSpPr>
          <p:spPr>
            <a:xfrm>
              <a:off x="9206483" y="2962655"/>
              <a:ext cx="2982595" cy="3209290"/>
            </a:xfrm>
            <a:custGeom>
              <a:avLst/>
              <a:gdLst/>
              <a:ahLst/>
              <a:cxnLst/>
              <a:rect l="l" t="t" r="r" b="b"/>
              <a:pathLst>
                <a:path w="2982595" h="3209290">
                  <a:moveTo>
                    <a:pt x="2982468" y="0"/>
                  </a:moveTo>
                  <a:lnTo>
                    <a:pt x="2069592" y="912749"/>
                  </a:lnTo>
                </a:path>
                <a:path w="2982595" h="3209290">
                  <a:moveTo>
                    <a:pt x="2981833" y="227076"/>
                  </a:moveTo>
                  <a:lnTo>
                    <a:pt x="0" y="320893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291571" y="3285744"/>
              <a:ext cx="1896745" cy="1896745"/>
            </a:xfrm>
            <a:custGeom>
              <a:avLst/>
              <a:gdLst/>
              <a:ahLst/>
              <a:cxnLst/>
              <a:rect l="l" t="t" r="r" b="b"/>
              <a:pathLst>
                <a:path w="1896745" h="1896745">
                  <a:moveTo>
                    <a:pt x="1896491" y="0"/>
                  </a:moveTo>
                  <a:lnTo>
                    <a:pt x="0" y="189649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43209" y="3132582"/>
              <a:ext cx="1747520" cy="1821814"/>
            </a:xfrm>
            <a:custGeom>
              <a:avLst/>
              <a:gdLst/>
              <a:ahLst/>
              <a:cxnLst/>
              <a:rect l="l" t="t" r="r" b="b"/>
              <a:pathLst>
                <a:path w="1747520" h="1821814">
                  <a:moveTo>
                    <a:pt x="1745742" y="0"/>
                  </a:moveTo>
                  <a:lnTo>
                    <a:pt x="0" y="1745741"/>
                  </a:lnTo>
                </a:path>
                <a:path w="1747520" h="1821814">
                  <a:moveTo>
                    <a:pt x="1747012" y="551687"/>
                  </a:moveTo>
                  <a:lnTo>
                    <a:pt x="477012" y="1821687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28076" y="9144"/>
              <a:ext cx="3810000" cy="3810000"/>
            </a:xfrm>
            <a:custGeom>
              <a:avLst/>
              <a:gdLst/>
              <a:ahLst/>
              <a:cxnLst/>
              <a:rect l="l" t="t" r="r" b="b"/>
              <a:pathLst>
                <a:path w="3810000" h="3810000">
                  <a:moveTo>
                    <a:pt x="3810000" y="0"/>
                  </a:moveTo>
                  <a:lnTo>
                    <a:pt x="0" y="38100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08191" y="91439"/>
              <a:ext cx="6080760" cy="6080760"/>
            </a:xfrm>
            <a:custGeom>
              <a:avLst/>
              <a:gdLst/>
              <a:ahLst/>
              <a:cxnLst/>
              <a:rect l="l" t="t" r="r" b="b"/>
              <a:pathLst>
                <a:path w="6080759" h="6080760">
                  <a:moveTo>
                    <a:pt x="6080633" y="0"/>
                  </a:moveTo>
                  <a:lnTo>
                    <a:pt x="0" y="6080658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35952" y="228600"/>
              <a:ext cx="4953000" cy="4953000"/>
            </a:xfrm>
            <a:custGeom>
              <a:avLst/>
              <a:gdLst/>
              <a:ahLst/>
              <a:cxnLst/>
              <a:rect l="l" t="t" r="r" b="b"/>
              <a:pathLst>
                <a:path w="4953000" h="4953000">
                  <a:moveTo>
                    <a:pt x="4953000" y="0"/>
                  </a:moveTo>
                  <a:lnTo>
                    <a:pt x="0" y="49530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37297" y="32765"/>
              <a:ext cx="4853305" cy="4921250"/>
            </a:xfrm>
            <a:custGeom>
              <a:avLst/>
              <a:gdLst/>
              <a:ahLst/>
              <a:cxnLst/>
              <a:rect l="l" t="t" r="r" b="b"/>
              <a:pathLst>
                <a:path w="4853305" h="4921250">
                  <a:moveTo>
                    <a:pt x="4853051" y="0"/>
                  </a:moveTo>
                  <a:lnTo>
                    <a:pt x="0" y="4853051"/>
                  </a:lnTo>
                </a:path>
                <a:path w="4853305" h="4921250">
                  <a:moveTo>
                    <a:pt x="4852416" y="577595"/>
                  </a:moveTo>
                  <a:lnTo>
                    <a:pt x="509016" y="4920995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612506" y="1390853"/>
            <a:ext cx="3588894" cy="197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315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</a:rPr>
              <a:t>J</a:t>
            </a:r>
            <a:r>
              <a:rPr lang="en-US" spc="-315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</a:rPr>
              <a:t>upyter</a:t>
            </a:r>
            <a:r>
              <a:rPr spc="-315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</a:rPr>
              <a:t>  </a:t>
            </a:r>
            <a:r>
              <a:rPr lang="en-US" spc="-16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</a:rPr>
              <a:t>Notebook</a:t>
            </a:r>
            <a:endParaRPr spc="-160" dirty="0">
              <a:latin typeface="微軟正黑體" panose="020B0604030504040204" pitchFamily="34" charset="-120"/>
              <a:ea typeface="微軟正黑體" panose="020B0604030504040204" pitchFamily="34" charset="-120"/>
              <a:cs typeface="Verdana"/>
            </a:endParaRPr>
          </a:p>
          <a:p>
            <a:pPr marL="12700">
              <a:lnSpc>
                <a:spcPts val="5740"/>
              </a:lnSpc>
            </a:pPr>
            <a:r>
              <a:rPr lang="zh-TW" altLang="en-US" spc="-5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的程式編寫介面</a:t>
            </a:r>
            <a:endParaRPr spc="-5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32459" y="618744"/>
            <a:ext cx="11572240" cy="5557520"/>
            <a:chOff x="632459" y="618744"/>
            <a:chExt cx="11572240" cy="5557520"/>
          </a:xfrm>
        </p:grpSpPr>
        <p:sp>
          <p:nvSpPr>
            <p:cNvPr id="13" name="object 13"/>
            <p:cNvSpPr/>
            <p:nvPr/>
          </p:nvSpPr>
          <p:spPr>
            <a:xfrm>
              <a:off x="632459" y="618744"/>
              <a:ext cx="6420612" cy="52882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01851" y="1315212"/>
              <a:ext cx="5449824" cy="38968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06483" y="2962655"/>
              <a:ext cx="2982595" cy="3209290"/>
            </a:xfrm>
            <a:custGeom>
              <a:avLst/>
              <a:gdLst/>
              <a:ahLst/>
              <a:cxnLst/>
              <a:rect l="l" t="t" r="r" b="b"/>
              <a:pathLst>
                <a:path w="2982595" h="3209290">
                  <a:moveTo>
                    <a:pt x="2982468" y="0"/>
                  </a:moveTo>
                  <a:lnTo>
                    <a:pt x="2069592" y="912749"/>
                  </a:lnTo>
                </a:path>
                <a:path w="2982595" h="3209290">
                  <a:moveTo>
                    <a:pt x="2981833" y="227076"/>
                  </a:moveTo>
                  <a:lnTo>
                    <a:pt x="0" y="3208934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291571" y="3285744"/>
              <a:ext cx="1896745" cy="1896745"/>
            </a:xfrm>
            <a:custGeom>
              <a:avLst/>
              <a:gdLst/>
              <a:ahLst/>
              <a:cxnLst/>
              <a:rect l="l" t="t" r="r" b="b"/>
              <a:pathLst>
                <a:path w="1896745" h="1896745">
                  <a:moveTo>
                    <a:pt x="1896491" y="0"/>
                  </a:moveTo>
                  <a:lnTo>
                    <a:pt x="0" y="1896490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443209" y="3132582"/>
              <a:ext cx="1747520" cy="1821814"/>
            </a:xfrm>
            <a:custGeom>
              <a:avLst/>
              <a:gdLst/>
              <a:ahLst/>
              <a:cxnLst/>
              <a:rect l="l" t="t" r="r" b="b"/>
              <a:pathLst>
                <a:path w="1747520" h="1821814">
                  <a:moveTo>
                    <a:pt x="1745742" y="0"/>
                  </a:moveTo>
                  <a:lnTo>
                    <a:pt x="0" y="1745741"/>
                  </a:lnTo>
                </a:path>
                <a:path w="1747520" h="1821814">
                  <a:moveTo>
                    <a:pt x="1747012" y="551687"/>
                  </a:moveTo>
                  <a:lnTo>
                    <a:pt x="477012" y="1821687"/>
                  </a:lnTo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圖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851" y="1315212"/>
            <a:ext cx="5449314" cy="418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97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763016" y="1536014"/>
            <a:ext cx="9456173" cy="615553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編寫程式環境的建議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1524000" y="2819400"/>
            <a:ext cx="9829800" cy="147732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開發及測試網頁擷取功能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使用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Jupyter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Notebook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執行網頁擷取及爬蟲程式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使用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Thonny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325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1905" y="2832938"/>
            <a:ext cx="23114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本堂課重點</a:t>
            </a:r>
            <a:endParaRPr sz="3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52009" y="1532382"/>
            <a:ext cx="0" cy="3199130"/>
          </a:xfrm>
          <a:custGeom>
            <a:avLst/>
            <a:gdLst/>
            <a:ahLst/>
            <a:cxnLst/>
            <a:rect l="l" t="t" r="r" b="b"/>
            <a:pathLst>
              <a:path h="3199129">
                <a:moveTo>
                  <a:pt x="0" y="0"/>
                </a:moveTo>
                <a:lnTo>
                  <a:pt x="0" y="3198875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3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934462" y="1698472"/>
            <a:ext cx="9190737" cy="270907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3137535">
              <a:lnSpc>
                <a:spcPct val="100000"/>
              </a:lnSpc>
              <a:spcBef>
                <a:spcPts val="1465"/>
              </a:spcBef>
            </a:pPr>
            <a:r>
              <a:rPr spc="495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</a:t>
            </a:r>
            <a:r>
              <a:rPr lang="zh-TW" altLang="en-US" spc="495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什麼是爬蟲程式</a:t>
            </a:r>
            <a:endParaRPr lang="en-US" altLang="zh-TW" spc="495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 marL="3137535">
              <a:lnSpc>
                <a:spcPct val="100000"/>
              </a:lnSpc>
              <a:spcBef>
                <a:spcPts val="1465"/>
              </a:spcBef>
            </a:pPr>
            <a:r>
              <a:rPr spc="495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瀏覽器與網頁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伺服器</a:t>
            </a:r>
            <a:endParaRPr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 marL="3137535">
              <a:lnSpc>
                <a:spcPct val="100000"/>
              </a:lnSpc>
              <a:spcBef>
                <a:spcPts val="1365"/>
              </a:spcBef>
            </a:pPr>
            <a:r>
              <a:rPr spc="495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從網站下載資料的概念與原理</a:t>
            </a:r>
            <a:endParaRPr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 marL="3137535">
              <a:lnSpc>
                <a:spcPct val="100000"/>
              </a:lnSpc>
              <a:spcBef>
                <a:spcPts val="1370"/>
              </a:spcBef>
            </a:pPr>
            <a:r>
              <a:rPr spc="495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</a:t>
            </a:r>
            <a:r>
              <a:rPr lang="zh-TW" altLang="en-US" spc="495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本書程式執行環境的建立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81000" y="457200"/>
            <a:ext cx="11125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爬蟲程式</a:t>
            </a:r>
            <a:endParaRPr lang="en-US" altLang="zh-TW" sz="48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48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把第一個網址加入待訪清單</a:t>
            </a:r>
            <a:endParaRPr lang="en-US" altLang="zh-TW" sz="36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取出待訪清單網址，擷取網頁資料</a:t>
            </a:r>
            <a:endParaRPr lang="en-US" altLang="zh-TW" sz="36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剖析網頁資料，把未訪問過的網址 加到待訪清單中</a:t>
            </a:r>
            <a:endParaRPr lang="en-US" altLang="zh-TW" sz="36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取出感興趣的資料，儲存檔案或資料庫</a:t>
            </a:r>
            <a:endParaRPr lang="en-US" altLang="zh-TW" sz="36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重複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~4</a:t>
            </a:r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步驟直到可使用連結被訪問過</a:t>
            </a:r>
            <a:endParaRPr lang="en-US" altLang="zh-TW" sz="36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zh-TW" altLang="en-US" sz="4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204700" cy="6858000"/>
            <a:chOff x="0" y="0"/>
            <a:chExt cx="122047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06483" y="2962655"/>
              <a:ext cx="2982595" cy="3209290"/>
            </a:xfrm>
            <a:custGeom>
              <a:avLst/>
              <a:gdLst/>
              <a:ahLst/>
              <a:cxnLst/>
              <a:rect l="l" t="t" r="r" b="b"/>
              <a:pathLst>
                <a:path w="2982595" h="3209290">
                  <a:moveTo>
                    <a:pt x="2982468" y="0"/>
                  </a:moveTo>
                  <a:lnTo>
                    <a:pt x="2069592" y="912749"/>
                  </a:lnTo>
                </a:path>
                <a:path w="2982595" h="3209290">
                  <a:moveTo>
                    <a:pt x="2981833" y="227076"/>
                  </a:moveTo>
                  <a:lnTo>
                    <a:pt x="0" y="3208934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91571" y="3285744"/>
              <a:ext cx="1896745" cy="1896745"/>
            </a:xfrm>
            <a:custGeom>
              <a:avLst/>
              <a:gdLst/>
              <a:ahLst/>
              <a:cxnLst/>
              <a:rect l="l" t="t" r="r" b="b"/>
              <a:pathLst>
                <a:path w="1896745" h="1896745">
                  <a:moveTo>
                    <a:pt x="1896491" y="0"/>
                  </a:moveTo>
                  <a:lnTo>
                    <a:pt x="0" y="1896490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43209" y="3132582"/>
              <a:ext cx="1747520" cy="1821814"/>
            </a:xfrm>
            <a:custGeom>
              <a:avLst/>
              <a:gdLst/>
              <a:ahLst/>
              <a:cxnLst/>
              <a:rect l="l" t="t" r="r" b="b"/>
              <a:pathLst>
                <a:path w="1747520" h="1821814">
                  <a:moveTo>
                    <a:pt x="1745742" y="0"/>
                  </a:moveTo>
                  <a:lnTo>
                    <a:pt x="0" y="1745741"/>
                  </a:lnTo>
                </a:path>
                <a:path w="1747520" h="1821814">
                  <a:moveTo>
                    <a:pt x="1747012" y="551687"/>
                  </a:moveTo>
                  <a:lnTo>
                    <a:pt x="477012" y="1821687"/>
                  </a:lnTo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205335" cy="6858000"/>
            <a:chOff x="0" y="0"/>
            <a:chExt cx="12205335" cy="685800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206483" y="2962655"/>
              <a:ext cx="2982595" cy="3209290"/>
            </a:xfrm>
            <a:custGeom>
              <a:avLst/>
              <a:gdLst/>
              <a:ahLst/>
              <a:cxnLst/>
              <a:rect l="l" t="t" r="r" b="b"/>
              <a:pathLst>
                <a:path w="2982595" h="3209290">
                  <a:moveTo>
                    <a:pt x="2982468" y="0"/>
                  </a:moveTo>
                  <a:lnTo>
                    <a:pt x="2069592" y="912749"/>
                  </a:lnTo>
                </a:path>
                <a:path w="2982595" h="3209290">
                  <a:moveTo>
                    <a:pt x="2981833" y="227076"/>
                  </a:moveTo>
                  <a:lnTo>
                    <a:pt x="0" y="3208934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91571" y="3285744"/>
              <a:ext cx="1896745" cy="1896745"/>
            </a:xfrm>
            <a:custGeom>
              <a:avLst/>
              <a:gdLst/>
              <a:ahLst/>
              <a:cxnLst/>
              <a:rect l="l" t="t" r="r" b="b"/>
              <a:pathLst>
                <a:path w="1896745" h="1896745">
                  <a:moveTo>
                    <a:pt x="1896491" y="0"/>
                  </a:moveTo>
                  <a:lnTo>
                    <a:pt x="0" y="1896490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43209" y="3132582"/>
              <a:ext cx="1747520" cy="1821814"/>
            </a:xfrm>
            <a:custGeom>
              <a:avLst/>
              <a:gdLst/>
              <a:ahLst/>
              <a:cxnLst/>
              <a:rect l="l" t="t" r="r" b="b"/>
              <a:pathLst>
                <a:path w="1747520" h="1821814">
                  <a:moveTo>
                    <a:pt x="1745742" y="0"/>
                  </a:moveTo>
                  <a:lnTo>
                    <a:pt x="0" y="1745741"/>
                  </a:lnTo>
                </a:path>
                <a:path w="1747520" h="1821814">
                  <a:moveTo>
                    <a:pt x="1747012" y="551687"/>
                  </a:moveTo>
                  <a:lnTo>
                    <a:pt x="477012" y="1821687"/>
                  </a:lnTo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59259" y="2910320"/>
            <a:ext cx="5257800" cy="11330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zh-TW" altLang="en-US" sz="3600" spc="-5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網頁中</a:t>
            </a:r>
            <a:endParaRPr lang="en-US" altLang="zh-TW" sz="3600" spc="-5" dirty="0" smtClean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UKIJ CJK"/>
            </a:endParaRP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zh-TW" altLang="en-US" sz="3600" spc="-5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使用的技術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  <a:cs typeface="UKIJ CJK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99654" y="2530054"/>
            <a:ext cx="3581399" cy="16998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TW" altLang="en-US" sz="3600" spc="495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 </a:t>
            </a:r>
            <a:r>
              <a:rPr lang="en-US" altLang="zh-TW" sz="3600" spc="-5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HTML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TW" altLang="en-US" sz="3600" spc="495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 </a:t>
            </a:r>
            <a:r>
              <a:rPr lang="en-US" altLang="zh-TW" sz="3600" spc="-5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CSS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TW" altLang="en-US" sz="3600" spc="495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 </a:t>
            </a:r>
            <a:r>
              <a:rPr lang="en-US" altLang="zh-TW" sz="3600" spc="-5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JavaScript</a:t>
            </a:r>
          </a:p>
        </p:txBody>
      </p:sp>
      <p:sp>
        <p:nvSpPr>
          <p:cNvPr id="33" name="object 4"/>
          <p:cNvSpPr/>
          <p:nvPr/>
        </p:nvSpPr>
        <p:spPr>
          <a:xfrm>
            <a:off x="4495800" y="2057400"/>
            <a:ext cx="0" cy="3199130"/>
          </a:xfrm>
          <a:custGeom>
            <a:avLst/>
            <a:gdLst/>
            <a:ahLst/>
            <a:cxnLst/>
            <a:rect l="l" t="t" r="r" b="b"/>
            <a:pathLst>
              <a:path h="3199129">
                <a:moveTo>
                  <a:pt x="0" y="0"/>
                </a:moveTo>
                <a:lnTo>
                  <a:pt x="0" y="3198875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204700" cy="6858000"/>
            <a:chOff x="0" y="0"/>
            <a:chExt cx="122047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06483" y="2962655"/>
              <a:ext cx="2982595" cy="3209290"/>
            </a:xfrm>
            <a:custGeom>
              <a:avLst/>
              <a:gdLst/>
              <a:ahLst/>
              <a:cxnLst/>
              <a:rect l="l" t="t" r="r" b="b"/>
              <a:pathLst>
                <a:path w="2982595" h="3209290">
                  <a:moveTo>
                    <a:pt x="2982468" y="0"/>
                  </a:moveTo>
                  <a:lnTo>
                    <a:pt x="2069592" y="912749"/>
                  </a:lnTo>
                </a:path>
                <a:path w="2982595" h="3209290">
                  <a:moveTo>
                    <a:pt x="2981833" y="227076"/>
                  </a:moveTo>
                  <a:lnTo>
                    <a:pt x="0" y="3208934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91571" y="3285744"/>
              <a:ext cx="1896745" cy="1896745"/>
            </a:xfrm>
            <a:custGeom>
              <a:avLst/>
              <a:gdLst/>
              <a:ahLst/>
              <a:cxnLst/>
              <a:rect l="l" t="t" r="r" b="b"/>
              <a:pathLst>
                <a:path w="1896745" h="1896745">
                  <a:moveTo>
                    <a:pt x="1896491" y="0"/>
                  </a:moveTo>
                  <a:lnTo>
                    <a:pt x="0" y="1896490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43209" y="3132582"/>
              <a:ext cx="1747520" cy="1821814"/>
            </a:xfrm>
            <a:custGeom>
              <a:avLst/>
              <a:gdLst/>
              <a:ahLst/>
              <a:cxnLst/>
              <a:rect l="l" t="t" r="r" b="b"/>
              <a:pathLst>
                <a:path w="1747520" h="1821814">
                  <a:moveTo>
                    <a:pt x="1745742" y="0"/>
                  </a:moveTo>
                  <a:lnTo>
                    <a:pt x="0" y="1745741"/>
                  </a:lnTo>
                </a:path>
                <a:path w="1747520" h="1821814">
                  <a:moveTo>
                    <a:pt x="1747012" y="551687"/>
                  </a:moveTo>
                  <a:lnTo>
                    <a:pt x="477012" y="1821687"/>
                  </a:lnTo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205335" cy="6858000"/>
            <a:chOff x="0" y="0"/>
            <a:chExt cx="12205335" cy="685800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206483" y="2962655"/>
              <a:ext cx="2982595" cy="3209290"/>
            </a:xfrm>
            <a:custGeom>
              <a:avLst/>
              <a:gdLst/>
              <a:ahLst/>
              <a:cxnLst/>
              <a:rect l="l" t="t" r="r" b="b"/>
              <a:pathLst>
                <a:path w="2982595" h="3209290">
                  <a:moveTo>
                    <a:pt x="2982468" y="0"/>
                  </a:moveTo>
                  <a:lnTo>
                    <a:pt x="2069592" y="912749"/>
                  </a:lnTo>
                </a:path>
                <a:path w="2982595" h="3209290">
                  <a:moveTo>
                    <a:pt x="2981833" y="227076"/>
                  </a:moveTo>
                  <a:lnTo>
                    <a:pt x="0" y="3208934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91571" y="3285744"/>
              <a:ext cx="1896745" cy="1896745"/>
            </a:xfrm>
            <a:custGeom>
              <a:avLst/>
              <a:gdLst/>
              <a:ahLst/>
              <a:cxnLst/>
              <a:rect l="l" t="t" r="r" b="b"/>
              <a:pathLst>
                <a:path w="1896745" h="1896745">
                  <a:moveTo>
                    <a:pt x="1896491" y="0"/>
                  </a:moveTo>
                  <a:lnTo>
                    <a:pt x="0" y="1896490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43209" y="3132582"/>
              <a:ext cx="1747520" cy="1821814"/>
            </a:xfrm>
            <a:custGeom>
              <a:avLst/>
              <a:gdLst/>
              <a:ahLst/>
              <a:cxnLst/>
              <a:rect l="l" t="t" r="r" b="b"/>
              <a:pathLst>
                <a:path w="1747520" h="1821814">
                  <a:moveTo>
                    <a:pt x="1745742" y="0"/>
                  </a:moveTo>
                  <a:lnTo>
                    <a:pt x="0" y="1745741"/>
                  </a:lnTo>
                </a:path>
                <a:path w="1747520" h="1821814">
                  <a:moveTo>
                    <a:pt x="1747012" y="551687"/>
                  </a:moveTo>
                  <a:lnTo>
                    <a:pt x="477012" y="1821687"/>
                  </a:lnTo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810000" y="5715000"/>
            <a:ext cx="45720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瀏覽器上網的示意圖</a:t>
            </a:r>
            <a:endParaRPr lang="en-US" altLang="zh-TW" sz="3600" spc="-5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UKIJ CJK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4845" y="355976"/>
            <a:ext cx="8882310" cy="515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78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204700" cy="6858000"/>
            <a:chOff x="0" y="0"/>
            <a:chExt cx="122047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06483" y="2962655"/>
              <a:ext cx="2982595" cy="3209290"/>
            </a:xfrm>
            <a:custGeom>
              <a:avLst/>
              <a:gdLst/>
              <a:ahLst/>
              <a:cxnLst/>
              <a:rect l="l" t="t" r="r" b="b"/>
              <a:pathLst>
                <a:path w="2982595" h="3209290">
                  <a:moveTo>
                    <a:pt x="2982468" y="0"/>
                  </a:moveTo>
                  <a:lnTo>
                    <a:pt x="2069592" y="912749"/>
                  </a:lnTo>
                </a:path>
                <a:path w="2982595" h="3209290">
                  <a:moveTo>
                    <a:pt x="2981833" y="227076"/>
                  </a:moveTo>
                  <a:lnTo>
                    <a:pt x="0" y="3208934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91571" y="3285744"/>
              <a:ext cx="1896745" cy="1896745"/>
            </a:xfrm>
            <a:custGeom>
              <a:avLst/>
              <a:gdLst/>
              <a:ahLst/>
              <a:cxnLst/>
              <a:rect l="l" t="t" r="r" b="b"/>
              <a:pathLst>
                <a:path w="1896745" h="1896745">
                  <a:moveTo>
                    <a:pt x="1896491" y="0"/>
                  </a:moveTo>
                  <a:lnTo>
                    <a:pt x="0" y="1896490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43209" y="3132582"/>
              <a:ext cx="1747520" cy="1821814"/>
            </a:xfrm>
            <a:custGeom>
              <a:avLst/>
              <a:gdLst/>
              <a:ahLst/>
              <a:cxnLst/>
              <a:rect l="l" t="t" r="r" b="b"/>
              <a:pathLst>
                <a:path w="1747520" h="1821814">
                  <a:moveTo>
                    <a:pt x="1745742" y="0"/>
                  </a:moveTo>
                  <a:lnTo>
                    <a:pt x="0" y="1745741"/>
                  </a:lnTo>
                </a:path>
                <a:path w="1747520" h="1821814">
                  <a:moveTo>
                    <a:pt x="1747012" y="551687"/>
                  </a:moveTo>
                  <a:lnTo>
                    <a:pt x="477012" y="1821687"/>
                  </a:lnTo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205335" cy="6858000"/>
            <a:chOff x="0" y="0"/>
            <a:chExt cx="12205335" cy="685800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206483" y="2962655"/>
              <a:ext cx="2982595" cy="3209290"/>
            </a:xfrm>
            <a:custGeom>
              <a:avLst/>
              <a:gdLst/>
              <a:ahLst/>
              <a:cxnLst/>
              <a:rect l="l" t="t" r="r" b="b"/>
              <a:pathLst>
                <a:path w="2982595" h="3209290">
                  <a:moveTo>
                    <a:pt x="2982468" y="0"/>
                  </a:moveTo>
                  <a:lnTo>
                    <a:pt x="2069592" y="912749"/>
                  </a:lnTo>
                </a:path>
                <a:path w="2982595" h="3209290">
                  <a:moveTo>
                    <a:pt x="2981833" y="227076"/>
                  </a:moveTo>
                  <a:lnTo>
                    <a:pt x="0" y="3208934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91571" y="3285744"/>
              <a:ext cx="1896745" cy="1896745"/>
            </a:xfrm>
            <a:custGeom>
              <a:avLst/>
              <a:gdLst/>
              <a:ahLst/>
              <a:cxnLst/>
              <a:rect l="l" t="t" r="r" b="b"/>
              <a:pathLst>
                <a:path w="1896745" h="1896745">
                  <a:moveTo>
                    <a:pt x="1896491" y="0"/>
                  </a:moveTo>
                  <a:lnTo>
                    <a:pt x="0" y="1896490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43209" y="3132582"/>
              <a:ext cx="1747520" cy="1821814"/>
            </a:xfrm>
            <a:custGeom>
              <a:avLst/>
              <a:gdLst/>
              <a:ahLst/>
              <a:cxnLst/>
              <a:rect l="l" t="t" r="r" b="b"/>
              <a:pathLst>
                <a:path w="1747520" h="1821814">
                  <a:moveTo>
                    <a:pt x="1745742" y="0"/>
                  </a:moveTo>
                  <a:lnTo>
                    <a:pt x="0" y="1745741"/>
                  </a:lnTo>
                </a:path>
                <a:path w="1747520" h="1821814">
                  <a:moveTo>
                    <a:pt x="1747012" y="551687"/>
                  </a:moveTo>
                  <a:lnTo>
                    <a:pt x="477012" y="1821687"/>
                  </a:lnTo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810000" y="5715000"/>
            <a:ext cx="45720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TW" altLang="en-US" sz="3600" spc="-5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檢視網頁原始碼結果</a:t>
            </a:r>
            <a:endParaRPr lang="en-US" altLang="zh-TW" sz="3600" spc="-5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UKIJ CJK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020" y="418771"/>
            <a:ext cx="9251960" cy="508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06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2832938"/>
            <a:ext cx="366750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TW" altLang="en-US" sz="3600" spc="-5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從網站下載資料的概念與原理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52009" y="1532382"/>
            <a:ext cx="0" cy="3199130"/>
          </a:xfrm>
          <a:custGeom>
            <a:avLst/>
            <a:gdLst/>
            <a:ahLst/>
            <a:cxnLst/>
            <a:rect l="l" t="t" r="r" b="b"/>
            <a:pathLst>
              <a:path h="3199129">
                <a:moveTo>
                  <a:pt x="0" y="0"/>
                </a:moveTo>
                <a:lnTo>
                  <a:pt x="0" y="3198875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600200" y="1698472"/>
            <a:ext cx="10591800" cy="3693960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3137535">
              <a:lnSpc>
                <a:spcPct val="100000"/>
              </a:lnSpc>
              <a:spcBef>
                <a:spcPts val="1465"/>
              </a:spcBef>
            </a:pPr>
            <a:r>
              <a:rPr sz="2400" spc="495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Arial"/>
              </a:rPr>
              <a:t></a:t>
            </a:r>
            <a:r>
              <a:rPr lang="zh-TW" altLang="en-US" sz="2400" spc="495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Arial"/>
              </a:rPr>
              <a:t>提供介面</a:t>
            </a:r>
            <a:r>
              <a:rPr lang="en-US" altLang="zh-TW" sz="2400" spc="495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Arial"/>
              </a:rPr>
              <a:t>(</a:t>
            </a:r>
            <a:r>
              <a:rPr lang="zh-TW" altLang="en-US" sz="2400" spc="495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Arial"/>
              </a:rPr>
              <a:t>網址列</a:t>
            </a:r>
            <a:r>
              <a:rPr lang="en-US" altLang="zh-TW" sz="2400" spc="495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Arial"/>
              </a:rPr>
              <a:t>)</a:t>
            </a:r>
            <a:r>
              <a:rPr lang="zh-TW" altLang="en-US" sz="2400" spc="495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Arial"/>
              </a:rPr>
              <a:t>讓使用者輸入想要瀏覽的網站之網址</a:t>
            </a:r>
            <a:endParaRPr lang="en-US" sz="2400" spc="495" dirty="0" smtClean="0">
              <a:latin typeface="Times New Roman" panose="02020603050405020304" pitchFamily="18" charset="0"/>
              <a:ea typeface="微軟正黑體" panose="020B0604030504040204" pitchFamily="34" charset="-120"/>
              <a:cs typeface="Arial"/>
            </a:endParaRPr>
          </a:p>
          <a:p>
            <a:pPr marL="3137535">
              <a:lnSpc>
                <a:spcPct val="100000"/>
              </a:lnSpc>
              <a:spcBef>
                <a:spcPts val="1465"/>
              </a:spcBef>
            </a:pPr>
            <a:r>
              <a:rPr sz="2400" spc="495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Arial"/>
              </a:rPr>
              <a:t></a:t>
            </a:r>
            <a:r>
              <a:rPr lang="zh-TW" altLang="en-US" sz="2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Arial"/>
              </a:rPr>
              <a:t>提供網頁介面</a:t>
            </a:r>
            <a:r>
              <a:rPr lang="en-US" altLang="zh-TW" sz="2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Arial"/>
              </a:rPr>
              <a:t>(</a:t>
            </a:r>
            <a:r>
              <a:rPr lang="zh-TW" altLang="en-US" sz="2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Arial"/>
              </a:rPr>
              <a:t>表單</a:t>
            </a:r>
            <a:r>
              <a:rPr lang="en-US" altLang="zh-TW" sz="2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Arial"/>
              </a:rPr>
              <a:t>)</a:t>
            </a:r>
            <a:r>
              <a:rPr lang="zh-TW" altLang="en-US" sz="2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Arial"/>
              </a:rPr>
              <a:t>讓使用者填入相關資訊，按下按鈕後直行查詢或作業</a:t>
            </a:r>
            <a:endParaRPr sz="24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Arial"/>
            </a:endParaRPr>
          </a:p>
          <a:p>
            <a:pPr marL="3137535">
              <a:lnSpc>
                <a:spcPct val="100000"/>
              </a:lnSpc>
              <a:spcBef>
                <a:spcPts val="1365"/>
              </a:spcBef>
            </a:pPr>
            <a:r>
              <a:rPr sz="2400" spc="495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Arial"/>
              </a:rPr>
              <a:t></a:t>
            </a:r>
            <a:r>
              <a:rPr lang="zh-TW" altLang="en-US" sz="2400" spc="495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Arial"/>
              </a:rPr>
              <a:t>根據使用者的輸入，前往伺服器取得資料</a:t>
            </a:r>
            <a:endParaRPr sz="24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Arial"/>
            </a:endParaRPr>
          </a:p>
          <a:p>
            <a:pPr marL="3137535">
              <a:lnSpc>
                <a:spcPct val="100000"/>
              </a:lnSpc>
              <a:spcBef>
                <a:spcPts val="1370"/>
              </a:spcBef>
            </a:pPr>
            <a:r>
              <a:rPr sz="2400" spc="495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Arial"/>
              </a:rPr>
              <a:t></a:t>
            </a:r>
            <a:r>
              <a:rPr lang="zh-TW" altLang="en-US" sz="2400" spc="495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Arial"/>
              </a:rPr>
              <a:t>根據資料的性質加以處理，如果是</a:t>
            </a:r>
            <a:r>
              <a:rPr lang="en-US" altLang="zh-TW" sz="2400" spc="495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Arial"/>
              </a:rPr>
              <a:t>HTML</a:t>
            </a:r>
            <a:r>
              <a:rPr lang="zh-TW" altLang="en-US" sz="2400" spc="495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Arial"/>
              </a:rPr>
              <a:t>資料則在瀏覽器的頁面渲染，並執</a:t>
            </a:r>
            <a:r>
              <a:rPr lang="en-US" altLang="zh-TW" sz="2400" spc="495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Arial"/>
              </a:rPr>
              <a:t>JavaScript</a:t>
            </a:r>
            <a:r>
              <a:rPr lang="zh-TW" altLang="en-US" sz="2400" spc="495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Arial"/>
              </a:rPr>
              <a:t>等前端程式</a:t>
            </a:r>
            <a:endParaRPr sz="2400" dirty="0">
              <a:latin typeface="Times New Roman" panose="02020603050405020304" pitchFamily="18" charset="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697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-2514600" y="609600"/>
            <a:ext cx="19354800" cy="5604739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3137535" algn="l">
              <a:lnSpc>
                <a:spcPct val="100000"/>
              </a:lnSpc>
              <a:spcBef>
                <a:spcPts val="1465"/>
              </a:spcBef>
            </a:pPr>
            <a:r>
              <a:rPr sz="2800" spc="495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</a:t>
            </a:r>
            <a:r>
              <a:rPr lang="zh-TW" altLang="en-US" sz="2800" spc="495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連線到</a:t>
            </a:r>
            <a:r>
              <a:rPr lang="en-US" altLang="zh-TW" sz="2800" spc="495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Wingdings" panose="05000000000000000000" pitchFamily="2" charset="2"/>
              </a:rPr>
              <a:t>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://www.nkust.edu.tw 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137535" algn="l">
              <a:lnSpc>
                <a:spcPct val="100000"/>
              </a:lnSpc>
              <a:spcBef>
                <a:spcPts val="1465"/>
              </a:spcBef>
            </a:pPr>
            <a:r>
              <a:rPr sz="2800" spc="495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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點擊了首頁上的「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更多焦點新聞」這個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連結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137535" algn="l">
              <a:lnSpc>
                <a:spcPct val="100000"/>
              </a:lnSpc>
              <a:spcBef>
                <a:spcPts val="1465"/>
              </a:spcBef>
            </a:pPr>
            <a:r>
              <a:rPr sz="2800" spc="495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</a:t>
            </a:r>
            <a:r>
              <a:rPr lang="zh-TW" altLang="en-US" sz="2800" spc="495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網址改變成</a:t>
            </a:r>
            <a:r>
              <a:rPr lang="en-US" altLang="zh-TW" sz="2800" spc="495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:</a:t>
            </a:r>
          </a:p>
          <a:p>
            <a:pPr marL="3137535" algn="l">
              <a:lnSpc>
                <a:spcPct val="100000"/>
              </a:lnSpc>
              <a:spcBef>
                <a:spcPts val="1465"/>
              </a:spcBef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https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://www.nkust.edu.tw/p/403-1000-12-1.php 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137535" algn="l">
              <a:lnSpc>
                <a:spcPct val="100000"/>
              </a:lnSpc>
              <a:spcBef>
                <a:spcPts val="1465"/>
              </a:spcBef>
            </a:pPr>
            <a:r>
              <a:rPr sz="2800" spc="495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</a:t>
            </a:r>
            <a:r>
              <a:rPr lang="zh-TW" altLang="en-US" sz="2800" spc="495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當點擊下方第二頁時，網址改變成</a:t>
            </a:r>
            <a:r>
              <a:rPr lang="en-US" altLang="zh-TW" sz="2800" spc="495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:</a:t>
            </a:r>
          </a:p>
          <a:p>
            <a:pPr marL="3137535" algn="l">
              <a:lnSpc>
                <a:spcPct val="100000"/>
              </a:lnSpc>
              <a:spcBef>
                <a:spcPts val="1465"/>
              </a:spcBef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https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://www.nkust.edu.tw/p/403-1000-12-2.php?Lang=zh-tw 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137535" algn="l">
              <a:lnSpc>
                <a:spcPct val="100000"/>
              </a:lnSpc>
              <a:spcBef>
                <a:spcPts val="1465"/>
              </a:spcBef>
            </a:pPr>
            <a:r>
              <a:rPr lang="zh-TW" altLang="en-US" sz="2800" spc="495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找出</a:t>
            </a:r>
            <a:r>
              <a:rPr lang="zh-TW" altLang="en-US" sz="2800" spc="495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規則</a:t>
            </a:r>
            <a:r>
              <a:rPr lang="en-US" altLang="zh-TW" sz="2800" spc="495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:</a:t>
            </a:r>
          </a:p>
          <a:p>
            <a:pPr marL="3137535" algn="l">
              <a:lnSpc>
                <a:spcPct val="100000"/>
              </a:lnSpc>
              <a:spcBef>
                <a:spcPts val="1465"/>
              </a:spcBef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403-1000-12-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{}.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sz="2800" spc="495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 marL="3137535">
              <a:lnSpc>
                <a:spcPct val="100000"/>
              </a:lnSpc>
              <a:spcBef>
                <a:spcPts val="1465"/>
              </a:spcBef>
            </a:pPr>
            <a:endParaRPr sz="2800" dirty="0">
              <a:latin typeface="Arial"/>
              <a:cs typeface="Arial"/>
            </a:endParaRPr>
          </a:p>
        </p:txBody>
      </p:sp>
      <p:sp>
        <p:nvSpPr>
          <p:cNvPr id="3" name="向左箭號圖說文字 2"/>
          <p:cNvSpPr/>
          <p:nvPr/>
        </p:nvSpPr>
        <p:spPr>
          <a:xfrm>
            <a:off x="8686800" y="914400"/>
            <a:ext cx="2743200" cy="1981200"/>
          </a:xfrm>
          <a:prstGeom prst="leftArrowCallo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解析網址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的秘密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628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799" y="1622381"/>
            <a:ext cx="102108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"https://www.nkust.edu.tw/p/403-1000-12-{}.php?Lang=zh-tw" </a:t>
            </a:r>
          </a:p>
          <a:p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 </a:t>
            </a:r>
            <a:r>
              <a:rPr lang="en-US" altLang="zh-TW" sz="2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pg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in range(1, 11): </a:t>
            </a:r>
          </a:p>
          <a:p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print(</a:t>
            </a:r>
            <a:r>
              <a:rPr lang="en-US" altLang="zh-TW" sz="2400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url.format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pg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))</a:t>
            </a:r>
            <a:endParaRPr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UKIJ CJK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579" y="2971800"/>
            <a:ext cx="7941241" cy="31242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438400" y="381000"/>
            <a:ext cx="83407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撰寫程式碼，編寫各頁的網址 </a:t>
            </a:r>
            <a:endParaRPr lang="zh-TW" altLang="en-US" sz="4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87369" y="617220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程式執行結果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UKIJ CJK"/>
            </a:endParaRPr>
          </a:p>
        </p:txBody>
      </p:sp>
      <p:cxnSp>
        <p:nvCxnSpPr>
          <p:cNvPr id="17" name="直線接點 16"/>
          <p:cNvCxnSpPr/>
          <p:nvPr/>
        </p:nvCxnSpPr>
        <p:spPr>
          <a:xfrm>
            <a:off x="2201579" y="2819400"/>
            <a:ext cx="79412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422</Words>
  <Application>Microsoft Office PowerPoint</Application>
  <PresentationFormat>寬螢幕</PresentationFormat>
  <Paragraphs>63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6" baseType="lpstr">
      <vt:lpstr>UKIJ CJK</vt:lpstr>
      <vt:lpstr>微軟正黑體</vt:lpstr>
      <vt:lpstr>Arial</vt:lpstr>
      <vt:lpstr>Calibri</vt:lpstr>
      <vt:lpstr>Courier New</vt:lpstr>
      <vt:lpstr>Times New Roman</vt:lpstr>
      <vt:lpstr>Verdana</vt:lpstr>
      <vt:lpstr>Wingdings</vt:lpstr>
      <vt:lpstr>Office Theme</vt:lpstr>
      <vt:lpstr>認識網站與網路爬蟲原理</vt:lpstr>
      <vt:lpstr>本堂課重點</vt:lpstr>
      <vt:lpstr>PowerPoint 簡報</vt:lpstr>
      <vt:lpstr>PowerPoint 簡報</vt:lpstr>
      <vt:lpstr>PowerPoint 簡報</vt:lpstr>
      <vt:lpstr>PowerPoint 簡報</vt:lpstr>
      <vt:lpstr>從網站下載資料的概念與原理</vt:lpstr>
      <vt:lpstr>PowerPoint 簡報</vt:lpstr>
      <vt:lpstr>PowerPoint 簡報</vt:lpstr>
      <vt:lpstr>https://thonny.org/  Thonny 適合用於編寫 較小型的 Python程式</vt:lpstr>
      <vt:lpstr>  首次執行Thonny的畫面 請選擇 Standard 版本</vt:lpstr>
      <vt:lpstr>  Thonny 程式開發環境 介紹</vt:lpstr>
      <vt:lpstr>PowerPoint 簡報</vt:lpstr>
      <vt:lpstr>Windows 10 環境中，在安裝完Anaconda之後提供的程式內容</vt:lpstr>
      <vt:lpstr>Jupyter Notebook 執行環境</vt:lpstr>
      <vt:lpstr>Jupyter  Notebook 的程式編寫介面</vt:lpstr>
      <vt:lpstr>編寫程式環境的建議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認識程式語言與程式設計</dc:title>
  <dc:creator>Min-Huang Ho</dc:creator>
  <cp:lastModifiedBy>minhuang</cp:lastModifiedBy>
  <cp:revision>22</cp:revision>
  <dcterms:created xsi:type="dcterms:W3CDTF">2020-10-21T05:33:47Z</dcterms:created>
  <dcterms:modified xsi:type="dcterms:W3CDTF">2020-10-26T13:13:00Z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2019-09-25T00:00:00Z</vt:filetime>
  </property>
  <property fmtid="{D5CDD505-2E9C-101B-9397-08002B2CF9AE}" pid="3" name="Creator">
    <vt:lpwstr>適用於 Office 365 的 Microsoft® PowerPoint®</vt:lpwstr>
  </property>
  <property fmtid="{D5CDD505-2E9C-101B-9397-08002B2CF9AE}" pid="4" name="LastSaved">
    <vt:filetime>2020-10-21T00:00:00Z</vt:filetime>
  </property>
</Properties>
</file>