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8" y="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5345" y="1682343"/>
            <a:ext cx="4259580" cy="444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28076" y="9144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08191" y="91439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337297" y="32765"/>
            <a:ext cx="4853305" cy="4921250"/>
          </a:xfrm>
          <a:custGeom>
            <a:avLst/>
            <a:gdLst/>
            <a:ahLst/>
            <a:cxnLst/>
            <a:rect l="l" t="t" r="r" b="b"/>
            <a:pathLst>
              <a:path w="4853305" h="4921250">
                <a:moveTo>
                  <a:pt x="4853051" y="0"/>
                </a:moveTo>
                <a:lnTo>
                  <a:pt x="0" y="4853051"/>
                </a:lnTo>
              </a:path>
              <a:path w="4853305" h="4921250">
                <a:moveTo>
                  <a:pt x="4852416" y="577595"/>
                </a:moveTo>
                <a:lnTo>
                  <a:pt x="509016" y="4920995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28076" y="9144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08191" y="91439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37297" y="32765"/>
            <a:ext cx="4853305" cy="4921250"/>
          </a:xfrm>
          <a:custGeom>
            <a:avLst/>
            <a:gdLst/>
            <a:ahLst/>
            <a:cxnLst/>
            <a:rect l="l" t="t" r="r" b="b"/>
            <a:pathLst>
              <a:path w="4853305" h="4921250">
                <a:moveTo>
                  <a:pt x="4853051" y="0"/>
                </a:moveTo>
                <a:lnTo>
                  <a:pt x="0" y="4853051"/>
                </a:lnTo>
              </a:path>
              <a:path w="4853305" h="4921250">
                <a:moveTo>
                  <a:pt x="4852416" y="577595"/>
                </a:moveTo>
                <a:lnTo>
                  <a:pt x="509016" y="4920995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1" y="3285744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2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016" y="1536014"/>
            <a:ext cx="8006715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E486E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4463" y="1698472"/>
            <a:ext cx="8323072" cy="267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4361" y="2104728"/>
            <a:ext cx="24373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第二堂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4361" y="2851226"/>
            <a:ext cx="63190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快速瞭解網路資料格式 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361" y="3845771"/>
            <a:ext cx="617118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TW" altLang="en-US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使用</a:t>
            </a:r>
            <a:r>
              <a:rPr lang="en-US" altLang="zh-TW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Python</a:t>
            </a:r>
            <a:r>
              <a:rPr lang="zh-TW" altLang="en-US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搜刮網路資料</a:t>
            </a:r>
            <a:r>
              <a:rPr lang="zh-TW" altLang="en-US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</a:t>
            </a:r>
            <a:endParaRPr lang="en-US" altLang="zh-TW" sz="3600" dirty="0" smtClean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十二堂</a:t>
            </a:r>
            <a:r>
              <a:rPr lang="zh-TW" altLang="en-US" sz="36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實習課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784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&lt;a&gt;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標記常見的屬性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795246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5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784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清單標記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65055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7253" y="990600"/>
            <a:ext cx="784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表格相關標記及屬性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"/>
            <a:ext cx="6543675" cy="3200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24544"/>
            <a:ext cx="6419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5335" cy="6858000"/>
            <a:chOff x="0" y="0"/>
            <a:chExt cx="12205335" cy="6858000"/>
          </a:xfrm>
        </p:grpSpPr>
        <p:sp>
          <p:nvSpPr>
            <p:cNvPr id="3" name="object 3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2600" y="215224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CSV</a:t>
            </a:r>
            <a:r>
              <a:rPr lang="zh-TW" altLang="en-US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介紹 </a:t>
            </a:r>
            <a:r>
              <a:rPr lang="en-US" altLang="zh-TW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(Comma-Separated Values)</a:t>
            </a:r>
            <a:r>
              <a:rPr lang="zh-TW" altLang="en-US" sz="36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805960" y="13995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05960" y="2278456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805960" y="32004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371600" y="1250178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提供一個適合於電腦讀取的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資料交換格式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71600" y="2129134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，也可以用文字編輯器編輯其中的內容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71600" y="3051078"/>
            <a:ext cx="294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具備以下的特色：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24000" y="3886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00" y="4439273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524000" y="4992346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524000" y="554541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22525" y="3810000"/>
            <a:ext cx="2652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標準文字檔案格式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922526" y="4363073"/>
            <a:ext cx="623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第一列為欄位名稱，每一個名稱須以逗號分隔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928388" y="4916146"/>
            <a:ext cx="707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第二列以後為資料內容，每一個資料項目需以逗號分隔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940110" y="5469219"/>
            <a:ext cx="279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每一列的欄數要一致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8" name="object 8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1648" y="152400"/>
            <a:ext cx="6493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使用</a:t>
            </a:r>
            <a:r>
              <a:rPr lang="en-US" sz="3600" dirty="0" err="1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csv</a:t>
            </a:r>
            <a:r>
              <a:rPr lang="zh-TW" altLang="en-US" sz="3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模組解讀</a:t>
            </a:r>
            <a:r>
              <a:rPr lang="en-US" altLang="zh-TW" sz="3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CSV</a:t>
            </a:r>
            <a:r>
              <a:rPr lang="zh-TW" altLang="en-US" sz="3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檔案內容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343" y="855090"/>
            <a:ext cx="47244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57937" y="106680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pprint</a:t>
            </a:r>
            <a:r>
              <a:rPr lang="en-US" altLang="zh-TW" dirty="0" smtClean="0"/>
              <a:t> as pp </a:t>
            </a:r>
          </a:p>
          <a:p>
            <a:r>
              <a:rPr lang="en-US" altLang="zh-TW" dirty="0" smtClean="0"/>
              <a:t>import csv </a:t>
            </a:r>
          </a:p>
          <a:p>
            <a:r>
              <a:rPr lang="en-US" altLang="zh-TW" dirty="0" smtClean="0"/>
              <a:t>filename = 'info.csv' </a:t>
            </a:r>
          </a:p>
          <a:p>
            <a:r>
              <a:rPr lang="en-US" altLang="zh-TW" dirty="0" smtClean="0"/>
              <a:t>data = list() </a:t>
            </a:r>
          </a:p>
          <a:p>
            <a:r>
              <a:rPr lang="en-US" altLang="zh-TW" dirty="0" smtClean="0"/>
              <a:t>with open(filename, '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') as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	rows = </a:t>
            </a:r>
            <a:r>
              <a:rPr lang="en-US" altLang="zh-TW" dirty="0" err="1" smtClean="0"/>
              <a:t>csv.DictReader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	for row in rows: 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data.append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(row)) </a:t>
            </a:r>
          </a:p>
          <a:p>
            <a:r>
              <a:rPr lang="en-US" altLang="zh-TW" dirty="0" err="1" smtClean="0"/>
              <a:t>pp.pprint</a:t>
            </a:r>
            <a:r>
              <a:rPr lang="en-US" altLang="zh-TW" dirty="0" smtClean="0"/>
              <a:t>(data)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5501663" y="1434766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501663" y="2135848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500127" y="2836111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5500127" y="3537823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5954243" y="1364400"/>
            <a:ext cx="394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958812" y="2065482"/>
            <a:ext cx="294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pen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957174" y="2667000"/>
            <a:ext cx="608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csv.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DictReader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把資料放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54990" y="3472779"/>
            <a:ext cx="448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圈逐一取出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1840624" y="4977417"/>
            <a:ext cx="219431" cy="20198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290805" y="4537581"/>
            <a:ext cx="868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[{' height': ' 60', ' weight': ' 174', 'name': 'Tom'}, {' height': ' 75', ' weight': ' 180', 'name': '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Rihard</a:t>
            </a:r>
            <a:r>
              <a:rPr lang="en-US" altLang="zh-TW" sz="2400" dirty="0" smtClean="0">
                <a:solidFill>
                  <a:schemeClr val="bg1"/>
                </a:solidFill>
              </a:rPr>
              <a:t>'}, {' height': ' 40', ' weight': ' 155', 'name': 'Lisa'}, {' height': ' 58', ' weight': ' 168', 'name': 'Jim'}]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0263" y="48937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0" y="152400"/>
            <a:ext cx="3048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JSON</a:t>
            </a:r>
            <a:r>
              <a:rPr lang="zh-TW" altLang="en-US" sz="4800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介紹</a:t>
            </a:r>
            <a:endParaRPr lang="zh-TW" altLang="en-US" sz="48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844060" y="14478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41279" y="2969686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914400" y="3988087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19200" y="1331267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Object Notation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程式語言的使用的一種物件表示方法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9200" y="2799036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19200" y="38100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使用的副檔名通常是「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514" y="0"/>
            <a:ext cx="5389686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514" y="609600"/>
            <a:ext cx="5846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TW" dirty="0" smtClean="0"/>
              <a:t>[{"\u5e74\u5ea6":"101","\u4eba\u6b21":"8721"},</a:t>
            </a:r>
            <a:endParaRPr lang="en-US" altLang="zh-TW" dirty="0" smtClean="0"/>
          </a:p>
          <a:p>
            <a:r>
              <a:rPr lang="pl-PL" altLang="zh-TW" dirty="0" smtClean="0"/>
              <a:t>{"\u5e74\u5ea6":"102","\u4eba\u6b21":"13091"},</a:t>
            </a:r>
            <a:endParaRPr lang="en-US" altLang="zh-TW" dirty="0" smtClean="0"/>
          </a:p>
          <a:p>
            <a:r>
              <a:rPr lang="pl-PL" altLang="zh-TW" dirty="0" smtClean="0"/>
              <a:t>{"\u5e74\u5ea6":"103","\u4eba\u6b21":"12178"},</a:t>
            </a:r>
            <a:endParaRPr lang="en-US" altLang="zh-TW" dirty="0" smtClean="0"/>
          </a:p>
          <a:p>
            <a:r>
              <a:rPr lang="pl-PL" altLang="zh-TW" dirty="0" smtClean="0"/>
              <a:t>{"\u5e74\u5ea6":"104","\u4eba\u6b21":"13109"},</a:t>
            </a:r>
            <a:endParaRPr lang="en-US" altLang="zh-TW" dirty="0" smtClean="0"/>
          </a:p>
          <a:p>
            <a:r>
              <a:rPr lang="pl-PL" altLang="zh-TW" dirty="0" smtClean="0"/>
              <a:t>{"\u5e74\u5ea6":"105","\u4eba\u6b21":"13244"},</a:t>
            </a:r>
            <a:endParaRPr lang="en-US" altLang="zh-TW" dirty="0" smtClean="0"/>
          </a:p>
          <a:p>
            <a:r>
              <a:rPr lang="pl-PL" altLang="zh-TW" dirty="0" smtClean="0"/>
              <a:t>{"\u5e74\u5ea6":"106","\u4eba\u6b21":"13468"},</a:t>
            </a:r>
            <a:endParaRPr lang="en-US" altLang="zh-TW" dirty="0" smtClean="0"/>
          </a:p>
          <a:p>
            <a:r>
              <a:rPr lang="pl-PL" altLang="zh-TW" dirty="0" smtClean="0"/>
              <a:t>{"\u5e74\ u5ea6":"107","\u4eba\u6b21":"15860"}]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152400" y="448053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1757" y="3818965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上述的資料看起來不容易閱讀，但是其實把它排好格式，就可 以看出其中的端倪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剖析器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558126" y="1510962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5862926" y="4502942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61" y="13447"/>
            <a:ext cx="6298339" cy="31869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6375830" y="3740079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整個資料的內容格式主要記錄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個欄位的資料，分別是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年度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人次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，年度以及人次均是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，名稱本身有被雙引號含括住。欄位的值是放在欄位名稱後面的冒 號之後，資料內容本身也是以雙引號含括起來，欄位與欄位之間是以逗 號作為區隔。每一筆記錄外圍，則是利用大括號圍住。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757" y="5618219"/>
            <a:ext cx="4789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http://json.parser.online.fr/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5181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85800" y="4572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pprint</a:t>
            </a:r>
            <a:r>
              <a:rPr lang="en-US" altLang="zh-TW" dirty="0" smtClean="0"/>
              <a:t> as pp 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filename = '</a:t>
            </a:r>
            <a:r>
              <a:rPr lang="en-US" altLang="zh-TW" dirty="0" err="1" smtClean="0"/>
              <a:t>jdata.json</a:t>
            </a:r>
            <a:r>
              <a:rPr lang="en-US" altLang="zh-TW" dirty="0" smtClean="0"/>
              <a:t>' </a:t>
            </a:r>
          </a:p>
          <a:p>
            <a:r>
              <a:rPr lang="en-US" altLang="zh-TW" dirty="0" smtClean="0"/>
              <a:t>with open(filename, "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") as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	data = </a:t>
            </a:r>
            <a:r>
              <a:rPr lang="en-US" altLang="zh-TW" dirty="0" err="1" smtClean="0"/>
              <a:t>json.loads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fp.read</a:t>
            </a:r>
            <a:r>
              <a:rPr lang="en-US" altLang="zh-TW" dirty="0" smtClean="0"/>
              <a:t>()) </a:t>
            </a:r>
          </a:p>
          <a:p>
            <a:r>
              <a:rPr lang="en-US" altLang="zh-TW" dirty="0" err="1" smtClean="0"/>
              <a:t>pp.pprint</a:t>
            </a:r>
            <a:r>
              <a:rPr lang="en-US" altLang="zh-TW" dirty="0" smtClean="0"/>
              <a:t>(data)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5477608" y="1220063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43600" y="862"/>
            <a:ext cx="6271846" cy="29709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96200" y="3187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'8721',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'101'},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'13091',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'102'},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'12178',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'103'},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'13109',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'104'},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'13244',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'105'},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'13468',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'106'}, </a:t>
            </a:r>
          </a:p>
          <a:p>
            <a:r>
              <a:rPr lang="en-US" altLang="zh-TW" dirty="0" smtClean="0"/>
              <a:t>{' </a:t>
            </a:r>
            <a:r>
              <a:rPr lang="zh-TW" altLang="en-US" dirty="0" smtClean="0"/>
              <a:t>人次 </a:t>
            </a:r>
            <a:r>
              <a:rPr lang="en-US" altLang="zh-TW" dirty="0" smtClean="0"/>
              <a:t>': '15860', ' </a:t>
            </a:r>
            <a:r>
              <a:rPr lang="zh-TW" altLang="en-US" dirty="0" smtClean="0"/>
              <a:t>年度 </a:t>
            </a:r>
            <a:r>
              <a:rPr lang="en-US" altLang="zh-TW" dirty="0" smtClean="0"/>
              <a:t>': '107'}]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152400" y="4466493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943600" y="4387363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9600" y="3479357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在開啟檔案的時候是利用 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fp.read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一口氣把所有的檔案內容讀入，讀入的結果隨即送入 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json.loads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函式，這個函式會讀取正確格式的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字串，然後將它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適當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的字典變數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型態。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29400" y="347935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外部是一個串列型態，而每一個串列中的資料項目都是一個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型態。不過，它的元素資料還是字串的型態，因此如果需要針對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這些資料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進行計算的話，還需要再逐一轉換成數值型態才行。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3657600" y="228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XLS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XLSX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的介紹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914400" y="13716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914400" y="22860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524000" y="1255067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不是標準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文字檔格式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169467"/>
            <a:ext cx="1045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來剖析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xcel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需另外安裝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—pip install 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206605" cy="6858000"/>
            <a:chOff x="0" y="0"/>
            <a:chExt cx="12206605" cy="6858000"/>
          </a:xfrm>
        </p:grpSpPr>
        <p:sp>
          <p:nvSpPr>
            <p:cNvPr id="8" name="object 8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2" y="152327"/>
            <a:ext cx="3313637" cy="266707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838200" y="2898758"/>
            <a:ext cx="175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scores.xlsx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596484" y="1452488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97117" y="154335"/>
            <a:ext cx="3758910" cy="266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061126" y="436825"/>
            <a:ext cx="3642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 smtClean="0"/>
              <a:t>xlrd</a:t>
            </a:r>
            <a:endParaRPr lang="en-US" altLang="zh-TW" dirty="0" smtClean="0"/>
          </a:p>
          <a:p>
            <a:r>
              <a:rPr lang="en-US" altLang="zh-TW" dirty="0" smtClean="0"/>
              <a:t>filename </a:t>
            </a:r>
            <a:r>
              <a:rPr lang="en-US" altLang="zh-TW" dirty="0"/>
              <a:t>= "scores.xlsx"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/>
              <a:t>= </a:t>
            </a:r>
            <a:r>
              <a:rPr lang="en-US" altLang="zh-TW" dirty="0" err="1"/>
              <a:t>xlrd.open_workbook</a:t>
            </a:r>
            <a:r>
              <a:rPr lang="en-US" altLang="zh-TW" dirty="0"/>
              <a:t>(filename) s1 = </a:t>
            </a:r>
            <a:r>
              <a:rPr lang="en-US" altLang="zh-TW" dirty="0" err="1"/>
              <a:t>data.sheets</a:t>
            </a:r>
            <a:r>
              <a:rPr lang="en-US" altLang="zh-TW" dirty="0"/>
              <a:t>()[0]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row in range(s1.nrows): </a:t>
            </a:r>
            <a:r>
              <a:rPr lang="en-US" altLang="zh-TW" dirty="0" smtClean="0"/>
              <a:t>	print(s1.row_values(row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20" name="向右箭號 19"/>
          <p:cNvSpPr/>
          <p:nvPr/>
        </p:nvSpPr>
        <p:spPr>
          <a:xfrm>
            <a:off x="7839651" y="1371564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139367" y="747325"/>
            <a:ext cx="406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國文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'] 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林小明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95.0, 89.0, 78.0, 99.0]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王小花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75.0, 85.0, 65.0, 85.0]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曾小華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48.0, 94.0, 82.0, 89.0]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陳小強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98.0, 77.0, 45.0, 85.0]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['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李小路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', 99.0, 85.0, 66.0, 98.0]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5597651" y="3337524"/>
            <a:ext cx="381000" cy="37185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594068" y="3971471"/>
            <a:ext cx="6863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xlrd.book.Book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s1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xlrd.book.Sheet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物件，其值需用迴圈才能將其取出 。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Sheet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檔案中的一張工作表的管理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物件，其中一個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nrows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代表工作表中有多少列資料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sz="24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row_values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這個函 數則可以利用引數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取得其中任一列的內容，並且是以串列的方式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657" y="30965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1905" y="2832938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本堂課重點</a:t>
            </a:r>
            <a:endParaRPr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2009" y="1532382"/>
            <a:ext cx="0" cy="3199130"/>
          </a:xfrm>
          <a:custGeom>
            <a:avLst/>
            <a:gdLst/>
            <a:ahLst/>
            <a:cxnLst/>
            <a:rect l="l" t="t" r="r" b="b"/>
            <a:pathLst>
              <a:path h="3199129">
                <a:moveTo>
                  <a:pt x="0" y="0"/>
                </a:moveTo>
                <a:lnTo>
                  <a:pt x="0" y="319887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934462" y="1698472"/>
            <a:ext cx="8581137" cy="2696251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137535">
              <a:lnSpc>
                <a:spcPct val="100000"/>
              </a:lnSpc>
              <a:spcBef>
                <a:spcPts val="1465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CSS</a:t>
            </a:r>
            <a:endParaRPr sz="25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3137535">
              <a:lnSpc>
                <a:spcPct val="100000"/>
              </a:lnSpc>
              <a:spcBef>
                <a:spcPts val="137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</a:p>
          <a:p>
            <a:pPr marL="3137535">
              <a:lnSpc>
                <a:spcPct val="100000"/>
              </a:lnSpc>
              <a:spcBef>
                <a:spcPts val="137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pPr marL="3137535">
              <a:lnSpc>
                <a:spcPct val="100000"/>
              </a:lnSpc>
              <a:spcBef>
                <a:spcPts val="137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4798314" y="20574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798314" y="2718638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792452" y="4064576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798314" y="3345665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-28956"/>
            <a:ext cx="12206605" cy="6858000"/>
            <a:chOff x="0" y="0"/>
            <a:chExt cx="12206605" cy="6858000"/>
          </a:xfrm>
        </p:grpSpPr>
        <p:sp>
          <p:nvSpPr>
            <p:cNvPr id="8" name="object 8"/>
            <p:cNvSpPr/>
            <p:nvPr/>
          </p:nvSpPr>
          <p:spPr>
            <a:xfrm>
              <a:off x="8228076" y="9144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08191" y="91439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37297" y="32765"/>
              <a:ext cx="4853305" cy="4921250"/>
            </a:xfrm>
            <a:custGeom>
              <a:avLst/>
              <a:gdLst/>
              <a:ahLst/>
              <a:cxnLst/>
              <a:rect l="l" t="t" r="r" b="b"/>
              <a:pathLst>
                <a:path w="4853305" h="4921250">
                  <a:moveTo>
                    <a:pt x="4853051" y="0"/>
                  </a:moveTo>
                  <a:lnTo>
                    <a:pt x="0" y="4853051"/>
                  </a:lnTo>
                </a:path>
                <a:path w="4853305" h="4921250">
                  <a:moveTo>
                    <a:pt x="4852416" y="577595"/>
                  </a:moveTo>
                  <a:lnTo>
                    <a:pt x="509016" y="4920995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593" y="-27562"/>
            <a:ext cx="7467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6577" y="0"/>
            <a:ext cx="77358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pprint</a:t>
            </a:r>
            <a:r>
              <a:rPr lang="en-US" altLang="zh-TW" sz="1600" dirty="0"/>
              <a:t> as pp </a:t>
            </a:r>
            <a:endParaRPr lang="en-US" altLang="zh-TW" sz="1600" dirty="0" smtClean="0"/>
          </a:p>
          <a:p>
            <a:r>
              <a:rPr lang="en-US" altLang="zh-TW" sz="1600" dirty="0" smtClean="0"/>
              <a:t>import </a:t>
            </a:r>
            <a:r>
              <a:rPr lang="en-US" altLang="zh-TW" sz="1600" dirty="0" err="1"/>
              <a:t>xlrd</a:t>
            </a:r>
            <a:r>
              <a:rPr lang="en-US" altLang="zh-TW" sz="1600" dirty="0"/>
              <a:t> </a:t>
            </a:r>
            <a:endParaRPr lang="en-US" altLang="zh-TW" sz="1600" dirty="0" smtClean="0"/>
          </a:p>
          <a:p>
            <a:r>
              <a:rPr lang="en-US" altLang="zh-TW" sz="1600" dirty="0" smtClean="0"/>
              <a:t>filename </a:t>
            </a:r>
            <a:r>
              <a:rPr lang="en-US" altLang="zh-TW" sz="1600" dirty="0"/>
              <a:t>= "scores.xlsx" </a:t>
            </a:r>
            <a:endParaRPr lang="en-US" altLang="zh-TW" sz="1600" dirty="0" smtClean="0"/>
          </a:p>
          <a:p>
            <a:r>
              <a:rPr lang="en-US" altLang="zh-TW" sz="1600" dirty="0" smtClean="0"/>
              <a:t>data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xlrd.open_workbook</a:t>
            </a:r>
            <a:r>
              <a:rPr lang="en-US" altLang="zh-TW" sz="1600" dirty="0"/>
              <a:t>(filename) </a:t>
            </a:r>
            <a:endParaRPr lang="en-US" altLang="zh-TW" sz="1600" dirty="0" smtClean="0"/>
          </a:p>
          <a:p>
            <a:r>
              <a:rPr lang="en-US" altLang="zh-TW" sz="1600" dirty="0" smtClean="0"/>
              <a:t>sheets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data.sheets</a:t>
            </a:r>
            <a:r>
              <a:rPr lang="en-US" altLang="zh-TW" sz="1600" dirty="0"/>
              <a:t>() </a:t>
            </a:r>
            <a:endParaRPr lang="en-US" altLang="zh-TW" sz="1600" dirty="0" smtClean="0"/>
          </a:p>
          <a:p>
            <a:r>
              <a:rPr lang="en-US" altLang="zh-TW" sz="1600" dirty="0" smtClean="0"/>
              <a:t>scores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() </a:t>
            </a:r>
            <a:endParaRPr lang="en-US" altLang="zh-TW" sz="1600" dirty="0" smtClean="0"/>
          </a:p>
          <a:p>
            <a:r>
              <a:rPr lang="en-US" altLang="zh-TW" sz="1600" dirty="0" smtClean="0"/>
              <a:t>for </a:t>
            </a:r>
            <a:r>
              <a:rPr lang="en-US" altLang="zh-TW" sz="1600" dirty="0"/>
              <a:t>sheet in sheets: </a:t>
            </a:r>
            <a:endParaRPr lang="en-US" altLang="zh-TW" sz="1600" dirty="0" smtClean="0"/>
          </a:p>
          <a:p>
            <a:r>
              <a:rPr lang="en-US" altLang="zh-TW" sz="1600" dirty="0" smtClean="0"/>
              <a:t>	rows </a:t>
            </a:r>
            <a:r>
              <a:rPr lang="en-US" altLang="zh-TW" sz="1600" dirty="0"/>
              <a:t>= list() </a:t>
            </a:r>
            <a:endParaRPr lang="en-US" altLang="zh-TW" sz="1600" dirty="0" smtClean="0"/>
          </a:p>
          <a:p>
            <a:r>
              <a:rPr lang="en-US" altLang="zh-TW" sz="1600" dirty="0" smtClean="0"/>
              <a:t>	for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in range(</a:t>
            </a:r>
            <a:r>
              <a:rPr lang="en-US" altLang="zh-TW" sz="1600" dirty="0" err="1"/>
              <a:t>sheet.nrows</a:t>
            </a:r>
            <a:r>
              <a:rPr lang="en-US" altLang="zh-TW" sz="1600" dirty="0"/>
              <a:t>): </a:t>
            </a:r>
            <a:endParaRPr lang="en-US" altLang="zh-TW" sz="1600" dirty="0" smtClean="0"/>
          </a:p>
          <a:p>
            <a:r>
              <a:rPr lang="en-US" altLang="zh-TW" sz="1600" dirty="0" smtClean="0"/>
              <a:t>		row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() </a:t>
            </a:r>
            <a:endParaRPr lang="en-US" altLang="zh-TW" sz="1600" dirty="0" smtClean="0"/>
          </a:p>
          <a:p>
            <a:r>
              <a:rPr lang="en-US" altLang="zh-TW" sz="1600" dirty="0" smtClean="0"/>
              <a:t>		if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== 0: </a:t>
            </a:r>
            <a:endParaRPr lang="en-US" altLang="zh-TW" sz="1600" dirty="0" smtClean="0"/>
          </a:p>
          <a:p>
            <a:r>
              <a:rPr lang="en-US" altLang="zh-TW" sz="1600" dirty="0" smtClean="0"/>
              <a:t>			columns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sheet.row_values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 </a:t>
            </a:r>
            <a:endParaRPr lang="en-US" altLang="zh-TW" sz="1600" dirty="0" smtClean="0"/>
          </a:p>
          <a:p>
            <a:r>
              <a:rPr lang="en-US" altLang="zh-TW" sz="1600" dirty="0" smtClean="0"/>
              <a:t>		else</a:t>
            </a:r>
            <a:r>
              <a:rPr lang="en-US" altLang="zh-TW" sz="1600" dirty="0"/>
              <a:t>: </a:t>
            </a:r>
            <a:endParaRPr lang="en-US" altLang="zh-TW" sz="1600" dirty="0" smtClean="0"/>
          </a:p>
          <a:p>
            <a:r>
              <a:rPr lang="en-US" altLang="zh-TW" sz="1600" dirty="0" smtClean="0"/>
              <a:t>			for </a:t>
            </a:r>
            <a:r>
              <a:rPr lang="en-US" altLang="zh-TW" sz="1600" dirty="0"/>
              <a:t>f, field in enumerate(</a:t>
            </a:r>
            <a:r>
              <a:rPr lang="en-US" altLang="zh-TW" sz="1600" dirty="0" err="1"/>
              <a:t>sheet.row_values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)): </a:t>
            </a:r>
            <a:r>
              <a:rPr lang="en-US" altLang="zh-TW" sz="1600" dirty="0" smtClean="0"/>
              <a:t>					row[columns[f</a:t>
            </a:r>
            <a:r>
              <a:rPr lang="en-US" altLang="zh-TW" sz="1600" dirty="0"/>
              <a:t>]] = field </a:t>
            </a:r>
            <a:r>
              <a:rPr lang="en-US" altLang="zh-TW" sz="1600" dirty="0" err="1"/>
              <a:t>rows.append</a:t>
            </a:r>
            <a:r>
              <a:rPr lang="en-US" altLang="zh-TW" sz="1600" dirty="0"/>
              <a:t>(row) </a:t>
            </a:r>
            <a:endParaRPr lang="en-US" altLang="zh-TW" sz="1600" dirty="0" smtClean="0"/>
          </a:p>
          <a:p>
            <a:r>
              <a:rPr lang="en-US" altLang="zh-TW" sz="1600" dirty="0" smtClean="0"/>
              <a:t>	scores[sheet.name</a:t>
            </a:r>
            <a:r>
              <a:rPr lang="en-US" altLang="zh-TW" sz="1600" dirty="0"/>
              <a:t>] = rows </a:t>
            </a:r>
            <a:endParaRPr lang="en-US" altLang="zh-TW" sz="1600" dirty="0" smtClean="0"/>
          </a:p>
          <a:p>
            <a:r>
              <a:rPr lang="en-US" altLang="zh-TW" sz="1600" dirty="0" err="1" smtClean="0"/>
              <a:t>pp.pprint</a:t>
            </a:r>
            <a:r>
              <a:rPr lang="en-US" altLang="zh-TW" sz="1600" dirty="0" smtClean="0"/>
              <a:t>(scores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5" name="向右箭號 14"/>
          <p:cNvSpPr/>
          <p:nvPr/>
        </p:nvSpPr>
        <p:spPr>
          <a:xfrm>
            <a:off x="187569" y="4495298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185723" y="4958624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185723" y="5458066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895496" y="348842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若我們想把資料型態轉換成便於使用的格式呢？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想要把所有的成績放在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scores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變數中，這個變數有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個索引，分別 是代表第一次段考的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exam1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以及代表第二次段考的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exam2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exam1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exam2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再分別放置工作表的內容，而且還要適當地解讀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欄位的名稱。程式碼如左圖：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8590" y="4424932"/>
            <a:ext cx="810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最外層迴圈「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sheet in sheets: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」可以依據工作表 的數量重複進行處理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78590" y="4892406"/>
            <a:ext cx="71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程式的倒數第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行則是以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sheet.name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取得工作表的名稱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78590" y="5387775"/>
            <a:ext cx="51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層迴圈以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sheet.nrow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得知資料的總列數</a:t>
            </a:r>
          </a:p>
        </p:txBody>
      </p:sp>
      <p:sp>
        <p:nvSpPr>
          <p:cNvPr id="22" name="向右箭號 21"/>
          <p:cNvSpPr/>
          <p:nvPr/>
        </p:nvSpPr>
        <p:spPr>
          <a:xfrm>
            <a:off x="185723" y="5958185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185723" y="646667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8589" y="5887819"/>
            <a:ext cx="611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 =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sheet.row_values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 取出所有的欄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77362" y="6390470"/>
            <a:ext cx="62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再統一以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方式附加到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這個串列變數中</a:t>
            </a:r>
          </a:p>
        </p:txBody>
      </p:sp>
      <p:sp>
        <p:nvSpPr>
          <p:cNvPr id="26" name="向右箭號 25"/>
          <p:cNvSpPr/>
          <p:nvPr/>
        </p:nvSpPr>
        <p:spPr>
          <a:xfrm>
            <a:off x="7023879" y="5055128"/>
            <a:ext cx="1371600" cy="109902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573730" y="5142973"/>
            <a:ext cx="3034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整個程式執行完成之後，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scores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就儲存了整個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檔案中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所有工作表的內容了。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>
            <a:off x="838200" y="6858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71600" y="493067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/ CSS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的排版語言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832338" y="1468315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32338" y="223178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65738" y="1275582"/>
            <a:ext cx="8616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原始碼夾雜許多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65738" y="2039047"/>
            <a:ext cx="90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想學爬蟲得先從了解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語法開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37138" y="4724400"/>
            <a:ext cx="5492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究竟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長的甚麼樣子呢？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4700" cy="6858000"/>
            <a:chOff x="0" y="0"/>
            <a:chExt cx="122047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3684" y="0"/>
            <a:ext cx="12192000" cy="6858000"/>
            <a:chOff x="0" y="0"/>
            <a:chExt cx="121920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9206483" y="2962655"/>
              <a:ext cx="2982595" cy="3209290"/>
            </a:xfrm>
            <a:custGeom>
              <a:avLst/>
              <a:gdLst/>
              <a:ahLst/>
              <a:cxnLst/>
              <a:rect l="l" t="t" r="r" b="b"/>
              <a:pathLst>
                <a:path w="2982595" h="3209290">
                  <a:moveTo>
                    <a:pt x="2982468" y="0"/>
                  </a:moveTo>
                  <a:lnTo>
                    <a:pt x="2069592" y="912749"/>
                  </a:lnTo>
                </a:path>
                <a:path w="2982595" h="3209290">
                  <a:moveTo>
                    <a:pt x="2981833" y="227076"/>
                  </a:moveTo>
                  <a:lnTo>
                    <a:pt x="0" y="320893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91571" y="3285744"/>
              <a:ext cx="1896745" cy="1896745"/>
            </a:xfrm>
            <a:custGeom>
              <a:avLst/>
              <a:gdLst/>
              <a:ahLst/>
              <a:cxnLst/>
              <a:rect l="l" t="t" r="r" b="b"/>
              <a:pathLst>
                <a:path w="1896745" h="1896745">
                  <a:moveTo>
                    <a:pt x="1896491" y="0"/>
                  </a:moveTo>
                  <a:lnTo>
                    <a:pt x="0" y="189649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43209" y="3132582"/>
              <a:ext cx="1747520" cy="1821814"/>
            </a:xfrm>
            <a:custGeom>
              <a:avLst/>
              <a:gdLst/>
              <a:ahLst/>
              <a:cxnLst/>
              <a:rect l="l" t="t" r="r" b="b"/>
              <a:pathLst>
                <a:path w="1747520" h="1821814">
                  <a:moveTo>
                    <a:pt x="1745742" y="0"/>
                  </a:moveTo>
                  <a:lnTo>
                    <a:pt x="0" y="1745741"/>
                  </a:lnTo>
                </a:path>
                <a:path w="1747520" h="1821814">
                  <a:moveTo>
                    <a:pt x="1747012" y="551687"/>
                  </a:moveTo>
                  <a:lnTo>
                    <a:pt x="477012" y="1821687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199" y="5208866"/>
            <a:ext cx="489918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pc="-5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基本起手式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-35923" y="0"/>
            <a:ext cx="4953000" cy="3886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143000" y="454926"/>
            <a:ext cx="266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&lt;!DOCTYPE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html&gt;</a:t>
            </a:r>
          </a:p>
          <a:p>
            <a:r>
              <a:rPr lang="en-US" altLang="zh-TW" sz="2400" dirty="0" smtClean="0"/>
              <a:t>&lt;html&gt;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&lt;head&gt;</a:t>
            </a:r>
          </a:p>
          <a:p>
            <a:r>
              <a:rPr lang="en-US" altLang="zh-TW" sz="2400" dirty="0" smtClean="0"/>
              <a:t> 	&lt;/head&gt;</a:t>
            </a:r>
          </a:p>
          <a:p>
            <a:r>
              <a:rPr lang="en-US" altLang="zh-TW" sz="2400" dirty="0" smtClean="0"/>
              <a:t> 	&lt;body&gt;</a:t>
            </a:r>
          </a:p>
          <a:p>
            <a:r>
              <a:rPr lang="en-US" altLang="zh-TW" sz="2400" dirty="0" smtClean="0"/>
              <a:t> 	&lt;/body&gt;</a:t>
            </a:r>
          </a:p>
          <a:p>
            <a:r>
              <a:rPr lang="en-US" altLang="zh-TW" sz="2400" dirty="0" smtClean="0"/>
              <a:t>&lt;/html&gt;</a:t>
            </a:r>
            <a:endParaRPr lang="zh-TW" altLang="en-US" sz="2400" dirty="0"/>
          </a:p>
        </p:txBody>
      </p:sp>
      <p:sp>
        <p:nvSpPr>
          <p:cNvPr id="38" name="向右箭號 37"/>
          <p:cNvSpPr/>
          <p:nvPr/>
        </p:nvSpPr>
        <p:spPr>
          <a:xfrm>
            <a:off x="5257800" y="4572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向右箭號 38"/>
          <p:cNvSpPr/>
          <p:nvPr/>
        </p:nvSpPr>
        <p:spPr>
          <a:xfrm>
            <a:off x="5257800" y="2051234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向右箭號 39"/>
          <p:cNvSpPr/>
          <p:nvPr/>
        </p:nvSpPr>
        <p:spPr>
          <a:xfrm>
            <a:off x="5257800" y="1283068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737387" y="384560"/>
            <a:ext cx="564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第一行為註明檔案的型式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726224" y="1058974"/>
            <a:ext cx="623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&lt;html&gt;..&lt;/html&gt;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式整個檔案的最外層，所有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標記都得放置於此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726224" y="1836081"/>
            <a:ext cx="598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&lt;head&gt;..&lt;/head&gt;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放置關於這個檔案的相關設定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向右箭號 58"/>
          <p:cNvSpPr/>
          <p:nvPr/>
        </p:nvSpPr>
        <p:spPr>
          <a:xfrm>
            <a:off x="5257800" y="28194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726224" y="2588585"/>
            <a:ext cx="607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&lt;body&gt;..&lt;/ body &gt;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才是真正用來顯示網頁中的資料內容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223" y="381000"/>
            <a:ext cx="57912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3600" spc="-1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常用的格式相關</a:t>
            </a:r>
            <a:r>
              <a:rPr lang="en-US" altLang="zh-TW" sz="3600" spc="-1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HTML</a:t>
            </a:r>
            <a:r>
              <a:rPr lang="zh-TW" altLang="en-US" sz="3600" spc="-1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標記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23" y="1371600"/>
            <a:ext cx="10134600" cy="4793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953000"/>
            <a:ext cx="1143000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基本上</a:t>
            </a:r>
            <a:r>
              <a:rPr lang="en-US" altLang="zh-TW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&lt;h1&gt;~&lt;h6&gt;</a:t>
            </a: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以及</a:t>
            </a:r>
            <a:r>
              <a:rPr lang="en-US" altLang="zh-TW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&lt;p&gt;</a:t>
            </a: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標記並不會相互套疊</a:t>
            </a: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endParaRPr lang="en-US" altLang="zh-TW" sz="32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但是</a:t>
            </a:r>
            <a:r>
              <a:rPr lang="en-US" altLang="zh-TW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&lt;div&gt;</a:t>
            </a: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則會和這些標記混合使用</a:t>
            </a:r>
            <a:endParaRPr lang="en-US" altLang="zh-TW" sz="32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0" y="-1"/>
            <a:ext cx="12192000" cy="41148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09800" y="32208"/>
            <a:ext cx="723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&lt;div class='g-data'&gt;</a:t>
            </a:r>
          </a:p>
          <a:p>
            <a:r>
              <a:rPr lang="en-US" altLang="zh-TW" sz="2400" dirty="0" smtClean="0"/>
              <a:t>	&lt;div class='p-info'&gt;</a:t>
            </a:r>
          </a:p>
          <a:p>
            <a:r>
              <a:rPr lang="en-US" altLang="zh-TW" sz="2400" dirty="0" smtClean="0"/>
              <a:t>		&lt;p&gt;&lt;span id='name'&gt; </a:t>
            </a:r>
            <a:r>
              <a:rPr lang="zh-TW" altLang="en-US" sz="2400" dirty="0" smtClean="0"/>
              <a:t>林小明</a:t>
            </a:r>
            <a:r>
              <a:rPr lang="en-US" altLang="zh-TW" sz="2400" dirty="0" smtClean="0"/>
              <a:t>&lt;/span&gt;&lt;/p&gt;</a:t>
            </a:r>
          </a:p>
          <a:p>
            <a:r>
              <a:rPr lang="en-US" altLang="zh-TW" sz="2400" dirty="0" smtClean="0"/>
              <a:t>	&lt;/div&gt;</a:t>
            </a:r>
          </a:p>
          <a:p>
            <a:r>
              <a:rPr lang="en-US" altLang="zh-TW" sz="2400" dirty="0" smtClean="0"/>
              <a:t>	&lt;div class='p-info'&gt;</a:t>
            </a:r>
          </a:p>
          <a:p>
            <a:r>
              <a:rPr lang="en-US" altLang="zh-TW" sz="2400" dirty="0" smtClean="0"/>
              <a:t>		&lt;p&gt;&lt;span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id='height'&gt;174&lt;/span&gt;&lt;/p&gt;</a:t>
            </a:r>
          </a:p>
          <a:p>
            <a:r>
              <a:rPr lang="en-US" altLang="zh-TW" sz="2400" dirty="0" smtClean="0"/>
              <a:t>	&lt;/div&gt;</a:t>
            </a:r>
          </a:p>
          <a:p>
            <a:r>
              <a:rPr lang="en-US" altLang="zh-TW" sz="2400" dirty="0" smtClean="0"/>
              <a:t>	&lt;div class='p-info'&gt;</a:t>
            </a:r>
          </a:p>
          <a:p>
            <a:r>
              <a:rPr lang="en-US" altLang="zh-TW" sz="2400" dirty="0" smtClean="0"/>
              <a:t>		&lt;p&gt;&lt;span id='weight'&gt;60&lt;/span&gt;&lt;/p&gt;</a:t>
            </a:r>
          </a:p>
          <a:p>
            <a:r>
              <a:rPr lang="en-US" altLang="zh-TW" sz="2400" dirty="0" smtClean="0"/>
              <a:t>	&lt;/div&gt;</a:t>
            </a:r>
          </a:p>
          <a:p>
            <a:r>
              <a:rPr lang="en-US" altLang="zh-TW" sz="2400" dirty="0" smtClean="0"/>
              <a:t>&lt;/div&gt;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457200"/>
            <a:ext cx="777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以樹狀結構顯示</a:t>
            </a:r>
            <a:r>
              <a:rPr lang="en-US" altLang="zh-TW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HTML</a:t>
            </a:r>
            <a:r>
              <a:rPr lang="zh-TW" altLang="en-US" sz="32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程式碼的階層關係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0"/>
            <a:ext cx="6248399" cy="4533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381000"/>
            <a:ext cx="784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HTML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CSS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選擇器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selector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958361" y="21336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0" name="向右箭號 9"/>
          <p:cNvSpPr/>
          <p:nvPr/>
        </p:nvSpPr>
        <p:spPr>
          <a:xfrm>
            <a:off x="958361" y="35814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向右箭號 10"/>
          <p:cNvSpPr/>
          <p:nvPr/>
        </p:nvSpPr>
        <p:spPr>
          <a:xfrm>
            <a:off x="958361" y="5029200"/>
            <a:ext cx="304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3" name="文字方塊 12"/>
          <p:cNvSpPr txBox="1"/>
          <p:nvPr/>
        </p:nvSpPr>
        <p:spPr>
          <a:xfrm>
            <a:off x="1447800" y="1940867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選擇器最好用的，大概就是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Id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47800" y="3388667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在網頁文件中是獨一無二的識別字，透過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名稱鎖定，幾乎能百分百拿到資料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47800" y="4836467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的排版，方便相同類型的資料項目之排版樣式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7848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&lt;</a:t>
            </a:r>
            <a:r>
              <a:rPr lang="en-US" altLang="zh-TW" sz="4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img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&gt;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標記常見的屬性</a:t>
            </a:r>
            <a:endParaRPr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66862"/>
            <a:ext cx="9467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1464</Words>
  <Application>Microsoft Office PowerPoint</Application>
  <PresentationFormat>寬螢幕</PresentationFormat>
  <Paragraphs>142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UKIJ CJK</vt:lpstr>
      <vt:lpstr>微軟正黑體</vt:lpstr>
      <vt:lpstr>新細明體</vt:lpstr>
      <vt:lpstr>Arial</vt:lpstr>
      <vt:lpstr>Calibri</vt:lpstr>
      <vt:lpstr>Verdana</vt:lpstr>
      <vt:lpstr>Office Theme</vt:lpstr>
      <vt:lpstr>快速瞭解網路資料格式 </vt:lpstr>
      <vt:lpstr>本堂課重點</vt:lpstr>
      <vt:lpstr>PowerPoint 簡報</vt:lpstr>
      <vt:lpstr>HTML基本起手式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認識程式語言與程式設計</dc:title>
  <dc:creator>Min-Huang Ho</dc:creator>
  <cp:lastModifiedBy>minhuang</cp:lastModifiedBy>
  <cp:revision>40</cp:revision>
  <dcterms:created xsi:type="dcterms:W3CDTF">2020-10-21T05:33:47Z</dcterms:created>
  <dcterms:modified xsi:type="dcterms:W3CDTF">2020-10-26T13:40:15Z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2019-09-25T00:00:00Z</vt:filetime>
  </property>
  <property fmtid="{D5CDD505-2E9C-101B-9397-08002B2CF9AE}" pid="3" name="Creator">
    <vt:lpwstr>適用於 Office 365 的 Microsoft® PowerPoint®</vt:lpwstr>
  </property>
  <property fmtid="{D5CDD505-2E9C-101B-9397-08002B2CF9AE}" pid="4" name="LastSaved">
    <vt:filetime>2020-10-21T00:00:00Z</vt:filetime>
  </property>
</Properties>
</file>