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</p:sldMasterIdLst>
  <p:notesMasterIdLst>
    <p:notesMasterId r:id="rId25"/>
  </p:notesMasterIdLst>
  <p:sldIdLst>
    <p:sldId id="303" r:id="rId3"/>
    <p:sldId id="259" r:id="rId4"/>
    <p:sldId id="294" r:id="rId5"/>
    <p:sldId id="295" r:id="rId6"/>
    <p:sldId id="296" r:id="rId7"/>
    <p:sldId id="262" r:id="rId8"/>
    <p:sldId id="287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02" r:id="rId24"/>
  </p:sldIdLst>
  <p:sldSz cx="12192000" cy="6858000"/>
  <p:notesSz cx="6858000" cy="9144000"/>
  <p:embeddedFontLst>
    <p:embeddedFont>
      <p:font typeface="Segoe UI" panose="020B0502040204020203" pitchFamily="34" charset="0"/>
      <p:regular r:id="rId26"/>
      <p:bold r:id="rId27"/>
      <p:italic r:id="rId28"/>
      <p:boldItalic r:id="rId29"/>
    </p:embeddedFont>
    <p:embeddedFont>
      <p:font typeface="Segoe UI Semilight" panose="020B0402040204020203" pitchFamily="34" charset="0"/>
      <p:regular r:id="rId30"/>
      <p:italic r:id="rId31"/>
    </p:embeddedFont>
    <p:embeddedFont>
      <p:font typeface="Segoe UI Semibold" panose="020B0702040204020203" pitchFamily="34" charset="0"/>
      <p:bold r:id="rId32"/>
      <p:boldItalic r:id="rId33"/>
    </p:embeddedFont>
    <p:embeddedFont>
      <p:font typeface="Righteous" panose="020B0604020202020204" charset="0"/>
      <p:regular r:id="rId34"/>
    </p:embeddedFont>
    <p:embeddedFont>
      <p:font typeface="Segoe UI Light" panose="020B0502040204020203" pitchFamily="34" charset="0"/>
      <p:regular r:id="rId35"/>
      <p: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" id="{474EC64E-86FA-4930-9910-1942B746F4D0}">
          <p14:sldIdLst>
            <p14:sldId id="303"/>
            <p14:sldId id="259"/>
            <p14:sldId id="294"/>
            <p14:sldId id="295"/>
            <p14:sldId id="296"/>
            <p14:sldId id="262"/>
            <p14:sldId id="287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Cut" id="{47372832-95A3-4BE2-ACF8-B3B7CDA33484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02"/>
          </p14:sldIdLst>
        </p14:section>
        <p14:section name="Cut" id="{B338C101-421D-4DF6-A159-7402443A42B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B01"/>
    <a:srgbClr val="9B4DCA"/>
    <a:srgbClr val="4C5DB3"/>
    <a:srgbClr val="CFCFCF"/>
    <a:srgbClr val="505050"/>
    <a:srgbClr val="682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6220" autoAdjust="0"/>
  </p:normalViewPr>
  <p:slideViewPr>
    <p:cSldViewPr snapToGrid="0">
      <p:cViewPr varScale="1">
        <p:scale>
          <a:sx n="68" d="100"/>
          <a:sy n="68" d="100"/>
        </p:scale>
        <p:origin x="49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BFE7F-F400-4DD9-B236-B1C0D7AE84D3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4A70A-AB43-432D-BC12-AA40E3A7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8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10/4/2017 8:50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023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10/4/2017 8:54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63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10/4/2017 8:54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22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10/4/2017 8:54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34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10/4/2017 8:54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24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A70A-AB43-432D-BC12-AA40E3A734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70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10/4/2017 8:51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558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10/4/2017 8:51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48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10/4/2017 8:51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29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10/4/2017 8:51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53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10/4/2017 8:51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9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181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10/4/2017 8:51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0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10/4/2017 8:51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60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>
                <a:solidFill>
                  <a:prstClr val="black"/>
                </a:solidFill>
              </a:rPr>
              <a:pPr/>
              <a:t>10/4/2017 8:50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43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14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83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10/4/2017 8:50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32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10/4/2017 8:50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045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10/4/2017 8:54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26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10/4/2017 8:54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9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D72F-0AC5-42A3-9828-40797F228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F9B02-0DA5-49CC-A319-78D175A2E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3191-9831-4254-95E9-F808E57E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8ABA-D2EA-49E4-9731-5836CC05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74FAC-C817-4123-8117-CB5A4EE0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1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3C28-1D35-4D19-B415-A52117A4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4FBAE-B606-4294-B5CE-11A3CC950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2687D-C376-4F82-837A-EBAF4662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F4E66-452A-49D1-995A-07380B48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C50D-D7B1-4B35-BC2F-51C7B78F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EF774-0AFA-4CCE-BF92-B7F87CFFB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63838-CD7F-4AB6-9222-25D00BCCE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48899-AB64-4E1B-99B2-81102DB0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6F681-E3EE-4881-8E86-C7E848CD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3498-32FC-49A6-87F3-C56283CA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rgbClr val="4C5D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7"/>
            <a:ext cx="5012623" cy="1162049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492267"/>
            <a:ext cx="9860674" cy="729752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Demo description</a:t>
            </a:r>
          </a:p>
        </p:txBody>
      </p:sp>
    </p:spTree>
    <p:extLst>
      <p:ext uri="{BB962C8B-B14F-4D97-AF65-F5344CB8AC3E}">
        <p14:creationId xmlns:p14="http://schemas.microsoft.com/office/powerpoint/2010/main" val="719657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4460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39781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1984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14778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14810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8898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1D6D-0F12-4CD2-8FD3-A49D481D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94A2-CD74-481C-9653-8AF1DC49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63CD-BA47-4893-98F9-B0B5BCC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9D36-BECE-4BEA-B68E-E0A53DF4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AA3E-992B-41D0-B212-DB41E4AF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FA66-55B5-4B74-9E5C-6A42D36C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AAA33-A9C3-4069-ABF0-C8A7EF82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64EA5-832D-485F-B276-98CD633B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3C33-8337-42FF-A739-FCD49C53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0897C-54FD-4557-B998-0E22D3B3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3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AF91-3EB8-45DA-B2DE-1577AD75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2076-52AD-4D9D-B647-BBF8AD202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71103-98C0-44D6-9B13-106883265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70FCA-7859-4FB0-ADDE-22CD27C8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C1873-E485-45A8-B6DA-F74CFF98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FBF58-69C1-42F1-AABE-26B5444E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BE47-F5D6-4BEB-AD22-1712CF93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76CA9-AC5C-49A2-B171-8139B684F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66168-3B21-4E50-8F63-7F674E8E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A1F14-FCB8-4538-B52A-E5557470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87456-B4C8-4EC7-B003-97B0D48BE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E3D3F-46D8-4A54-9EC9-557061C8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54882-DBAE-4BA0-85A5-DB9C9691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A2996-41D8-4B26-907A-B5408FA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2515-E7EA-4A7D-A94C-CAE838DA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3206C-3700-46E5-9F9E-9B854E15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6C769-8578-475A-838C-99F82C5B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5674C-D319-4323-9A8C-BADDE914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6547C-D123-4956-BC19-8FCCAD9A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E86BD-0F3B-436C-BD3F-F07938FF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00447-B63B-471C-9F06-F3A5FC9A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0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482E-009A-4CC2-9AA8-A9C58C5E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7352-CFD7-476B-924B-3C6CD487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54B65-D383-4253-91EF-FF32A57D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4A0FD-DF37-4A5D-8BC6-C0BC82F8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20569-620A-4A0C-9EB0-27AF0943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9306-5DEB-4031-BD47-48A60ECA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3F37-90EA-4218-9F7F-953D16AA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5CB0D-BBCE-43AD-827F-1BA2CBA5B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2E034-E8B2-4430-9D53-138BBF9A1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81517-E80E-4846-B6BA-3916307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B8D08-90CC-4659-8C48-4E4543F5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039AE-FA1A-42BB-A83A-8064C9B6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88604-CC52-4B36-ACC5-B4DCD26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7A451-30AB-409F-87D0-83BE2A2A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493B-8441-4D60-B1A5-9714816E5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AA849-1D6E-40B2-B057-39C83678EF33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E595-9B40-4627-9459-D7A342D8D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7C7C-A078-4596-A7CC-06DF3C4F7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9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58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944" y="1367245"/>
            <a:ext cx="8964185" cy="1792836"/>
          </a:xfrm>
        </p:spPr>
        <p:txBody>
          <a:bodyPr/>
          <a:lstStyle/>
          <a:p>
            <a:r>
              <a:rPr lang="en-US" dirty="0"/>
              <a:t>.NET Standard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48585" y="3429000"/>
            <a:ext cx="4482124" cy="1643445"/>
          </a:xfrm>
        </p:spPr>
        <p:txBody>
          <a:bodyPr/>
          <a:lstStyle/>
          <a:p>
            <a:endParaRPr lang="en-US" sz="2745" dirty="0"/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.NET Core is an implementation </a:t>
            </a:r>
            <a:r>
              <a:rPr lang="en-US" dirty="0"/>
              <a:t>of the .NET Standard</a:t>
            </a:r>
          </a:p>
          <a:p>
            <a:r>
              <a:rPr lang="en-US" dirty="0"/>
              <a:t>They are </a:t>
            </a:r>
            <a:r>
              <a:rPr lang="en-US" b="1" dirty="0"/>
              <a:t>fully separated</a:t>
            </a:r>
            <a:r>
              <a:rPr lang="en-US" dirty="0"/>
              <a:t>, e.g. different GitHub repositories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.NET Standard updates are coordinated </a:t>
            </a:r>
            <a:r>
              <a:rPr lang="en-US" dirty="0"/>
              <a:t>across all .NET implementers</a:t>
            </a:r>
          </a:p>
          <a:p>
            <a:pPr lvl="1"/>
            <a:r>
              <a:rPr lang="en-US" dirty="0"/>
              <a:t>There is a .NET Standard review board</a:t>
            </a:r>
          </a:p>
          <a:p>
            <a:r>
              <a:rPr lang="en-US" b="1" dirty="0"/>
              <a:t>.NET Core can be updated independently</a:t>
            </a:r>
          </a:p>
          <a:p>
            <a:pPr lvl="1"/>
            <a:r>
              <a:rPr lang="en-US" dirty="0"/>
              <a:t>Used by us to experiment and accelerate innovation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and .NET Standard</a:t>
            </a:r>
          </a:p>
        </p:txBody>
      </p:sp>
    </p:spTree>
    <p:extLst>
      <p:ext uri="{BB962C8B-B14F-4D97-AF65-F5344CB8AC3E}">
        <p14:creationId xmlns:p14="http://schemas.microsoft.com/office/powerpoint/2010/main" val="4126514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8325481" y="4359192"/>
            <a:ext cx="3807567" cy="2139474"/>
            <a:chOff x="1767446" y="3269672"/>
            <a:chExt cx="2856824" cy="1605250"/>
          </a:xfrm>
        </p:grpSpPr>
        <p:grpSp>
          <p:nvGrpSpPr>
            <p:cNvPr id="28" name="Group 27"/>
            <p:cNvGrpSpPr/>
            <p:nvPr/>
          </p:nvGrpSpPr>
          <p:grpSpPr>
            <a:xfrm rot="10800000">
              <a:off x="1767446" y="3269672"/>
              <a:ext cx="383969" cy="1266702"/>
              <a:chOff x="1516083" y="1314202"/>
              <a:chExt cx="383969" cy="126670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182620" y="3697492"/>
              <a:ext cx="2441650" cy="1177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2.0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Standard 2.0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August 2017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Core &amp; .NET Standard Releases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047064" y="2368551"/>
            <a:ext cx="2983001" cy="1990639"/>
            <a:chOff x="783773" y="1776092"/>
            <a:chExt cx="2238151" cy="1493580"/>
          </a:xfrm>
        </p:grpSpPr>
        <p:grpSp>
          <p:nvGrpSpPr>
            <p:cNvPr id="12" name="Group 11"/>
            <p:cNvGrpSpPr/>
            <p:nvPr/>
          </p:nvGrpSpPr>
          <p:grpSpPr>
            <a:xfrm>
              <a:off x="783773" y="2002970"/>
              <a:ext cx="383969" cy="1266702"/>
              <a:chOff x="1516083" y="1314202"/>
              <a:chExt cx="383969" cy="126670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rgbClr val="7030A0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solidFill>
                  <a:srgbClr val="9B4D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67742" y="1776092"/>
              <a:ext cx="1854182" cy="80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1.0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June 2016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58101" y="4359189"/>
            <a:ext cx="3048535" cy="1953728"/>
            <a:chOff x="1767446" y="3269672"/>
            <a:chExt cx="2287322" cy="1465885"/>
          </a:xfrm>
        </p:grpSpPr>
        <p:grpSp>
          <p:nvGrpSpPr>
            <p:cNvPr id="14" name="Group 13"/>
            <p:cNvGrpSpPr/>
            <p:nvPr/>
          </p:nvGrpSpPr>
          <p:grpSpPr>
            <a:xfrm rot="10800000">
              <a:off x="1767446" y="3269672"/>
              <a:ext cx="383969" cy="1266702"/>
              <a:chOff x="1516083" y="1314202"/>
              <a:chExt cx="383969" cy="1266702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182620" y="3928890"/>
              <a:ext cx="1872148" cy="80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1.1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October 2016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13997" y="2368551"/>
            <a:ext cx="2224722" cy="1986157"/>
            <a:chOff x="6379030" y="1776092"/>
            <a:chExt cx="1669209" cy="1490217"/>
          </a:xfrm>
        </p:grpSpPr>
        <p:grpSp>
          <p:nvGrpSpPr>
            <p:cNvPr id="18" name="Group 17"/>
            <p:cNvGrpSpPr/>
            <p:nvPr/>
          </p:nvGrpSpPr>
          <p:grpSpPr>
            <a:xfrm>
              <a:off x="6379030" y="1999607"/>
              <a:ext cx="383969" cy="1266702"/>
              <a:chOff x="1516083" y="1314202"/>
              <a:chExt cx="383969" cy="126670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762999" y="1776092"/>
              <a:ext cx="1285240" cy="808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VS 2017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Feb 2017</a:t>
              </a:r>
            </a:p>
          </p:txBody>
        </p:sp>
      </p:grpSp>
      <p:cxnSp>
        <p:nvCxnSpPr>
          <p:cNvPr id="5" name="Straight Connector 4"/>
          <p:cNvCxnSpPr>
            <a:cxnSpLocks/>
          </p:cNvCxnSpPr>
          <p:nvPr/>
        </p:nvCxnSpPr>
        <p:spPr>
          <a:xfrm>
            <a:off x="361206" y="4359189"/>
            <a:ext cx="11606759" cy="0"/>
          </a:xfrm>
          <a:prstGeom prst="line">
            <a:avLst/>
          </a:prstGeom>
          <a:ln w="76200">
            <a:solidFill>
              <a:srgbClr val="4C5DB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94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Difference to Portable Class Libraries (PCL)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PCLs were an after thought, i.e. each platform could decide which APIs to includes</a:t>
            </a:r>
          </a:p>
          <a:p>
            <a:pPr lvl="1"/>
            <a:r>
              <a:rPr lang="en-US"/>
              <a:t>No systematic approach to versioning</a:t>
            </a:r>
          </a:p>
          <a:p>
            <a:pPr lvl="1"/>
            <a:r>
              <a:rPr lang="en-US"/>
              <a:t>Computed intersection profiles</a:t>
            </a:r>
            <a:br>
              <a:rPr lang="en-US"/>
            </a:br>
            <a:endParaRPr lang="en-US"/>
          </a:p>
          <a:p>
            <a:pPr lvl="1"/>
            <a:endParaRPr lang="en-US"/>
          </a:p>
          <a:p>
            <a:r>
              <a:rPr lang="en-US"/>
              <a:t>Each PCLs is targeting a specific set of</a:t>
            </a:r>
            <a:br>
              <a:rPr lang="en-US"/>
            </a:br>
            <a:r>
              <a:rPr lang="en-US"/>
              <a:t>platforms</a:t>
            </a:r>
          </a:p>
          <a:p>
            <a:pPr lvl="1"/>
            <a:r>
              <a:rPr lang="en-US"/>
              <a:t>Not compatible with newer platforms</a:t>
            </a:r>
          </a:p>
          <a:p>
            <a:pPr lvl="1"/>
            <a:r>
              <a:rPr lang="en-US"/>
              <a:t>Hard to understand compatibility relationships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062793" y="2388781"/>
            <a:ext cx="2730116" cy="2730116"/>
            <a:chOff x="6709505" y="1367651"/>
            <a:chExt cx="2150965" cy="2150965"/>
          </a:xfrm>
          <a:solidFill>
            <a:srgbClr val="9BBB59">
              <a:alpha val="40000"/>
            </a:srgbClr>
          </a:solidFill>
        </p:grpSpPr>
        <p:sp>
          <p:nvSpPr>
            <p:cNvPr id="5" name="Oval 4"/>
            <p:cNvSpPr/>
            <p:nvPr/>
          </p:nvSpPr>
          <p:spPr>
            <a:xfrm>
              <a:off x="6709505" y="1367651"/>
              <a:ext cx="2150965" cy="2150965"/>
            </a:xfrm>
            <a:prstGeom prst="ellips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87392" y="2174540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3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90804" y="2607690"/>
            <a:ext cx="2329742" cy="2329742"/>
            <a:chOff x="5630042" y="1546941"/>
            <a:chExt cx="1835524" cy="1835524"/>
          </a:xfrm>
          <a:solidFill>
            <a:srgbClr val="4BACC6">
              <a:alpha val="40000"/>
            </a:srgbClr>
          </a:solidFill>
        </p:grpSpPr>
        <p:sp>
          <p:nvSpPr>
            <p:cNvPr id="4" name="Oval 3"/>
            <p:cNvSpPr/>
            <p:nvPr/>
          </p:nvSpPr>
          <p:spPr>
            <a:xfrm>
              <a:off x="5630042" y="1546941"/>
              <a:ext cx="1835524" cy="1835524"/>
            </a:xfrm>
            <a:prstGeom prst="ellips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45757" y="2242653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65803" y="3989086"/>
            <a:ext cx="1945718" cy="1945718"/>
            <a:chOff x="6166580" y="2597829"/>
            <a:chExt cx="1532965" cy="1532965"/>
          </a:xfrm>
          <a:solidFill>
            <a:srgbClr val="F79646">
              <a:alpha val="40000"/>
            </a:srgbClr>
          </a:solidFill>
        </p:grpSpPr>
        <p:sp>
          <p:nvSpPr>
            <p:cNvPr id="6" name="Oval 5"/>
            <p:cNvSpPr/>
            <p:nvPr/>
          </p:nvSpPr>
          <p:spPr>
            <a:xfrm>
              <a:off x="6166580" y="2597829"/>
              <a:ext cx="1532965" cy="1532965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2886" y="3675097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2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613090" y="6116322"/>
            <a:ext cx="1958168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373"/>
            <a:r>
              <a:rPr lang="en-US" sz="1799" dirty="0">
                <a:latin typeface="Segoe UI" panose="020B0502040204020203" pitchFamily="34" charset="0"/>
                <a:cs typeface="Segoe UI" panose="020B0502040204020203" pitchFamily="34" charset="0"/>
              </a:rPr>
              <a:t>Intersection Profiles</a:t>
            </a:r>
          </a:p>
        </p:txBody>
      </p:sp>
      <p:cxnSp>
        <p:nvCxnSpPr>
          <p:cNvPr id="9" name="Straight Arrow Connector 8"/>
          <p:cNvCxnSpPr>
            <a:cxnSpLocks/>
            <a:stCxn id="7" idx="0"/>
          </p:cNvCxnSpPr>
          <p:nvPr/>
        </p:nvCxnSpPr>
        <p:spPr>
          <a:xfrm flipH="1" flipV="1">
            <a:off x="8726934" y="4507082"/>
            <a:ext cx="1865240" cy="160924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7" idx="0"/>
          </p:cNvCxnSpPr>
          <p:nvPr/>
        </p:nvCxnSpPr>
        <p:spPr>
          <a:xfrm flipH="1" flipV="1">
            <a:off x="9350626" y="4301836"/>
            <a:ext cx="1241548" cy="181448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7" idx="0"/>
          </p:cNvCxnSpPr>
          <p:nvPr/>
        </p:nvCxnSpPr>
        <p:spPr>
          <a:xfrm flipH="1" flipV="1">
            <a:off x="10115826" y="4686864"/>
            <a:ext cx="476348" cy="142945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7" idx="0"/>
          </p:cNvCxnSpPr>
          <p:nvPr/>
        </p:nvCxnSpPr>
        <p:spPr>
          <a:xfrm flipH="1" flipV="1">
            <a:off x="9238574" y="3544880"/>
            <a:ext cx="1353600" cy="257144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D20F941-60F5-4639-BB4B-EB7DB36A398E}"/>
              </a:ext>
            </a:extLst>
          </p:cNvPr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PCLs are now deprecated. Use .NET Standard!</a:t>
            </a:r>
          </a:p>
        </p:txBody>
      </p:sp>
    </p:spTree>
    <p:extLst>
      <p:ext uri="{BB962C8B-B14F-4D97-AF65-F5344CB8AC3E}">
        <p14:creationId xmlns:p14="http://schemas.microsoft.com/office/powerpoint/2010/main" val="425146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984617" y="1906772"/>
            <a:ext cx="4697044" cy="4697044"/>
            <a:chOff x="424543" y="1360714"/>
            <a:chExt cx="5127171" cy="5127171"/>
          </a:xfrm>
          <a:solidFill>
            <a:schemeClr val="accent5"/>
          </a:solidFill>
        </p:grpSpPr>
        <p:sp>
          <p:nvSpPr>
            <p:cNvPr id="5" name="Oval 4"/>
            <p:cNvSpPr/>
            <p:nvPr/>
          </p:nvSpPr>
          <p:spPr>
            <a:xfrm>
              <a:off x="424543" y="1360714"/>
              <a:ext cx="5127171" cy="51271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49826" y="147954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2.0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501564" y="2423719"/>
            <a:ext cx="3663150" cy="3663150"/>
            <a:chOff x="988829" y="1925000"/>
            <a:chExt cx="3998598" cy="3998598"/>
          </a:xfrm>
          <a:solidFill>
            <a:schemeClr val="accent3"/>
          </a:solidFill>
        </p:grpSpPr>
        <p:sp>
          <p:nvSpPr>
            <p:cNvPr id="20" name="Oval 19"/>
            <p:cNvSpPr/>
            <p:nvPr/>
          </p:nvSpPr>
          <p:spPr>
            <a:xfrm>
              <a:off x="988829" y="1925000"/>
              <a:ext cx="3998598" cy="399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9826" y="209363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1.6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1453" y="3053608"/>
            <a:ext cx="2403372" cy="2403372"/>
            <a:chOff x="1676400" y="2612571"/>
            <a:chExt cx="2623457" cy="2623457"/>
          </a:xfrm>
          <a:solidFill>
            <a:schemeClr val="accent2"/>
          </a:solidFill>
        </p:grpSpPr>
        <p:sp>
          <p:nvSpPr>
            <p:cNvPr id="8" name="Oval 7"/>
            <p:cNvSpPr/>
            <p:nvPr/>
          </p:nvSpPr>
          <p:spPr>
            <a:xfrm>
              <a:off x="1676400" y="2612571"/>
              <a:ext cx="2623457" cy="26234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9826" y="2834923"/>
              <a:ext cx="476603" cy="36935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in .NET Standard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5918790" y="1825625"/>
            <a:ext cx="5435009" cy="4351338"/>
          </a:xfrm>
        </p:spPr>
        <p:txBody>
          <a:bodyPr/>
          <a:lstStyle/>
          <a:p>
            <a:r>
              <a:rPr lang="en-US" b="1" dirty="0">
                <a:solidFill>
                  <a:srgbClr val="4C5DB3"/>
                </a:solidFill>
              </a:rPr>
              <a:t>Higher versions incorporate all APIs from previous versions.</a:t>
            </a:r>
          </a:p>
          <a:p>
            <a:pPr lvl="1"/>
            <a:r>
              <a:rPr lang="en-US" dirty="0"/>
              <a:t>Projects targeting version X.Y can reference libraries &amp; projects targeting any version between 1.0 and X.Y</a:t>
            </a:r>
          </a:p>
          <a:p>
            <a:r>
              <a:rPr lang="en-US" b="1" dirty="0">
                <a:solidFill>
                  <a:srgbClr val="4C5DB3"/>
                </a:solidFill>
              </a:rPr>
              <a:t>Concrete .NET platforms implement a specific version of .NET Standard</a:t>
            </a:r>
          </a:p>
          <a:p>
            <a:pPr lvl="1"/>
            <a:r>
              <a:rPr lang="en-US" dirty="0"/>
              <a:t>From that platform you can reference libraries up to that version</a:t>
            </a:r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841994" y="3764149"/>
            <a:ext cx="982290" cy="982290"/>
            <a:chOff x="2452007" y="3388178"/>
            <a:chExt cx="1072243" cy="1072243"/>
          </a:xfrm>
          <a:solidFill>
            <a:srgbClr val="0078D7"/>
          </a:solidFill>
        </p:grpSpPr>
        <p:sp>
          <p:nvSpPr>
            <p:cNvPr id="11" name="Oval 10"/>
            <p:cNvSpPr/>
            <p:nvPr/>
          </p:nvSpPr>
          <p:spPr>
            <a:xfrm>
              <a:off x="2452007" y="3388178"/>
              <a:ext cx="1072243" cy="107224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8610" y="3731966"/>
              <a:ext cx="476604" cy="3693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799" dirty="0">
                  <a:solidFill>
                    <a:schemeClr val="bg1"/>
                  </a:solidFill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71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995D2-77C9-4919-90E5-B0046820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version should you target?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AD7F2D-AB40-43AC-9814-29374A363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743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4C5DB3"/>
                </a:solidFill>
              </a:rPr>
              <a:t>higher the version</a:t>
            </a:r>
            <a:r>
              <a:rPr lang="en-US" dirty="0"/>
              <a:t>, the </a:t>
            </a:r>
            <a:r>
              <a:rPr lang="en-US" b="1" dirty="0">
                <a:solidFill>
                  <a:srgbClr val="4C5DB3"/>
                </a:solidFill>
              </a:rPr>
              <a:t>more APIs </a:t>
            </a:r>
            <a:r>
              <a:rPr lang="en-US" dirty="0"/>
              <a:t>you have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4C5DB3"/>
                </a:solidFill>
              </a:rPr>
              <a:t>lower the version</a:t>
            </a:r>
            <a:r>
              <a:rPr lang="en-US" dirty="0"/>
              <a:t>, the </a:t>
            </a:r>
            <a:r>
              <a:rPr lang="en-US" b="1" dirty="0">
                <a:solidFill>
                  <a:srgbClr val="4C5DB3"/>
                </a:solidFill>
              </a:rPr>
              <a:t>more platforms </a:t>
            </a:r>
            <a:r>
              <a:rPr lang="en-US" dirty="0"/>
              <a:t>support 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EE52C1-33F4-4655-BBD5-E3A09B40C119}"/>
              </a:ext>
            </a:extLst>
          </p:cNvPr>
          <p:cNvCxnSpPr/>
          <p:nvPr/>
        </p:nvCxnSpPr>
        <p:spPr>
          <a:xfrm>
            <a:off x="1974087" y="4522381"/>
            <a:ext cx="8477693" cy="0"/>
          </a:xfrm>
          <a:prstGeom prst="line">
            <a:avLst/>
          </a:prstGeom>
          <a:ln w="76200">
            <a:solidFill>
              <a:srgbClr val="4C5DB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0240452-FD48-4812-8EB1-25485FD9C592}"/>
              </a:ext>
            </a:extLst>
          </p:cNvPr>
          <p:cNvSpPr txBox="1"/>
          <p:nvPr/>
        </p:nvSpPr>
        <p:spPr>
          <a:xfrm>
            <a:off x="824895" y="3642685"/>
            <a:ext cx="2298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Lower 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B4D6C8-7802-4AEA-8F91-0459CDE81E07}"/>
              </a:ext>
            </a:extLst>
          </p:cNvPr>
          <p:cNvSpPr txBox="1"/>
          <p:nvPr/>
        </p:nvSpPr>
        <p:spPr>
          <a:xfrm>
            <a:off x="985518" y="5025655"/>
            <a:ext cx="197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More Reach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46D596-E80C-42BA-A6CE-A8380F608200}"/>
              </a:ext>
            </a:extLst>
          </p:cNvPr>
          <p:cNvSpPr txBox="1"/>
          <p:nvPr/>
        </p:nvSpPr>
        <p:spPr>
          <a:xfrm>
            <a:off x="9268764" y="3642685"/>
            <a:ext cx="236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Higher Version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4EC25B-7E87-4173-8556-49087C224CE6}"/>
              </a:ext>
            </a:extLst>
          </p:cNvPr>
          <p:cNvSpPr txBox="1"/>
          <p:nvPr/>
        </p:nvSpPr>
        <p:spPr>
          <a:xfrm>
            <a:off x="9588824" y="5025655"/>
            <a:ext cx="172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More APIs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46D440-DDE5-442A-BAF5-13CDCF1368B7}"/>
              </a:ext>
            </a:extLst>
          </p:cNvPr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the lowest version you can get away with!</a:t>
            </a:r>
          </a:p>
        </p:txBody>
      </p:sp>
    </p:spTree>
    <p:extLst>
      <p:ext uri="{BB962C8B-B14F-4D97-AF65-F5344CB8AC3E}">
        <p14:creationId xmlns:p14="http://schemas.microsoft.com/office/powerpoint/2010/main" val="111324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66" b="1" dirty="0"/>
              <a:t>.NET Standard is represented by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The NuGet package </a:t>
            </a:r>
            <a:r>
              <a:rPr lang="en-US" sz="2666" b="1" dirty="0" err="1"/>
              <a:t>NetStandard.Library</a:t>
            </a:r>
            <a:r>
              <a:rPr lang="en-US" sz="2666" dirty="0"/>
              <a:t> which contains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The reference assembly </a:t>
            </a:r>
            <a:r>
              <a:rPr lang="en-US" sz="2666" b="1" dirty="0"/>
              <a:t>netstandard.dll</a:t>
            </a:r>
          </a:p>
          <a:p>
            <a:pPr>
              <a:lnSpc>
                <a:spcPct val="100000"/>
              </a:lnSpc>
            </a:pPr>
            <a:r>
              <a:rPr lang="en-US" sz="2666" b="1" dirty="0"/>
              <a:t>At build time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.NET Standard bridges references to existing .NET Framework and PCL assemblies via type forwarding</a:t>
            </a:r>
          </a:p>
          <a:p>
            <a:pPr>
              <a:lnSpc>
                <a:spcPct val="100000"/>
              </a:lnSpc>
            </a:pPr>
            <a:r>
              <a:rPr lang="en-US" sz="2666" b="1" dirty="0"/>
              <a:t>At runtime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Each platform provides an implementation for netstandard.dll that type forwards to its implementation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Standard work?</a:t>
            </a:r>
          </a:p>
        </p:txBody>
      </p:sp>
    </p:spTree>
    <p:extLst>
      <p:ext uri="{BB962C8B-B14F-4D97-AF65-F5344CB8AC3E}">
        <p14:creationId xmlns:p14="http://schemas.microsoft.com/office/powerpoint/2010/main" val="155175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reference from .NET</a:t>
            </a:r>
            <a:br>
              <a:rPr lang="en-US" dirty="0"/>
            </a:br>
            <a:r>
              <a:rPr lang="en-US" dirty="0"/>
              <a:t>Standard?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9114" y="3376705"/>
            <a:ext cx="2912209" cy="62131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Standard Library 2.x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134" y="4617888"/>
            <a:ext cx="2912209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22"/>
          <p:cNvCxnSpPr>
            <a:cxnSpLocks/>
            <a:stCxn id="5" idx="2"/>
            <a:endCxn id="6" idx="0"/>
          </p:cNvCxnSpPr>
          <p:nvPr/>
        </p:nvCxnSpPr>
        <p:spPr>
          <a:xfrm rot="5400000">
            <a:off x="3106794" y="2829465"/>
            <a:ext cx="619870" cy="295698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96094" y="4617888"/>
            <a:ext cx="2912209" cy="634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Framework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9114" y="4617888"/>
            <a:ext cx="2912211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Portable Class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22"/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6063774" y="2829462"/>
            <a:ext cx="619870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5" idx="2"/>
            <a:endCxn id="9" idx="0"/>
          </p:cNvCxnSpPr>
          <p:nvPr/>
        </p:nvCxnSpPr>
        <p:spPr>
          <a:xfrm>
            <a:off x="4895219" y="3998020"/>
            <a:ext cx="1" cy="6198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13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  <a:defRPr/>
            </a:pPr>
            <a:r>
              <a:rPr lang="en-US" sz="1960" b="1" kern="0" dirty="0">
                <a:solidFill>
                  <a:srgbClr val="A9A9A9"/>
                </a:solidFill>
                <a:latin typeface="Segoe UI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911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.NET CORE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6094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XAMARIN</a:t>
            </a:r>
          </a:p>
        </p:txBody>
      </p:sp>
      <p:cxnSp>
        <p:nvCxnSpPr>
          <p:cNvPr id="18" name="Straight Arrow Connector 17"/>
          <p:cNvCxnSpPr>
            <a:cxnSpLocks/>
            <a:stCxn id="16" idx="2"/>
            <a:endCxn id="5" idx="0"/>
          </p:cNvCxnSpPr>
          <p:nvPr/>
        </p:nvCxnSpPr>
        <p:spPr>
          <a:xfrm flipH="1">
            <a:off x="4895219" y="2743526"/>
            <a:ext cx="1" cy="6331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2"/>
          <p:cNvCxnSpPr>
            <a:cxnSpLocks/>
            <a:stCxn id="15" idx="2"/>
            <a:endCxn id="5" idx="0"/>
          </p:cNvCxnSpPr>
          <p:nvPr/>
        </p:nvCxnSpPr>
        <p:spPr>
          <a:xfrm rot="16200000" flipH="1">
            <a:off x="3100140" y="1581625"/>
            <a:ext cx="633177" cy="29569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2"/>
          <p:cNvCxnSpPr>
            <a:cxnSpLocks/>
            <a:stCxn id="17" idx="2"/>
            <a:endCxn id="5" idx="0"/>
          </p:cNvCxnSpPr>
          <p:nvPr/>
        </p:nvCxnSpPr>
        <p:spPr>
          <a:xfrm rot="5400000">
            <a:off x="6057123" y="1581625"/>
            <a:ext cx="633176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681583" y="2663597"/>
            <a:ext cx="2255188" cy="2588913"/>
          </a:xfrm>
          <a:prstGeom prst="rect">
            <a:avLst/>
          </a:prstGeom>
          <a:solidFill>
            <a:srgbClr val="CFCFCF"/>
          </a:solidFill>
          <a:ln w="38100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95836" y="4258806"/>
            <a:ext cx="1936878" cy="3590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Portability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795835" y="4686177"/>
            <a:ext cx="1936878" cy="359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7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Compatibility Shim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95835" y="281669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400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Legend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95836" y="3752646"/>
            <a:ext cx="1936878" cy="359083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l" defTabSz="913884">
              <a:defRPr/>
            </a:pPr>
            <a:r>
              <a:rPr lang="en-US" sz="1100" b="1" dirty="0">
                <a:solidFill>
                  <a:srgbClr val="A9A9A9"/>
                </a:solidFill>
                <a:latin typeface="Segoe UI"/>
              </a:rPr>
              <a:t>Application Type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9795834" y="3475009"/>
            <a:ext cx="470080" cy="5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95493" y="3346439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1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able to reference</a:t>
            </a:r>
          </a:p>
        </p:txBody>
      </p:sp>
    </p:spTree>
    <p:extLst>
      <p:ext uri="{BB962C8B-B14F-4D97-AF65-F5344CB8AC3E}">
        <p14:creationId xmlns:p14="http://schemas.microsoft.com/office/powerpoint/2010/main" val="119319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EXISTING .NET FRAMEWORK CLASS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9" idx="3"/>
            <a:endCxn id="54" idx="1"/>
          </p:cNvCxnSpPr>
          <p:nvPr/>
        </p:nvCxnSpPr>
        <p:spPr>
          <a:xfrm>
            <a:off x="3942260" y="4689737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20999" y="325788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103499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.NET FRAMEWORK OR PORTABLE CLASS LIBRARY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5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</a:t>
            </a:r>
          </a:p>
        </p:txBody>
      </p:sp>
    </p:spTree>
    <p:extLst>
      <p:ext uri="{BB962C8B-B14F-4D97-AF65-F5344CB8AC3E}">
        <p14:creationId xmlns:p14="http://schemas.microsoft.com/office/powerpoint/2010/main" val="28995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</p:cNvCxnSpPr>
          <p:nvPr/>
        </p:nvCxnSpPr>
        <p:spPr>
          <a:xfrm flipV="1">
            <a:off x="9826422" y="3550102"/>
            <a:ext cx="0" cy="100229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52" idx="0"/>
          </p:cNvCxnSpPr>
          <p:nvPr/>
        </p:nvCxnSpPr>
        <p:spPr>
          <a:xfrm>
            <a:off x="2486567" y="3104195"/>
            <a:ext cx="3662" cy="1444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54" idx="1"/>
          </p:cNvCxnSpPr>
          <p:nvPr/>
        </p:nvCxnSpPr>
        <p:spPr>
          <a:xfrm>
            <a:off x="3942260" y="5134748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75767" y="370936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0859" y="6031619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54851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552397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0729" y="1937362"/>
            <a:ext cx="3359416" cy="1612738"/>
            <a:chOff x="8539513" y="1975101"/>
            <a:chExt cx="3428158" cy="1645738"/>
          </a:xfrm>
          <a:solidFill>
            <a:srgbClr val="7030A0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7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8" grpId="0" animBg="1"/>
      <p:bldP spid="52" grpId="0" animBg="1"/>
      <p:bldP spid="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Standard (mostly) only </a:t>
            </a:r>
            <a:r>
              <a:rPr lang="en-US" b="1" dirty="0"/>
              <a:t>contains APIs that will work everywhere</a:t>
            </a:r>
          </a:p>
          <a:p>
            <a:pPr lvl="1"/>
            <a:r>
              <a:rPr lang="en-US" dirty="0"/>
              <a:t>We generally avoid adding large chunks of APIs that don’t work everywhere</a:t>
            </a:r>
          </a:p>
          <a:p>
            <a:pPr lvl="1"/>
            <a:r>
              <a:rPr lang="en-US" dirty="0"/>
              <a:t>A small set of APIs will throw </a:t>
            </a:r>
            <a:r>
              <a:rPr lang="en-US" dirty="0" err="1"/>
              <a:t>PlatformNotSupportedException</a:t>
            </a:r>
            <a:endParaRPr lang="en-US" dirty="0"/>
          </a:p>
          <a:p>
            <a:pPr marL="457030" lvl="1" indent="0">
              <a:buNone/>
            </a:pPr>
            <a:endParaRPr lang="en-US" dirty="0"/>
          </a:p>
          <a:p>
            <a:r>
              <a:rPr lang="en-US" dirty="0"/>
              <a:t>Platform specific APIs sit </a:t>
            </a:r>
            <a:r>
              <a:rPr lang="en-US" b="1" dirty="0"/>
              <a:t>on top of .NET Standard </a:t>
            </a:r>
            <a:r>
              <a:rPr lang="en-US" dirty="0"/>
              <a:t>&amp; you </a:t>
            </a:r>
            <a:r>
              <a:rPr lang="en-US" b="1" dirty="0"/>
              <a:t>can add references</a:t>
            </a:r>
            <a:r>
              <a:rPr lang="en-US" dirty="0"/>
              <a:t> to them</a:t>
            </a:r>
          </a:p>
          <a:p>
            <a:pPr lvl="1"/>
            <a:r>
              <a:rPr lang="en-US" dirty="0"/>
              <a:t>Examples: Registry, Reflection Emit, Access Control, Windows Identity </a:t>
            </a:r>
          </a:p>
          <a:p>
            <a:pPr lvl="1"/>
            <a:r>
              <a:rPr lang="en-US" dirty="0"/>
              <a:t>You’ll become less portable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</p:spTree>
    <p:extLst>
      <p:ext uri="{BB962C8B-B14F-4D97-AF65-F5344CB8AC3E}">
        <p14:creationId xmlns:p14="http://schemas.microsoft.com/office/powerpoint/2010/main" val="227016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03681F-0D14-4EF8-9B96-9A4B509E2A0C}"/>
              </a:ext>
            </a:extLst>
          </p:cNvPr>
          <p:cNvGrpSpPr/>
          <p:nvPr/>
        </p:nvGrpSpPr>
        <p:grpSpPr>
          <a:xfrm>
            <a:off x="1310177" y="1733467"/>
            <a:ext cx="3374098" cy="4774280"/>
            <a:chOff x="1310177" y="1733467"/>
            <a:chExt cx="3374098" cy="4774280"/>
          </a:xfrm>
        </p:grpSpPr>
        <p:grpSp>
          <p:nvGrpSpPr>
            <p:cNvPr id="48" name="Group 47"/>
            <p:cNvGrpSpPr/>
            <p:nvPr/>
          </p:nvGrpSpPr>
          <p:grpSpPr>
            <a:xfrm>
              <a:off x="1310177" y="1733467"/>
              <a:ext cx="3374098" cy="4774280"/>
              <a:chOff x="1719261" y="1582078"/>
              <a:chExt cx="2869373" cy="3945389"/>
            </a:xfrm>
          </p:grpSpPr>
          <p:sp>
            <p:nvSpPr>
              <p:cNvPr id="88" name="Rectangle 87"/>
              <p:cNvSpPr/>
              <p:nvPr/>
            </p:nvSpPr>
            <p:spPr bwMode="auto">
              <a:xfrm>
                <a:off x="1719261" y="1582078"/>
                <a:ext cx="2869373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19261" y="1582078"/>
                <a:ext cx="2869373" cy="6276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/>
              <a:p>
                <a:pPr algn="ctr" defTabSz="895882">
                  <a:lnSpc>
                    <a:spcPct val="90000"/>
                  </a:lnSpc>
                </a:pPr>
                <a:r>
                  <a:rPr lang="en-US" sz="2800" b="1" kern="0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  <a:cs typeface="Segoe UI Semibold" panose="020B0702040204020203" pitchFamily="34" charset="0"/>
                  </a:rPr>
                  <a:t>.NET FRAMEWORK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413995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.NET Framework BCL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13995" y="2891192"/>
              <a:ext cx="3166462" cy="1401550"/>
              <a:chOff x="1188720" y="2356171"/>
              <a:chExt cx="2788920" cy="123444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897380" y="2996251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188720" y="2356171"/>
                <a:ext cx="2788920" cy="594360"/>
                <a:chOff x="1645920" y="2384389"/>
                <a:chExt cx="2417064" cy="594360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2874264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Windows Forms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645920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WPF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697E645-1D3A-463D-9A99-4A263ED227C2}"/>
              </a:ext>
            </a:extLst>
          </p:cNvPr>
          <p:cNvGrpSpPr/>
          <p:nvPr/>
        </p:nvGrpSpPr>
        <p:grpSpPr>
          <a:xfrm>
            <a:off x="4965461" y="1733467"/>
            <a:ext cx="3374098" cy="4774280"/>
            <a:chOff x="4965461" y="1733467"/>
            <a:chExt cx="3374098" cy="4774280"/>
          </a:xfrm>
        </p:grpSpPr>
        <p:grpSp>
          <p:nvGrpSpPr>
            <p:cNvPr id="49" name="Group 48"/>
            <p:cNvGrpSpPr/>
            <p:nvPr/>
          </p:nvGrpSpPr>
          <p:grpSpPr>
            <a:xfrm>
              <a:off x="4965461" y="1733467"/>
              <a:ext cx="3374098" cy="4774280"/>
              <a:chOff x="4604403" y="1582077"/>
              <a:chExt cx="3013825" cy="3945389"/>
            </a:xfrm>
          </p:grpSpPr>
          <p:sp>
            <p:nvSpPr>
              <p:cNvPr id="86" name="Rectangle 85"/>
              <p:cNvSpPr/>
              <p:nvPr/>
            </p:nvSpPr>
            <p:spPr bwMode="auto">
              <a:xfrm>
                <a:off x="4604403" y="1582077"/>
                <a:ext cx="3013825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604403" y="1582077"/>
                <a:ext cx="3013825" cy="62767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.NET CORE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69279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 .NET Core BCL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69279" y="2891192"/>
              <a:ext cx="3166462" cy="1401550"/>
              <a:chOff x="4206240" y="2102819"/>
              <a:chExt cx="2788920" cy="1234440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4206240" y="210281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UWP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257800" y="274289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 Core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25AD97-570C-4CAD-BA50-0C6336004C5E}"/>
              </a:ext>
            </a:extLst>
          </p:cNvPr>
          <p:cNvGrpSpPr/>
          <p:nvPr/>
        </p:nvGrpSpPr>
        <p:grpSpPr>
          <a:xfrm>
            <a:off x="8620746" y="1733468"/>
            <a:ext cx="3374098" cy="4774280"/>
            <a:chOff x="8620746" y="1733468"/>
            <a:chExt cx="3374098" cy="4774280"/>
          </a:xfrm>
        </p:grpSpPr>
        <p:grpSp>
          <p:nvGrpSpPr>
            <p:cNvPr id="52" name="Group 51"/>
            <p:cNvGrpSpPr/>
            <p:nvPr/>
          </p:nvGrpSpPr>
          <p:grpSpPr>
            <a:xfrm>
              <a:off x="8620746" y="1733468"/>
              <a:ext cx="3374098" cy="4774280"/>
              <a:chOff x="7489548" y="1582078"/>
              <a:chExt cx="2917390" cy="3945389"/>
            </a:xfrm>
            <a:solidFill>
              <a:schemeClr val="accent6"/>
            </a:solidFill>
          </p:grpSpPr>
          <p:sp>
            <p:nvSpPr>
              <p:cNvPr id="84" name="Rectangle 83"/>
              <p:cNvSpPr/>
              <p:nvPr/>
            </p:nvSpPr>
            <p:spPr bwMode="auto">
              <a:xfrm>
                <a:off x="7489548" y="1582078"/>
                <a:ext cx="2917390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489548" y="1582078"/>
                <a:ext cx="2917390" cy="6276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XAMARIN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724564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Mono BCL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724564" y="2891192"/>
              <a:ext cx="3166462" cy="1401550"/>
              <a:chOff x="7223760" y="2102819"/>
              <a:chExt cx="2788920" cy="123444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7223760" y="210281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iOS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641080" y="242285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Android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223760" y="274289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OS X</a:t>
                </a: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.NET today—reusing code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E83A93-9CEB-440F-8D64-EBA1D70B202A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62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REGISTRY.DLL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54" idx="1"/>
            <a:endCxn id="52" idx="3"/>
          </p:cNvCxnSpPr>
          <p:nvPr/>
        </p:nvCxnSpPr>
        <p:spPr>
          <a:xfrm flipH="1">
            <a:off x="3937255" y="4689737"/>
            <a:ext cx="443347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87941" y="3952551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2587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PLATFORM-SPECIFIC EXTENSION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 with platform-specific extensions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69596" y="3251409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</p:spTree>
    <p:extLst>
      <p:ext uri="{BB962C8B-B14F-4D97-AF65-F5344CB8AC3E}">
        <p14:creationId xmlns:p14="http://schemas.microsoft.com/office/powerpoint/2010/main" val="308341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 with platform-specific extensions</a:t>
            </a:r>
          </a:p>
        </p:txBody>
      </p:sp>
      <p:cxnSp>
        <p:nvCxnSpPr>
          <p:cNvPr id="23" name="Straight Arrow Connector 22"/>
          <p:cNvCxnSpPr>
            <a:cxnSpLocks/>
            <a:stCxn id="30" idx="3"/>
            <a:endCxn id="37" idx="2"/>
          </p:cNvCxnSpPr>
          <p:nvPr/>
        </p:nvCxnSpPr>
        <p:spPr>
          <a:xfrm flipV="1">
            <a:off x="7981520" y="3552229"/>
            <a:ext cx="2292935" cy="444359"/>
          </a:xfrm>
          <a:prstGeom prst="bentConnector2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7911015" y="5247537"/>
            <a:ext cx="10814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1041696" y="341423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070136" y="341423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SUPPORTED EXTENSION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370729" y="1939489"/>
            <a:ext cx="3359416" cy="1612738"/>
            <a:chOff x="8539513" y="1975101"/>
            <a:chExt cx="3428158" cy="1645738"/>
          </a:xfrm>
          <a:solidFill>
            <a:srgbClr val="4C5DB3"/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5070136" y="4665187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UNSUPPORTED EXTENSION</a:t>
            </a:r>
          </a:p>
        </p:txBody>
      </p:sp>
      <p:cxnSp>
        <p:nvCxnSpPr>
          <p:cNvPr id="40" name="Straight Arrow Connector 39"/>
          <p:cNvCxnSpPr>
            <a:cxnSpLocks/>
            <a:stCxn id="28" idx="3"/>
            <a:endCxn id="39" idx="1"/>
          </p:cNvCxnSpPr>
          <p:nvPr/>
        </p:nvCxnSpPr>
        <p:spPr>
          <a:xfrm>
            <a:off x="3953080" y="3996586"/>
            <a:ext cx="1117057" cy="125095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104169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cxnSp>
        <p:nvCxnSpPr>
          <p:cNvPr id="43" name="Straight Arrow Connector 42"/>
          <p:cNvCxnSpPr>
            <a:cxnSpLocks/>
            <a:stCxn id="41" idx="3"/>
            <a:endCxn id="32" idx="1"/>
          </p:cNvCxnSpPr>
          <p:nvPr/>
        </p:nvCxnSpPr>
        <p:spPr>
          <a:xfrm>
            <a:off x="3953080" y="2521843"/>
            <a:ext cx="441765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xplosion: 8 Points 55"/>
          <p:cNvSpPr/>
          <p:nvPr/>
        </p:nvSpPr>
        <p:spPr>
          <a:xfrm>
            <a:off x="8580557" y="4341540"/>
            <a:ext cx="3008378" cy="1655582"/>
          </a:xfrm>
          <a:prstGeom prst="irregularSeal1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r>
              <a:rPr lang="en-US" sz="20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EXCEPTION</a:t>
            </a:r>
          </a:p>
        </p:txBody>
      </p:sp>
      <p:cxnSp>
        <p:nvCxnSpPr>
          <p:cNvPr id="61" name="Straight Arrow Connector 60"/>
          <p:cNvCxnSpPr>
            <a:cxnSpLocks/>
            <a:stCxn id="28" idx="3"/>
            <a:endCxn id="30" idx="1"/>
          </p:cNvCxnSpPr>
          <p:nvPr/>
        </p:nvCxnSpPr>
        <p:spPr>
          <a:xfrm>
            <a:off x="3953080" y="3996585"/>
            <a:ext cx="11170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18520" y="4014266"/>
            <a:ext cx="2540933" cy="6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cxnSp>
        <p:nvCxnSpPr>
          <p:cNvPr id="65" name="Straight Arrow Connector 64"/>
          <p:cNvCxnSpPr>
            <a:cxnSpLocks/>
            <a:stCxn id="41" idx="2"/>
            <a:endCxn id="28" idx="0"/>
          </p:cNvCxnSpPr>
          <p:nvPr/>
        </p:nvCxnSpPr>
        <p:spPr>
          <a:xfrm>
            <a:off x="2497387" y="3104194"/>
            <a:ext cx="0" cy="310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71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9" grpId="0" animBg="1"/>
      <p:bldP spid="41" grpId="0" animBg="1"/>
      <p:bldP spid="56" grpId="0" animBg="1"/>
      <p:bldP spid="64" grpId="0"/>
      <p:bldP spid="6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165243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13995" y="5289985"/>
            <a:ext cx="3166462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.NET Framework BCL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69279" y="5289985"/>
            <a:ext cx="3166462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 .NET Core BCL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24564" y="5289985"/>
            <a:ext cx="3166462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Mono BCL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today—reusing code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E83A93-9CEB-440F-8D64-EBA1D70B202A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590816-61E9-41AA-B425-FFC3B43D104F}"/>
              </a:ext>
            </a:extLst>
          </p:cNvPr>
          <p:cNvSpPr/>
          <p:nvPr/>
        </p:nvSpPr>
        <p:spPr bwMode="auto">
          <a:xfrm>
            <a:off x="212660" y="1641642"/>
            <a:ext cx="11884090" cy="50586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26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99A9F9-2FE2-4671-B669-FF20ED853C3A}"/>
              </a:ext>
            </a:extLst>
          </p:cNvPr>
          <p:cNvSpPr/>
          <p:nvPr/>
        </p:nvSpPr>
        <p:spPr>
          <a:xfrm>
            <a:off x="724073" y="2194955"/>
            <a:ext cx="10878710" cy="4003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254228-6F77-4689-A94A-1F52F52565E6}"/>
              </a:ext>
            </a:extLst>
          </p:cNvPr>
          <p:cNvSpPr/>
          <p:nvPr/>
        </p:nvSpPr>
        <p:spPr bwMode="auto">
          <a:xfrm>
            <a:off x="3023181" y="2192439"/>
            <a:ext cx="8579602" cy="4006425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65" tIns="143188" rIns="178984" bIns="1431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skills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master 3+1 base class libraries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code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target a fairly small common denominator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innovate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implementations on each platform</a:t>
            </a:r>
          </a:p>
        </p:txBody>
      </p:sp>
      <p:sp>
        <p:nvSpPr>
          <p:cNvPr id="36" name="Pentagon 37">
            <a:extLst>
              <a:ext uri="{FF2B5EF4-FFF2-40B4-BE49-F238E27FC236}">
                <a16:creationId xmlns:a16="http://schemas.microsoft.com/office/drawing/2014/main" id="{AD5754FB-729C-447C-8606-0CFDBAD65AE2}"/>
              </a:ext>
            </a:extLst>
          </p:cNvPr>
          <p:cNvSpPr/>
          <p:nvPr/>
        </p:nvSpPr>
        <p:spPr bwMode="auto">
          <a:xfrm>
            <a:off x="724073" y="2192077"/>
            <a:ext cx="3101532" cy="4006787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defTabSz="895882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04537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tomorrow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280F51-98C9-47DA-B7C5-E5962093ABDA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165724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tomorrow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280F51-98C9-47DA-B7C5-E5962093ABDA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C92DD9-8304-4BA4-8F48-B8F4CB7EADAC}"/>
              </a:ext>
            </a:extLst>
          </p:cNvPr>
          <p:cNvSpPr/>
          <p:nvPr/>
        </p:nvSpPr>
        <p:spPr bwMode="auto">
          <a:xfrm>
            <a:off x="212660" y="1641642"/>
            <a:ext cx="11884090" cy="50586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26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A7EF26-0AD6-4ACA-9E71-645BC1A06E4E}"/>
              </a:ext>
            </a:extLst>
          </p:cNvPr>
          <p:cNvSpPr/>
          <p:nvPr/>
        </p:nvSpPr>
        <p:spPr>
          <a:xfrm>
            <a:off x="724073" y="2194955"/>
            <a:ext cx="10878710" cy="4003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B53880-F1C3-4994-8A39-12B320648933}"/>
              </a:ext>
            </a:extLst>
          </p:cNvPr>
          <p:cNvSpPr/>
          <p:nvPr/>
        </p:nvSpPr>
        <p:spPr bwMode="auto">
          <a:xfrm>
            <a:off x="3023181" y="2192439"/>
            <a:ext cx="8579602" cy="4006425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65" tIns="143188" rIns="178984" bIns="1431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Reuse skills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Master one BCL, not a Venn diagram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Reuse code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Common denominator is much bigger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Faster innovation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Target .NET Standard &amp; run anywhere</a:t>
            </a:r>
          </a:p>
        </p:txBody>
      </p:sp>
      <p:sp>
        <p:nvSpPr>
          <p:cNvPr id="31" name="Pentagon 37">
            <a:extLst>
              <a:ext uri="{FF2B5EF4-FFF2-40B4-BE49-F238E27FC236}">
                <a16:creationId xmlns:a16="http://schemas.microsoft.com/office/drawing/2014/main" id="{4FD77FDD-6715-4670-9F29-001F99E3F795}"/>
              </a:ext>
            </a:extLst>
          </p:cNvPr>
          <p:cNvSpPr/>
          <p:nvPr/>
        </p:nvSpPr>
        <p:spPr bwMode="auto">
          <a:xfrm>
            <a:off x="724073" y="2192077"/>
            <a:ext cx="3101532" cy="4006787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defTabSz="895882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99489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Standard?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Standard </a:t>
            </a:r>
            <a:r>
              <a:rPr lang="en-US" b="1" dirty="0"/>
              <a:t>is a specification </a:t>
            </a:r>
          </a:p>
          <a:p>
            <a:r>
              <a:rPr lang="en-US" dirty="0"/>
              <a:t>A set of APIs that </a:t>
            </a:r>
            <a:r>
              <a:rPr lang="en-US" b="1" dirty="0"/>
              <a:t>all .NET platforms have to implement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5334"/>
          <a:stretch/>
        </p:blipFill>
        <p:spPr>
          <a:xfrm>
            <a:off x="824210" y="3273236"/>
            <a:ext cx="10174243" cy="31527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E817CE-0228-4DA7-ABC2-EE664F39E6AC}"/>
              </a:ext>
            </a:extLst>
          </p:cNvPr>
          <p:cNvSpPr/>
          <p:nvPr/>
        </p:nvSpPr>
        <p:spPr>
          <a:xfrm>
            <a:off x="0" y="3273236"/>
            <a:ext cx="12192000" cy="3152740"/>
          </a:xfrm>
          <a:prstGeom prst="rect">
            <a:avLst/>
          </a:prstGeom>
          <a:solidFill>
            <a:srgbClr val="4C5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800" dirty="0">
              <a:latin typeface="Righteous" panose="0201050600000002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A19F-36BA-44C2-BCB1-26553C05EC2D}"/>
              </a:ext>
            </a:extLst>
          </p:cNvPr>
          <p:cNvSpPr/>
          <p:nvPr/>
        </p:nvSpPr>
        <p:spPr>
          <a:xfrm>
            <a:off x="823906" y="3418445"/>
            <a:ext cx="3600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.NET Standard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.NET Framework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Xamarin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E0621-4C7A-4D09-9E53-FF6D988681CC}"/>
              </a:ext>
            </a:extLst>
          </p:cNvPr>
          <p:cNvSpPr/>
          <p:nvPr/>
        </p:nvSpPr>
        <p:spPr>
          <a:xfrm>
            <a:off x="5262999" y="3418445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6D2E8D-57DC-4B78-AFC4-E06EF32744CB}"/>
              </a:ext>
            </a:extLst>
          </p:cNvPr>
          <p:cNvSpPr/>
          <p:nvPr/>
        </p:nvSpPr>
        <p:spPr>
          <a:xfrm>
            <a:off x="6771607" y="3418445"/>
            <a:ext cx="4066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HTML specification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Browsers</a:t>
            </a:r>
          </a:p>
        </p:txBody>
      </p:sp>
    </p:spTree>
    <p:extLst>
      <p:ext uri="{BB962C8B-B14F-4D97-AF65-F5344CB8AC3E}">
        <p14:creationId xmlns:p14="http://schemas.microsoft.com/office/powerpoint/2010/main" val="23585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2.0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838199" y="1910543"/>
            <a:ext cx="8433391" cy="2241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C5DB3"/>
                </a:solidFill>
              </a:rPr>
              <a:t>Has much bigger API surface</a:t>
            </a:r>
          </a:p>
          <a:p>
            <a:r>
              <a:rPr lang="en-US" dirty="0"/>
              <a:t>Extended to cover intersection between .NET Framework and Xamarin</a:t>
            </a:r>
          </a:p>
          <a:p>
            <a:r>
              <a:rPr lang="en-US" dirty="0"/>
              <a:t>Makes .NET Core 2.0 bigger as it implements .NET Standard 2.0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20691" y="4330864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rgbClr val="4C5DB3"/>
                </a:solidFill>
                <a:latin typeface="+mj-lt"/>
              </a:rPr>
              <a:t>~70%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of NuGet packages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are API compatible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0691" y="1910543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rgbClr val="4C5DB3"/>
                </a:solidFill>
                <a:latin typeface="+mj-lt"/>
              </a:rPr>
              <a:t>+20K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More APIs than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.NET Standard 1.x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38199" y="4330864"/>
            <a:ext cx="8433391" cy="237650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000"/>
              </a:spcBef>
              <a:buFont typeface="Arial" panose="020B0604020202020204" pitchFamily="34" charset="0"/>
              <a:defRPr/>
            </a:pPr>
            <a:r>
              <a:rPr lang="en-US" sz="2800" b="1" dirty="0">
                <a:solidFill>
                  <a:srgbClr val="4C5DB3"/>
                </a:solidFill>
                <a:latin typeface="+mn-lt"/>
              </a:rPr>
              <a:t>Can reference .NET Framework libraries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</a:rPr>
              <a:t>Compat</a:t>
            </a:r>
            <a:r>
              <a:rPr lang="en-US" dirty="0">
                <a:solidFill>
                  <a:schemeClr val="tx1"/>
                </a:solidFill>
              </a:rPr>
              <a:t> shim allows referencing existing .NET Framework code – without recompilation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Limited to libs that use APIs that are available for .NET Standard</a:t>
            </a:r>
          </a:p>
        </p:txBody>
      </p:sp>
    </p:spTree>
    <p:extLst>
      <p:ext uri="{BB962C8B-B14F-4D97-AF65-F5344CB8AC3E}">
        <p14:creationId xmlns:p14="http://schemas.microsoft.com/office/powerpoint/2010/main" val="96847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Framework 4.6.1 will have the broadest adoption when we ship</a:t>
            </a:r>
          </a:p>
          <a:p>
            <a:pPr lvl="1"/>
            <a:r>
              <a:rPr lang="en-US" dirty="0"/>
              <a:t>Doesn’t support all the APIs in 1.6 (~100 are missing) but</a:t>
            </a:r>
          </a:p>
          <a:p>
            <a:pPr lvl="1"/>
            <a:r>
              <a:rPr lang="en-US" dirty="0"/>
              <a:t>Does supports most of the additions in .NET Standard 2.0</a:t>
            </a:r>
          </a:p>
          <a:p>
            <a:r>
              <a:rPr lang="en-US" dirty="0"/>
              <a:t>We considered not exposing the missing APIs in .NET Standard 2.0: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 the breaking change?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503394" y="4903978"/>
          <a:ext cx="11185122" cy="18655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96130">
                  <a:extLst>
                    <a:ext uri="{9D8B030D-6E8A-4147-A177-3AD203B41FA5}">
                      <a16:colId xmlns:a16="http://schemas.microsoft.com/office/drawing/2014/main" val="2609470255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4280607082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208200430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974094500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851483368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2326413516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417940505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1562656523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2541285282"/>
                    </a:ext>
                  </a:extLst>
                </a:gridCol>
              </a:tblGrid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Standard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extLst>
                  <a:ext uri="{0D108BD9-81ED-4DB2-BD59-A6C34878D82A}">
                    <a16:rowId xmlns:a16="http://schemas.microsoft.com/office/drawing/2014/main" val="4042168161"/>
                  </a:ext>
                </a:extLst>
              </a:tr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4.6.2</a:t>
                      </a: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vNext</a:t>
                      </a:r>
                      <a:endParaRPr lang="en-US" sz="24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</a:p>
                  </a:txBody>
                  <a:tcPr marL="121871" marR="121871" marT="60936" marB="60936" anchor="ctr"/>
                </a:tc>
                <a:extLst>
                  <a:ext uri="{0D108BD9-81ED-4DB2-BD59-A6C34878D82A}">
                    <a16:rowId xmlns:a16="http://schemas.microsoft.com/office/drawing/2014/main" val="2077082582"/>
                  </a:ext>
                </a:extLst>
              </a:tr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extLst>
                  <a:ext uri="{0D108BD9-81ED-4DB2-BD59-A6C34878D82A}">
                    <a16:rowId xmlns:a16="http://schemas.microsoft.com/office/drawing/2014/main" val="2138134168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03394" y="5543548"/>
            <a:ext cx="11185122" cy="582617"/>
          </a:xfrm>
          <a:prstGeom prst="rect">
            <a:avLst/>
          </a:prstGeom>
          <a:solidFill>
            <a:schemeClr val="tx1"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2399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609373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breaking change between</a:t>
            </a:r>
          </a:p>
          <a:p>
            <a:pPr algn="ctr" defTabSz="609373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1.x and 2.0!</a:t>
            </a:r>
          </a:p>
        </p:txBody>
      </p:sp>
    </p:spTree>
    <p:extLst>
      <p:ext uri="{BB962C8B-B14F-4D97-AF65-F5344CB8AC3E}">
        <p14:creationId xmlns:p14="http://schemas.microsoft.com/office/powerpoint/2010/main" val="219865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.NET Standard 2.0?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4833" y="1535113"/>
            <a:ext cx="5385514" cy="639762"/>
          </a:xfrm>
        </p:spPr>
        <p:txBody>
          <a:bodyPr>
            <a:normAutofit/>
          </a:bodyPr>
          <a:lstStyle/>
          <a:p>
            <a:r>
              <a:rPr lang="en-US" sz="2666" dirty="0"/>
              <a:t>Many more APIs!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4833" y="2174875"/>
            <a:ext cx="5385514" cy="3951288"/>
          </a:xfrm>
        </p:spPr>
        <p:txBody>
          <a:bodyPr>
            <a:normAutofit/>
          </a:bodyPr>
          <a:lstStyle/>
          <a:p>
            <a:r>
              <a:rPr lang="en-US" sz="2666" dirty="0"/>
              <a:t>.NET standard 2.0 more than doubles the number of APIs!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067146" y="1535113"/>
            <a:ext cx="5821642" cy="639762"/>
          </a:xfrm>
        </p:spPr>
        <p:txBody>
          <a:bodyPr>
            <a:noAutofit/>
          </a:bodyPr>
          <a:lstStyle/>
          <a:p>
            <a:r>
              <a:rPr lang="en-US" sz="2666" dirty="0" err="1"/>
              <a:t>Compat</a:t>
            </a:r>
            <a:r>
              <a:rPr lang="en-US" sz="2666" dirty="0"/>
              <a:t> with .NET Framework libs!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067146" y="2174875"/>
            <a:ext cx="5387630" cy="4574841"/>
          </a:xfrm>
        </p:spPr>
        <p:txBody>
          <a:bodyPr>
            <a:noAutofit/>
          </a:bodyPr>
          <a:lstStyle/>
          <a:p>
            <a:r>
              <a:rPr lang="en-US" sz="2666" dirty="0"/>
              <a:t>Most libraries are still targeting .</a:t>
            </a:r>
            <a:r>
              <a:rPr lang="en-US" sz="2666"/>
              <a:t>NET Framework</a:t>
            </a:r>
            <a:br>
              <a:rPr lang="en-US" sz="2666"/>
            </a:br>
            <a:br>
              <a:rPr lang="en-US" sz="2666"/>
            </a:br>
            <a:br>
              <a:rPr lang="en-US" sz="2666"/>
            </a:br>
            <a:br>
              <a:rPr lang="en-US" sz="2666"/>
            </a:br>
            <a:br>
              <a:rPr lang="en-US" sz="2399" dirty="0"/>
            </a:br>
            <a:br>
              <a:rPr lang="en-US" sz="2399" dirty="0"/>
            </a:br>
            <a:endParaRPr lang="en-US" sz="2399" dirty="0"/>
          </a:p>
          <a:p>
            <a:r>
              <a:rPr lang="en-US" sz="2666" dirty="0"/>
              <a:t>A </a:t>
            </a:r>
            <a:r>
              <a:rPr lang="en-US" sz="2666" dirty="0" err="1"/>
              <a:t>compat</a:t>
            </a:r>
            <a:r>
              <a:rPr lang="en-US" sz="2666" dirty="0"/>
              <a:t> shim makes them usable on other platforms, with caveats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13049" y="3137364"/>
          <a:ext cx="3800694" cy="16381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66898">
                  <a:extLst>
                    <a:ext uri="{9D8B030D-6E8A-4147-A177-3AD203B41FA5}">
                      <a16:colId xmlns:a16="http://schemas.microsoft.com/office/drawing/2014/main" val="2956690672"/>
                    </a:ext>
                  </a:extLst>
                </a:gridCol>
                <a:gridCol w="1266898">
                  <a:extLst>
                    <a:ext uri="{9D8B030D-6E8A-4147-A177-3AD203B41FA5}">
                      <a16:colId xmlns:a16="http://schemas.microsoft.com/office/drawing/2014/main" val="2696217902"/>
                    </a:ext>
                  </a:extLst>
                </a:gridCol>
                <a:gridCol w="1266898">
                  <a:extLst>
                    <a:ext uri="{9D8B030D-6E8A-4147-A177-3AD203B41FA5}">
                      <a16:colId xmlns:a16="http://schemas.microsoft.com/office/drawing/2014/main" val="2759190036"/>
                    </a:ext>
                  </a:extLst>
                </a:gridCol>
              </a:tblGrid>
              <a:tr h="625858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Version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#APIs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Growth %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3316250447"/>
                  </a:ext>
                </a:extLst>
              </a:tr>
              <a:tr h="506163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1.x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13,501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+1%</a:t>
                      </a: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1988162852"/>
                  </a:ext>
                </a:extLst>
              </a:tr>
              <a:tr h="506163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32,638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+142%</a:t>
                      </a: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271337423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445341" y="3137364"/>
          <a:ext cx="5084734" cy="217094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42367">
                  <a:extLst>
                    <a:ext uri="{9D8B030D-6E8A-4147-A177-3AD203B41FA5}">
                      <a16:colId xmlns:a16="http://schemas.microsoft.com/office/drawing/2014/main" val="3665808438"/>
                    </a:ext>
                  </a:extLst>
                </a:gridCol>
                <a:gridCol w="2542367">
                  <a:extLst>
                    <a:ext uri="{9D8B030D-6E8A-4147-A177-3AD203B41FA5}">
                      <a16:colId xmlns:a16="http://schemas.microsoft.com/office/drawing/2014/main" val="1189172563"/>
                    </a:ext>
                  </a:extLst>
                </a:gridCol>
              </a:tblGrid>
              <a:tr h="6601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Target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Usage on NuGet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4134297898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46,894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2924849418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Standard</a:t>
                      </a:r>
                      <a:endParaRPr lang="en-US" sz="1900" b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1,886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1026990905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PCL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4,501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252958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50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D138E69B-724A-4446-A2DA-FF3B08B166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1880</Words>
  <Application>Microsoft Office PowerPoint</Application>
  <PresentationFormat>Widescreen</PresentationFormat>
  <Paragraphs>373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Segoe UI</vt:lpstr>
      <vt:lpstr>Wingdings</vt:lpstr>
      <vt:lpstr>Segoe UI Semilight</vt:lpstr>
      <vt:lpstr>Segoe UI Semibold</vt:lpstr>
      <vt:lpstr>Righteous</vt:lpstr>
      <vt:lpstr>Segoe UI Light</vt:lpstr>
      <vt:lpstr>Consolas</vt:lpstr>
      <vt:lpstr>Calibri Light</vt:lpstr>
      <vt:lpstr>Calibri</vt:lpstr>
      <vt:lpstr>Arial</vt:lpstr>
      <vt:lpstr>Office Theme</vt:lpstr>
      <vt:lpstr>5-50111_Build 2017_DARK GRAY TEMPLATE</vt:lpstr>
      <vt:lpstr>.NET Standard</vt:lpstr>
      <vt:lpstr>.NET today—reusing code</vt:lpstr>
      <vt:lpstr>.NET today—reusing code</vt:lpstr>
      <vt:lpstr>.NET tomorrow</vt:lpstr>
      <vt:lpstr>.NET tomorrow</vt:lpstr>
      <vt:lpstr>What is .NET Standard?</vt:lpstr>
      <vt:lpstr>.NET Standard 2.0</vt:lpstr>
      <vt:lpstr>What about the breaking change?</vt:lpstr>
      <vt:lpstr>What’s new in .NET Standard 2.0?</vt:lpstr>
      <vt:lpstr>.NET Core and .NET Standard</vt:lpstr>
      <vt:lpstr>.NET Core &amp; .NET Standard Releases</vt:lpstr>
      <vt:lpstr>Difference to Portable Class Libraries (PCL)</vt:lpstr>
      <vt:lpstr>Versioning in .NET Standard</vt:lpstr>
      <vt:lpstr>What version should you target?</vt:lpstr>
      <vt:lpstr>How does .NET Standard work?</vt:lpstr>
      <vt:lpstr>What can you reference from .NET Standard?</vt:lpstr>
      <vt:lpstr>.NET Standard under the hood</vt:lpstr>
      <vt:lpstr>.NET Standard under the hood</vt:lpstr>
      <vt:lpstr>Platform specific APIs &amp; .NET Standard</vt:lpstr>
      <vt:lpstr>Platform specific APIs &amp; .NET Standard</vt:lpstr>
      <vt:lpstr>Platform specific APIs &amp; .NET Standard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Standard</dc:title>
  <dc:creator>Immo Landwerth</dc:creator>
  <cp:lastModifiedBy>Javier Lozano</cp:lastModifiedBy>
  <cp:revision>83</cp:revision>
  <dcterms:created xsi:type="dcterms:W3CDTF">2017-06-04T17:51:47Z</dcterms:created>
  <dcterms:modified xsi:type="dcterms:W3CDTF">2017-10-05T01:55:07Z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immol@microsoft.com</vt:lpwstr>
  </property>
  <property fmtid="{D5CDD505-2E9C-101B-9397-08002B2CF9AE}" pid="6" name="MSIP_Label_f42aa342-8706-4288-bd11-ebb85995028c_SetDate">
    <vt:lpwstr>2017-06-04T10:54:07.2626582-07:00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