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7"/>
  </p:notesMasterIdLst>
  <p:sldIdLst>
    <p:sldId id="256" r:id="rId2"/>
    <p:sldId id="257" r:id="rId3"/>
    <p:sldId id="258" r:id="rId4"/>
    <p:sldId id="266" r:id="rId5"/>
    <p:sldId id="259" r:id="rId6"/>
    <p:sldId id="264" r:id="rId7"/>
    <p:sldId id="260" r:id="rId8"/>
    <p:sldId id="277" r:id="rId9"/>
    <p:sldId id="278" r:id="rId10"/>
    <p:sldId id="279" r:id="rId11"/>
    <p:sldId id="275" r:id="rId12"/>
    <p:sldId id="276" r:id="rId13"/>
    <p:sldId id="265" r:id="rId14"/>
    <p:sldId id="280"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SINH" initials="T" lastIdx="1" clrIdx="0">
    <p:extLst>
      <p:ext uri="{19B8F6BF-5375-455C-9EA6-DF929625EA0E}">
        <p15:presenceInfo xmlns:p15="http://schemas.microsoft.com/office/powerpoint/2012/main" userId="THESINH" providerId="None"/>
      </p:ext>
    </p:extLst>
  </p:cmAuthor>
  <p:cmAuthor id="2" name="Chiu Van Thuy" initials="CVT" lastIdx="1" clrIdx="1">
    <p:extLst>
      <p:ext uri="{19B8F6BF-5375-455C-9EA6-DF929625EA0E}">
        <p15:presenceInfo xmlns:p15="http://schemas.microsoft.com/office/powerpoint/2012/main" userId="fbb645e967632a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156" autoAdjust="0"/>
    <p:restoredTop sz="93969" autoAdjust="0"/>
  </p:normalViewPr>
  <p:slideViewPr>
    <p:cSldViewPr>
      <p:cViewPr varScale="1">
        <p:scale>
          <a:sx n="64" d="100"/>
          <a:sy n="64" d="100"/>
        </p:scale>
        <p:origin x="90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5-21T10:11:46.987"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D4A5DF-C9ED-4331-9C0A-D1B49AAB54A9}" type="datetimeFigureOut">
              <a:rPr lang="en-US" smtClean="0"/>
              <a:t>5/27/2021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0BF855-582C-4A2A-9C45-DF51A1CC05D3}" type="slidenum">
              <a:rPr lang="en-US" smtClean="0"/>
              <a:t>‹#›</a:t>
            </a:fld>
            <a:endParaRPr lang="en-US"/>
          </a:p>
        </p:txBody>
      </p:sp>
    </p:spTree>
    <p:extLst>
      <p:ext uri="{BB962C8B-B14F-4D97-AF65-F5344CB8AC3E}">
        <p14:creationId xmlns:p14="http://schemas.microsoft.com/office/powerpoint/2010/main" val="132257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a:t>Xin kính</a:t>
            </a:r>
            <a:r>
              <a:rPr lang="vi-VN" b="1" baseline="0"/>
              <a:t> chào quý Thầy và các bạn, em tên là</a:t>
            </a:r>
            <a:r>
              <a:rPr lang="en-US" b="1" baseline="0"/>
              <a:t> </a:t>
            </a:r>
            <a:r>
              <a:rPr lang="en-US" b="1" baseline="0" noProof="0"/>
              <a:t>Chìu Văn Thủy</a:t>
            </a:r>
            <a:r>
              <a:rPr lang="vi-VN" b="1" baseline="0"/>
              <a:t>, sinh viên lớp </a:t>
            </a:r>
            <a:r>
              <a:rPr lang="en-US" b="1" baseline="0"/>
              <a:t>CNTTK15C</a:t>
            </a:r>
            <a:r>
              <a:rPr lang="vi-VN" b="1" baseline="0"/>
              <a:t>. Hôm nay em xin trình bày</a:t>
            </a:r>
            <a:r>
              <a:rPr lang="en-US" b="1" baseline="0"/>
              <a:t> VỀ ĐỀ TÀI</a:t>
            </a:r>
            <a:r>
              <a:rPr lang="vi-VN" b="1" baseline="0"/>
              <a:t> Đồ án tốt nghiệp Đại học của em</a:t>
            </a:r>
            <a:r>
              <a:rPr lang="en-US" b="1" baseline="0"/>
              <a:t> </a:t>
            </a:r>
            <a:r>
              <a:rPr lang="vi-VN" b="1" baseline="0"/>
              <a:t>đề tài</a:t>
            </a:r>
            <a:r>
              <a:rPr lang="en-US" b="1" baseline="0"/>
              <a:t> CÓ TÊN</a:t>
            </a:r>
            <a:r>
              <a:rPr lang="vi-VN" b="1" baseline="0"/>
              <a:t> là : </a:t>
            </a:r>
            <a:r>
              <a:rPr lang="en-US" b="1" baseline="0"/>
              <a:t>“</a:t>
            </a:r>
            <a:r>
              <a:rPr lang="it-IT" sz="1800" b="1" i="1">
                <a:effectLst/>
                <a:latin typeface="Times New Roman" panose="02020603050405020304" pitchFamily="18" charset="0"/>
                <a:ea typeface="Times New Roman" panose="02020603050405020304" pitchFamily="18" charset="0"/>
              </a:rPr>
              <a:t>Xây dựng demo Website bán đồ gia dụng cho cửa hàng TH HOMEWARE - Hà Nội </a:t>
            </a:r>
            <a:r>
              <a:rPr lang="vi-VN" b="1" baseline="0"/>
              <a:t>dưới sự</a:t>
            </a:r>
            <a:r>
              <a:rPr lang="en-US" b="1" baseline="0"/>
              <a:t> hướng dẫn của thầy Nguyễn Tuấn Anh</a:t>
            </a:r>
            <a:r>
              <a:rPr lang="vi-VN" b="1" baseline="0"/>
              <a:t> Rất mong quý thầy và các bạn cùng lắng nghe v</a:t>
            </a:r>
            <a:r>
              <a:rPr lang="en-US" b="1" baseline="0"/>
              <a:t>à</a:t>
            </a:r>
            <a:r>
              <a:rPr lang="vi-VN" b="1" baseline="0"/>
              <a:t> theo dõi.</a:t>
            </a:r>
            <a:endParaRPr lang="vi-VN" b="1"/>
          </a:p>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1</a:t>
            </a:fld>
            <a:endParaRPr lang="en-US" dirty="0"/>
          </a:p>
        </p:txBody>
      </p:sp>
    </p:spTree>
    <p:extLst>
      <p:ext uri="{BB962C8B-B14F-4D97-AF65-F5344CB8AC3E}">
        <p14:creationId xmlns:p14="http://schemas.microsoft.com/office/powerpoint/2010/main" val="375636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it-IT" sz="1200" b="1" dirty="0">
                <a:latin typeface="Times New Roman" panose="02020603050405020304" pitchFamily="18" charset="0"/>
                <a:cs typeface="Times New Roman" panose="02020603050405020304" pitchFamily="18" charset="0"/>
              </a:rPr>
              <a:t>Hiện nay,  với</a:t>
            </a:r>
            <a:r>
              <a:rPr lang="it-IT" sz="1200" b="1" baseline="0" dirty="0">
                <a:latin typeface="Times New Roman" panose="02020603050405020304" pitchFamily="18" charset="0"/>
                <a:cs typeface="Times New Roman" panose="02020603050405020304" pitchFamily="18" charset="0"/>
              </a:rPr>
              <a:t> </a:t>
            </a:r>
            <a:r>
              <a:rPr lang="vi-VN" sz="1200" b="1" dirty="0"/>
              <a:t>Sự phát triển mạnh mẽ của thời đại công nghệ 4.0 </a:t>
            </a:r>
            <a:r>
              <a:rPr lang="en-US" sz="1200" b="1" dirty="0"/>
              <a:t> </a:t>
            </a:r>
            <a:r>
              <a:rPr lang="vi-VN" sz="1200" b="1" dirty="0"/>
              <a:t>và lượng người sử dụng Internet</a:t>
            </a:r>
            <a:r>
              <a:rPr lang="en-US" sz="1200" b="1" baseline="0" dirty="0"/>
              <a:t> </a:t>
            </a:r>
            <a:r>
              <a:rPr lang="vi-VN" sz="1200" b="1" baseline="0" noProof="0" dirty="0"/>
              <a:t>đang tăng cao </a:t>
            </a:r>
            <a:r>
              <a:rPr lang="it-IT" sz="1200" b="1" dirty="0">
                <a:latin typeface="Times New Roman" panose="02020603050405020304" pitchFamily="18" charset="0"/>
                <a:cs typeface="Times New Roman" panose="02020603050405020304" pitchFamily="18" charset="0"/>
              </a:rPr>
              <a:t>người tiêu dùng đang có nhu cầu mua hàng trực tuyến để tiết kiệm thời gian và công sức, </a:t>
            </a:r>
            <a:r>
              <a:rPr lang="it-IT" sz="1200" dirty="0">
                <a:latin typeface="Times New Roman" panose="02020603050405020304" pitchFamily="18" charset="0"/>
                <a:cs typeface="Times New Roman" panose="02020603050405020304" pitchFamily="18" charset="0"/>
              </a:rPr>
              <a:t>=&gt;Do đó, với sự ra đời của website mọi người có thể mua mọi thứ hàng hóa ở mọi lúc mọi nơi mà không cần phải đến tận cửa</a:t>
            </a:r>
            <a:r>
              <a:rPr lang="it-IT" sz="1200" baseline="0" dirty="0">
                <a:latin typeface="Times New Roman" panose="02020603050405020304" pitchFamily="18" charset="0"/>
                <a:cs typeface="Times New Roman" panose="02020603050405020304" pitchFamily="18" charset="0"/>
              </a:rPr>
              <a:t> hàng</a:t>
            </a:r>
            <a:r>
              <a:rPr lang="it-IT" sz="1200" dirty="0">
                <a:latin typeface="Times New Roman" panose="02020603050405020304" pitchFamily="18" charset="0"/>
                <a:cs typeface="Times New Roman" panose="02020603050405020304" pitchFamily="18" charset="0"/>
              </a:rPr>
              <a:t> để mua. Hiện nay có rất nhiều trang website bán hàng trực tuyến nhưng vẫn chưa có</a:t>
            </a:r>
            <a:r>
              <a:rPr lang="it-IT" sz="1200" baseline="0" dirty="0">
                <a:latin typeface="Times New Roman" panose="02020603050405020304" pitchFamily="18" charset="0"/>
                <a:cs typeface="Times New Roman" panose="02020603050405020304" pitchFamily="18" charset="0"/>
              </a:rPr>
              <a:t> nhiều website</a:t>
            </a:r>
            <a:r>
              <a:rPr lang="it-IT" sz="1200" dirty="0">
                <a:latin typeface="Times New Roman" panose="02020603050405020304" pitchFamily="18" charset="0"/>
                <a:cs typeface="Times New Roman" panose="02020603050405020304" pitchFamily="18" charset="0"/>
              </a:rPr>
              <a:t> phổ biến về mặt hàng đồ gia dụng. </a:t>
            </a:r>
            <a:r>
              <a:rPr lang="it-IT" sz="1200" b="1" dirty="0">
                <a:latin typeface="Times New Roman" panose="02020603050405020304" pitchFamily="18" charset="0"/>
                <a:cs typeface="Times New Roman" panose="02020603050405020304" pitchFamily="18" charset="0"/>
              </a:rPr>
              <a:t>việc tạo ra một website bán</a:t>
            </a:r>
            <a:r>
              <a:rPr lang="it-IT" sz="1200" b="1" baseline="0" dirty="0">
                <a:latin typeface="Times New Roman" panose="02020603050405020304" pitchFamily="18" charset="0"/>
                <a:cs typeface="Times New Roman" panose="02020603050405020304" pitchFamily="18" charset="0"/>
              </a:rPr>
              <a:t> đồ gia dụng</a:t>
            </a:r>
            <a:r>
              <a:rPr lang="it-IT" sz="1200" b="1" dirty="0">
                <a:latin typeface="Times New Roman" panose="02020603050405020304" pitchFamily="18" charset="0"/>
                <a:cs typeface="Times New Roman" panose="02020603050405020304" pitchFamily="18" charset="0"/>
              </a:rPr>
              <a:t> để tiếp cận vào thị trường kinh doanh trực tuyến này với mong muốn tăng hiệu suất và doanh thu bán hàng. </a:t>
            </a:r>
            <a:endParaRPr lang="en-US" sz="1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it-IT" sz="1200" dirty="0">
                <a:latin typeface="Times New Roman" panose="02020603050405020304" pitchFamily="18" charset="0"/>
                <a:cs typeface="Times New Roman" panose="02020603050405020304" pitchFamily="18" charset="0"/>
              </a:rPr>
              <a:t>Trước thực tế đó em đã chọn đề tài</a:t>
            </a:r>
            <a:r>
              <a:rPr lang="it-IT" sz="1200">
                <a:latin typeface="Times New Roman" panose="02020603050405020304" pitchFamily="18" charset="0"/>
                <a:cs typeface="Times New Roman" panose="02020603050405020304" pitchFamily="18" charset="0"/>
              </a:rPr>
              <a:t>: </a:t>
            </a:r>
            <a:r>
              <a:rPr lang="it-IT" sz="1800" b="1" i="1">
                <a:effectLst/>
                <a:latin typeface="Times New Roman" panose="02020603050405020304" pitchFamily="18" charset="0"/>
                <a:ea typeface="Times New Roman" panose="02020603050405020304" pitchFamily="18" charset="0"/>
              </a:rPr>
              <a:t>Xây dựng demo Website bán đồ gia dụng cho cửa hàng TH HOMEWARE - Hà Nội </a:t>
            </a:r>
            <a:r>
              <a:rPr lang="it-IT" sz="1200">
                <a:latin typeface="Times New Roman" panose="02020603050405020304" pitchFamily="18" charset="0"/>
                <a:cs typeface="Times New Roman" panose="02020603050405020304" pitchFamily="18" charset="0"/>
              </a:rPr>
              <a:t>để </a:t>
            </a:r>
            <a:r>
              <a:rPr lang="it-IT" sz="1200" dirty="0">
                <a:latin typeface="Times New Roman" panose="02020603050405020304" pitchFamily="18" charset="0"/>
                <a:cs typeface="Times New Roman" panose="02020603050405020304" pitchFamily="18" charset="0"/>
              </a:rPr>
              <a:t>giải quyết bài toán này.</a:t>
            </a:r>
            <a:endParaRPr lang="en-US" sz="1200" b="1" dirty="0">
              <a:latin typeface="Times New Roman" panose="02020603050405020304" pitchFamily="18" charset="0"/>
              <a:cs typeface="Times New Roman" panose="02020603050405020304" pitchFamily="18" charset="0"/>
            </a:endParaRPr>
          </a:p>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3</a:t>
            </a:fld>
            <a:endParaRPr lang="en-US"/>
          </a:p>
        </p:txBody>
      </p:sp>
    </p:spTree>
    <p:extLst>
      <p:ext uri="{BB962C8B-B14F-4D97-AF65-F5344CB8AC3E}">
        <p14:creationId xmlns:p14="http://schemas.microsoft.com/office/powerpoint/2010/main" val="48785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4</a:t>
            </a:fld>
            <a:endParaRPr lang="en-US"/>
          </a:p>
        </p:txBody>
      </p:sp>
    </p:spTree>
    <p:extLst>
      <p:ext uri="{BB962C8B-B14F-4D97-AF65-F5344CB8AC3E}">
        <p14:creationId xmlns:p14="http://schemas.microsoft.com/office/powerpoint/2010/main" val="381568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11</a:t>
            </a:fld>
            <a:endParaRPr lang="en-US"/>
          </a:p>
        </p:txBody>
      </p:sp>
    </p:spTree>
    <p:extLst>
      <p:ext uri="{BB962C8B-B14F-4D97-AF65-F5344CB8AC3E}">
        <p14:creationId xmlns:p14="http://schemas.microsoft.com/office/powerpoint/2010/main" val="321177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noProof="0" dirty="0">
                <a:latin typeface="+mj-lt"/>
              </a:rPr>
              <a:t>Em</a:t>
            </a:r>
            <a:r>
              <a:rPr lang="vi-VN" b="1" baseline="0" noProof="0" dirty="0">
                <a:latin typeface="+mj-lt"/>
              </a:rPr>
              <a:t> xin kết thúc bài thuyết trình của em, em chân thành cảm ơn quý thầy và các bạn đã lắng nghe và theo dõi. Và em xin gửi lời cảm ơn sâu sắc tới Thầy Tân Hạnh đã tận tình giúp đỡ và hướng dẫn cho em trong suốt quá trình thực hiện đề tài này. Em xin cảm ơn ạ.</a:t>
            </a:r>
          </a:p>
          <a:p>
            <a:endParaRPr lang="vi-VN" dirty="0"/>
          </a:p>
        </p:txBody>
      </p:sp>
      <p:sp>
        <p:nvSpPr>
          <p:cNvPr id="4" name="Slide Number Placeholder 3"/>
          <p:cNvSpPr>
            <a:spLocks noGrp="1"/>
          </p:cNvSpPr>
          <p:nvPr>
            <p:ph type="sldNum" sz="quarter" idx="10"/>
          </p:nvPr>
        </p:nvSpPr>
        <p:spPr/>
        <p:txBody>
          <a:bodyPr/>
          <a:lstStyle/>
          <a:p>
            <a:fld id="{BF0BF855-582C-4A2A-9C45-DF51A1CC05D3}" type="slidenum">
              <a:rPr lang="en-US" smtClean="0"/>
              <a:t>15</a:t>
            </a:fld>
            <a:endParaRPr lang="en-US"/>
          </a:p>
        </p:txBody>
      </p:sp>
    </p:spTree>
    <p:extLst>
      <p:ext uri="{BB962C8B-B14F-4D97-AF65-F5344CB8AC3E}">
        <p14:creationId xmlns:p14="http://schemas.microsoft.com/office/powerpoint/2010/main" val="201345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FB91ABF-B93D-4436-BCC9-BCD15F499BE2}" type="datetime1">
              <a:rPr lang="vi-VN" smtClean="0"/>
              <a:t>27/05/2021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AF33EB-7783-4F44-B52A-130FF97FF99B}" type="datetime1">
              <a:rPr lang="vi-VN" smtClean="0"/>
              <a:t>27/05/2021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B0B87B8-16DC-4E1F-B142-C132EE67B714}" type="datetime1">
              <a:rPr lang="vi-VN" smtClean="0"/>
              <a:t>27/05/2021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C3D1AD0E-C440-4B29-AB75-0827C366D6A6}" type="datetime1">
              <a:rPr lang="vi-VN" smtClean="0"/>
              <a:t>27/05/2021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F0836DE-351F-4872-AD0C-F4516DD5DD1D}" type="datetime1">
              <a:rPr lang="vi-VN" smtClean="0"/>
              <a:t>27/05/2021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0B6852FF-7B7C-4EE8-AFC2-EE2B8297DA24}" type="datetime1">
              <a:rPr lang="vi-VN" smtClean="0"/>
              <a:t>27/05/2021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2851D0D-6538-4AB2-AC87-D93E7F6C1A06}" type="datetime1">
              <a:rPr lang="vi-VN" smtClean="0"/>
              <a:t>27/05/2021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DCAC0D8-931C-4108-8786-30602F0D59D5}" type="datetime1">
              <a:rPr lang="vi-VN" smtClean="0"/>
              <a:t>27/05/2021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787A26E-8200-4DDE-AEF1-1147B5B73BA6}" type="datetime1">
              <a:rPr lang="vi-VN" smtClean="0"/>
              <a:t>27/05/2021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B86ED35-B332-4E8E-B538-74A4DE218D4A}" type="datetime1">
              <a:rPr lang="vi-VN" smtClean="0"/>
              <a:t>27/05/2021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F5A906C-4B16-4135-83A1-086D3A0D5F93}" type="datetime1">
              <a:rPr lang="vi-VN" smtClean="0"/>
              <a:t>27/05/2021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E50D1D-30EE-46D3-83A9-0F8E1B923D1E}" type="datetime1">
              <a:rPr lang="vi-VN" smtClean="0"/>
              <a:t>27/05/2021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07135"/>
            <a:ext cx="7141334" cy="2078865"/>
          </a:xfrm>
        </p:spPr>
        <p:txBody>
          <a:bodyPr>
            <a:noAutofit/>
          </a:bodyPr>
          <a:lstStyle/>
          <a:p>
            <a:pPr>
              <a:spcBef>
                <a:spcPts val="600"/>
              </a:spcBef>
              <a:spcAft>
                <a:spcPts val="600"/>
              </a:spcAft>
            </a:pPr>
            <a:br>
              <a:rPr lang="en-US" sz="2200" dirty="0">
                <a:solidFill>
                  <a:schemeClr val="tx1"/>
                </a:solidFill>
                <a:latin typeface="Times New Roman" pitchFamily="18" charset="0"/>
                <a:cs typeface="Times New Roman" pitchFamily="18" charset="0"/>
              </a:rPr>
            </a:br>
            <a:br>
              <a:rPr lang="en-US" sz="2200">
                <a:solidFill>
                  <a:schemeClr val="tx1"/>
                </a:solidFill>
                <a:latin typeface="Times New Roman" pitchFamily="18" charset="0"/>
                <a:cs typeface="Times New Roman" pitchFamily="18" charset="0"/>
              </a:rPr>
            </a:br>
            <a:br>
              <a:rPr lang="en-US" sz="2200">
                <a:solidFill>
                  <a:schemeClr val="tx1"/>
                </a:solidFill>
                <a:latin typeface="Times New Roman" pitchFamily="18" charset="0"/>
                <a:cs typeface="Times New Roman" pitchFamily="18" charset="0"/>
              </a:rPr>
            </a:br>
            <a:r>
              <a:rPr lang="en-US" sz="2200">
                <a:solidFill>
                  <a:schemeClr val="tx1"/>
                </a:solidFill>
                <a:latin typeface="Times New Roman" pitchFamily="18" charset="0"/>
                <a:cs typeface="Times New Roman" pitchFamily="18" charset="0"/>
              </a:rPr>
              <a:t>ĐẠI HỌC CÔNG NGHỆ THÔNG TIN VÀ TRYỀN THÔNG THÁI NGUYÊN</a:t>
            </a:r>
            <a:br>
              <a:rPr lang="en-US" sz="2200" b="1">
                <a:solidFill>
                  <a:schemeClr val="tx1"/>
                </a:solidFill>
                <a:latin typeface="Times New Roman" pitchFamily="18" charset="0"/>
                <a:cs typeface="Times New Roman" pitchFamily="18" charset="0"/>
              </a:rPr>
            </a:br>
            <a:br>
              <a:rPr lang="en-US" sz="2200" b="1">
                <a:solidFill>
                  <a:schemeClr val="tx1"/>
                </a:solidFill>
                <a:latin typeface="Times New Roman" pitchFamily="18" charset="0"/>
                <a:cs typeface="Times New Roman" pitchFamily="18" charset="0"/>
              </a:rPr>
            </a:br>
            <a:r>
              <a:rPr lang="en-US" sz="2200" b="1">
                <a:solidFill>
                  <a:schemeClr val="tx1"/>
                </a:solidFill>
                <a:latin typeface="Times New Roman" pitchFamily="18" charset="0"/>
                <a:cs typeface="Times New Roman" pitchFamily="18" charset="0"/>
              </a:rPr>
              <a:t>  ĐẠI HỌC THÁI NGUYÊN</a:t>
            </a:r>
            <a:br>
              <a:rPr lang="en-US" sz="2200" b="1" dirty="0">
                <a:solidFill>
                  <a:schemeClr val="tx1"/>
                </a:solidFill>
                <a:latin typeface="Times New Roman" pitchFamily="18" charset="0"/>
                <a:cs typeface="Times New Roman" pitchFamily="18" charset="0"/>
              </a:rPr>
            </a:br>
            <a:endParaRPr lang="en-US" sz="2200" b="1" dirty="0">
              <a:solidFill>
                <a:schemeClr val="tx1"/>
              </a:solidFill>
              <a:latin typeface="Times New Roman" pitchFamily="18" charset="0"/>
              <a:cs typeface="Times New Roman" pitchFamily="18" charset="0"/>
            </a:endParaRPr>
          </a:p>
        </p:txBody>
      </p:sp>
      <p:sp>
        <p:nvSpPr>
          <p:cNvPr id="4" name="TextBox 3"/>
          <p:cNvSpPr txBox="1"/>
          <p:nvPr/>
        </p:nvSpPr>
        <p:spPr>
          <a:xfrm>
            <a:off x="2286000" y="2895600"/>
            <a:ext cx="184731" cy="369332"/>
          </a:xfrm>
          <a:prstGeom prst="rect">
            <a:avLst/>
          </a:prstGeom>
          <a:noFill/>
        </p:spPr>
        <p:txBody>
          <a:bodyPr wrap="none" rtlCol="0">
            <a:spAutoFit/>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dirty="0"/>
          </a:p>
        </p:txBody>
      </p:sp>
      <p:sp>
        <p:nvSpPr>
          <p:cNvPr id="8" name="TextBox 7"/>
          <p:cNvSpPr txBox="1"/>
          <p:nvPr/>
        </p:nvSpPr>
        <p:spPr>
          <a:xfrm>
            <a:off x="1409700" y="4419600"/>
            <a:ext cx="6324600" cy="1846659"/>
          </a:xfrm>
          <a:prstGeom prst="rect">
            <a:avLst/>
          </a:prstGeom>
          <a:noFill/>
        </p:spPr>
        <p:txBody>
          <a:bodyPr wrap="square" rtlCol="0">
            <a:spAutoFit/>
          </a:bodyPr>
          <a:lstStyle/>
          <a:p>
            <a:r>
              <a:rPr lang="vi-VN" sz="1900" b="1">
                <a:latin typeface="Times New Roman" pitchFamily="18" charset="0"/>
                <a:cs typeface="Times New Roman" pitchFamily="18" charset="0"/>
              </a:rPr>
              <a:t>Người hướng dẫn    </a:t>
            </a:r>
            <a:r>
              <a:rPr lang="en-US" sz="1900" b="1">
                <a:latin typeface="Times New Roman" pitchFamily="18" charset="0"/>
                <a:cs typeface="Times New Roman" pitchFamily="18" charset="0"/>
              </a:rPr>
              <a:t> </a:t>
            </a:r>
            <a:r>
              <a:rPr lang="vi-VN" sz="1900" b="1">
                <a:latin typeface="Times New Roman" pitchFamily="18" charset="0"/>
                <a:cs typeface="Times New Roman" pitchFamily="18" charset="0"/>
              </a:rPr>
              <a:t> : TS. </a:t>
            </a:r>
            <a:r>
              <a:rPr lang="en-US" sz="1900" b="1">
                <a:latin typeface="Times New Roman" pitchFamily="18" charset="0"/>
                <a:cs typeface="Times New Roman" pitchFamily="18" charset="0"/>
              </a:rPr>
              <a:t>Nguyễn Tuấn Anh</a:t>
            </a:r>
            <a:endParaRPr lang="vi-VN" sz="1900" b="1">
              <a:latin typeface="Times New Roman" pitchFamily="18" charset="0"/>
              <a:cs typeface="Times New Roman" pitchFamily="18" charset="0"/>
            </a:endParaRPr>
          </a:p>
          <a:p>
            <a:r>
              <a:rPr lang="vi-VN" sz="1900" b="1">
                <a:latin typeface="Times New Roman" pitchFamily="18" charset="0"/>
                <a:cs typeface="Times New Roman" pitchFamily="18" charset="0"/>
              </a:rPr>
              <a:t>Sinh viên thực hiện  </a:t>
            </a:r>
            <a:r>
              <a:rPr lang="en-US" sz="1900" b="1">
                <a:latin typeface="Times New Roman" pitchFamily="18" charset="0"/>
                <a:cs typeface="Times New Roman" pitchFamily="18" charset="0"/>
              </a:rPr>
              <a:t> </a:t>
            </a:r>
            <a:r>
              <a:rPr lang="vi-VN" sz="1900" b="1">
                <a:latin typeface="Times New Roman" pitchFamily="18" charset="0"/>
                <a:cs typeface="Times New Roman" pitchFamily="18" charset="0"/>
              </a:rPr>
              <a:t>: </a:t>
            </a:r>
            <a:r>
              <a:rPr lang="en-US" sz="1900" b="1">
                <a:latin typeface="Times New Roman" pitchFamily="18" charset="0"/>
                <a:cs typeface="Times New Roman" pitchFamily="18" charset="0"/>
              </a:rPr>
              <a:t>Chìu Văn Thủy</a:t>
            </a:r>
            <a:endParaRPr lang="vi-VN" sz="1900" b="1">
              <a:latin typeface="Times New Roman" pitchFamily="18" charset="0"/>
              <a:cs typeface="Times New Roman" pitchFamily="18" charset="0"/>
            </a:endParaRPr>
          </a:p>
          <a:p>
            <a:r>
              <a:rPr lang="vi-VN" sz="1900" b="1">
                <a:latin typeface="Times New Roman" pitchFamily="18" charset="0"/>
                <a:cs typeface="Times New Roman" pitchFamily="18" charset="0"/>
              </a:rPr>
              <a:t>Mã số sinh viên	      : </a:t>
            </a:r>
            <a:r>
              <a:rPr lang="en-US" sz="1900" b="1">
                <a:latin typeface="Times New Roman" pitchFamily="18" charset="0"/>
                <a:cs typeface="Times New Roman" pitchFamily="18" charset="0"/>
              </a:rPr>
              <a:t>DTC16HD4802010405</a:t>
            </a:r>
            <a:endParaRPr lang="vi-VN" sz="1900" b="1">
              <a:latin typeface="Times New Roman" pitchFamily="18" charset="0"/>
              <a:cs typeface="Times New Roman" pitchFamily="18" charset="0"/>
            </a:endParaRPr>
          </a:p>
          <a:p>
            <a:r>
              <a:rPr lang="vi-VN" sz="1900" b="1">
                <a:latin typeface="Times New Roman" pitchFamily="18" charset="0"/>
                <a:cs typeface="Times New Roman" pitchFamily="18" charset="0"/>
              </a:rPr>
              <a:t>Lớp  	                   </a:t>
            </a:r>
            <a:r>
              <a:rPr lang="en-US" sz="1900" b="1">
                <a:latin typeface="Times New Roman" pitchFamily="18" charset="0"/>
                <a:cs typeface="Times New Roman" pitchFamily="18" charset="0"/>
              </a:rPr>
              <a:t> </a:t>
            </a:r>
            <a:r>
              <a:rPr lang="vi-VN" sz="1900" b="1">
                <a:latin typeface="Times New Roman" pitchFamily="18" charset="0"/>
                <a:cs typeface="Times New Roman" pitchFamily="18" charset="0"/>
              </a:rPr>
              <a:t> : </a:t>
            </a:r>
            <a:r>
              <a:rPr lang="en-US" sz="1900" b="1">
                <a:latin typeface="Times New Roman" pitchFamily="18" charset="0"/>
                <a:cs typeface="Times New Roman" pitchFamily="18" charset="0"/>
              </a:rPr>
              <a:t>CNTTK15C</a:t>
            </a:r>
          </a:p>
          <a:p>
            <a:r>
              <a:rPr lang="vi-VN" sz="1900" b="1">
                <a:latin typeface="Times New Roman" pitchFamily="18" charset="0"/>
                <a:cs typeface="Times New Roman" pitchFamily="18" charset="0"/>
              </a:rPr>
              <a:t>Khóa </a:t>
            </a:r>
            <a:r>
              <a:rPr lang="en-US" sz="1900" b="1">
                <a:latin typeface="Times New Roman" pitchFamily="18" charset="0"/>
                <a:cs typeface="Times New Roman" pitchFamily="18" charset="0"/>
              </a:rPr>
              <a:t>                          : 2016- 2021</a:t>
            </a:r>
            <a:endParaRPr lang="vi-VN" sz="1900" b="1">
              <a:latin typeface="Times New Roman" pitchFamily="18" charset="0"/>
              <a:cs typeface="Times New Roman" pitchFamily="18" charset="0"/>
            </a:endParaRPr>
          </a:p>
          <a:p>
            <a:r>
              <a:rPr lang="vi-VN" sz="1900" b="1">
                <a:latin typeface="Times New Roman" pitchFamily="18" charset="0"/>
                <a:cs typeface="Times New Roman" pitchFamily="18" charset="0"/>
              </a:rPr>
              <a:t>Hệ	                   </a:t>
            </a:r>
            <a:r>
              <a:rPr lang="en-US" sz="1900" b="1">
                <a:latin typeface="Times New Roman" pitchFamily="18" charset="0"/>
                <a:cs typeface="Times New Roman" pitchFamily="18" charset="0"/>
              </a:rPr>
              <a:t> </a:t>
            </a:r>
            <a:r>
              <a:rPr lang="vi-VN" sz="1900" b="1">
                <a:latin typeface="Times New Roman" pitchFamily="18" charset="0"/>
                <a:cs typeface="Times New Roman" pitchFamily="18" charset="0"/>
              </a:rPr>
              <a:t> : ĐẠI HỌC CHÍNH QUY </a:t>
            </a:r>
            <a:endParaRPr lang="vi-VN" sz="1900" dirty="0"/>
          </a:p>
        </p:txBody>
      </p:sp>
      <p:sp>
        <p:nvSpPr>
          <p:cNvPr id="10" name="Subtitle 9"/>
          <p:cNvSpPr>
            <a:spLocks noGrp="1"/>
          </p:cNvSpPr>
          <p:nvPr>
            <p:ph type="subTitle" idx="1"/>
          </p:nvPr>
        </p:nvSpPr>
        <p:spPr>
          <a:xfrm>
            <a:off x="228600" y="2667000"/>
            <a:ext cx="8610600" cy="1524000"/>
          </a:xfrm>
        </p:spPr>
        <p:txBody>
          <a:bodyPr>
            <a:normAutofit fontScale="77500" lnSpcReduction="20000"/>
          </a:bodyPr>
          <a:lstStyle/>
          <a:p>
            <a:pPr>
              <a:spcBef>
                <a:spcPts val="1200"/>
              </a:spcBef>
              <a:spcAft>
                <a:spcPts val="600"/>
              </a:spcAft>
            </a:pPr>
            <a:r>
              <a:rPr lang="en-US" sz="3600">
                <a:solidFill>
                  <a:schemeClr val="accent2"/>
                </a:solidFill>
                <a:latin typeface="Times New Roman" pitchFamily="18" charset="0"/>
                <a:cs typeface="Times New Roman" pitchFamily="18" charset="0"/>
              </a:rPr>
              <a:t>BÁO CÁO ĐỒ ÁN TỐT NGHIỆP</a:t>
            </a:r>
          </a:p>
          <a:p>
            <a:r>
              <a:rPr lang="en-US" sz="2800">
                <a:solidFill>
                  <a:srgbClr val="00B0F0"/>
                </a:solidFill>
                <a:latin typeface="Times New Roman" pitchFamily="18" charset="0"/>
                <a:cs typeface="Times New Roman" pitchFamily="18" charset="0"/>
              </a:rPr>
              <a:t>ĐỀ TÀI: </a:t>
            </a:r>
            <a:r>
              <a:rPr lang="it-IT" sz="2800" b="1">
                <a:solidFill>
                  <a:srgbClr val="00B0F0"/>
                </a:solidFill>
                <a:effectLst/>
                <a:latin typeface="Times New Roman" panose="02020603050405020304" pitchFamily="18" charset="0"/>
                <a:ea typeface="Times New Roman" panose="02020603050405020304" pitchFamily="18" charset="0"/>
              </a:rPr>
              <a:t>Xây dựng demo Website bán đồ gia dụng cho cửa hàng TH HOMEWARE – </a:t>
            </a:r>
          </a:p>
          <a:p>
            <a:r>
              <a:rPr lang="it-IT" sz="2800" b="1">
                <a:solidFill>
                  <a:srgbClr val="00B0F0"/>
                </a:solidFill>
                <a:effectLst/>
                <a:latin typeface="Times New Roman" panose="02020603050405020304" pitchFamily="18" charset="0"/>
                <a:ea typeface="Times New Roman" panose="02020603050405020304" pitchFamily="18" charset="0"/>
              </a:rPr>
              <a:t>Hà Nội</a:t>
            </a:r>
            <a:endParaRPr lang="vi-VN" sz="2800" dirty="0">
              <a:solidFill>
                <a:srgbClr val="00B0F0"/>
              </a:solidFill>
            </a:endParaRPr>
          </a:p>
        </p:txBody>
      </p:sp>
      <p:cxnSp>
        <p:nvCxnSpPr>
          <p:cNvPr id="12" name="Straight Connector 11"/>
          <p:cNvCxnSpPr/>
          <p:nvPr/>
        </p:nvCxnSpPr>
        <p:spPr>
          <a:xfrm>
            <a:off x="4191000" y="1371600"/>
            <a:ext cx="2057400"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10209ED3-D340-459B-98A9-2FEE6D2B2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266" y="454275"/>
            <a:ext cx="1374517" cy="1374517"/>
          </a:xfrm>
          <a:prstGeom prst="rect">
            <a:avLst/>
          </a:prstGeom>
        </p:spPr>
      </p:pic>
    </p:spTree>
    <p:extLst>
      <p:ext uri="{BB962C8B-B14F-4D97-AF65-F5344CB8AC3E}">
        <p14:creationId xmlns:p14="http://schemas.microsoft.com/office/powerpoint/2010/main" val="197156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4FA5-84FA-4B7B-8D55-54F608B4C4F8}"/>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 PHÂN TÍCH THIẾT KẾ HỆ THỐNG</a:t>
            </a:r>
            <a:endParaRPr lang="en-US"/>
          </a:p>
        </p:txBody>
      </p:sp>
      <p:sp>
        <p:nvSpPr>
          <p:cNvPr id="3" name="Date Placeholder 2">
            <a:extLst>
              <a:ext uri="{FF2B5EF4-FFF2-40B4-BE49-F238E27FC236}">
                <a16:creationId xmlns:a16="http://schemas.microsoft.com/office/drawing/2014/main" id="{A68ED6F9-2F6B-4020-BA81-A50ADAAB77E0}"/>
              </a:ext>
            </a:extLst>
          </p:cNvPr>
          <p:cNvSpPr>
            <a:spLocks noGrp="1"/>
          </p:cNvSpPr>
          <p:nvPr>
            <p:ph type="dt" sz="half" idx="10"/>
          </p:nvPr>
        </p:nvSpPr>
        <p:spPr/>
        <p:txBody>
          <a:bodyPr/>
          <a:lstStyle/>
          <a:p>
            <a:fld id="{C3D1AD0E-C440-4B29-AB75-0827C366D6A6}" type="datetime1">
              <a:rPr lang="vi-VN" smtClean="0"/>
              <a:t>27/05/2021</a:t>
            </a:fld>
            <a:endParaRPr lang="en-US"/>
          </a:p>
        </p:txBody>
      </p:sp>
      <p:sp>
        <p:nvSpPr>
          <p:cNvPr id="4" name="Slide Number Placeholder 3">
            <a:extLst>
              <a:ext uri="{FF2B5EF4-FFF2-40B4-BE49-F238E27FC236}">
                <a16:creationId xmlns:a16="http://schemas.microsoft.com/office/drawing/2014/main" id="{C5A0F89C-1193-40FF-909E-1CDF18960AAD}"/>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Content Placeholder 5">
            <a:extLst>
              <a:ext uri="{FF2B5EF4-FFF2-40B4-BE49-F238E27FC236}">
                <a16:creationId xmlns:a16="http://schemas.microsoft.com/office/drawing/2014/main" id="{15073735-35A3-4333-9DBD-66943F281EAE}"/>
              </a:ext>
            </a:extLst>
          </p:cNvPr>
          <p:cNvPicPr>
            <a:picLocks noGrp="1"/>
          </p:cNvPicPr>
          <p:nvPr>
            <p:ph sz="quarter" idx="1"/>
          </p:nvPr>
        </p:nvPicPr>
        <p:blipFill>
          <a:blip r:embed="rId2"/>
          <a:stretch>
            <a:fillRect/>
          </a:stretch>
        </p:blipFill>
        <p:spPr>
          <a:xfrm>
            <a:off x="1981634" y="2546172"/>
            <a:ext cx="5485965" cy="2864187"/>
          </a:xfrm>
          <a:prstGeom prst="rect">
            <a:avLst/>
          </a:prstGeom>
        </p:spPr>
      </p:pic>
      <p:sp>
        <p:nvSpPr>
          <p:cNvPr id="8" name="TextBox 7">
            <a:extLst>
              <a:ext uri="{FF2B5EF4-FFF2-40B4-BE49-F238E27FC236}">
                <a16:creationId xmlns:a16="http://schemas.microsoft.com/office/drawing/2014/main" id="{96DB79AC-172F-4FC7-BC75-05997D28DCB8}"/>
              </a:ext>
            </a:extLst>
          </p:cNvPr>
          <p:cNvSpPr txBox="1"/>
          <p:nvPr/>
        </p:nvSpPr>
        <p:spPr>
          <a:xfrm>
            <a:off x="609600" y="1524102"/>
            <a:ext cx="6858000" cy="1047210"/>
          </a:xfrm>
          <a:prstGeom prst="rect">
            <a:avLst/>
          </a:prstGeom>
          <a:noFill/>
        </p:spPr>
        <p:txBody>
          <a:bodyPr wrap="square">
            <a:spAutoFit/>
          </a:bodyPr>
          <a:lstStyle/>
          <a:p>
            <a:pPr marL="342900" marR="0" lvl="0" indent="-342900" algn="l">
              <a:lnSpc>
                <a:spcPct val="150000"/>
              </a:lnSpc>
              <a:spcBef>
                <a:spcPts val="600"/>
              </a:spcBef>
              <a:spcAft>
                <a:spcPts val="600"/>
              </a:spcAft>
              <a:buFont typeface="Sitka Subheading" panose="02000505000000020004" pitchFamily="2" charset="0"/>
              <a:buChar char="–"/>
            </a:pPr>
            <a:r>
              <a:rPr lang="en-US" sz="2200" i="0">
                <a:effectLst/>
                <a:latin typeface="Times New Roman" panose="02020603050405020304" pitchFamily="18" charset="0"/>
                <a:ea typeface="Times New Roman" panose="02020603050405020304" pitchFamily="18" charset="0"/>
              </a:rPr>
              <a:t>Biểu đồ use case chi tiết cho tác vụ quản trị viên quản lý shipper</a:t>
            </a:r>
            <a:endParaRPr lang="en-US" sz="220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679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PHÂN TÍCH THIẾT KẾ HỆ THỐNG</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p:cNvSpPr txBox="1"/>
          <p:nvPr/>
        </p:nvSpPr>
        <p:spPr>
          <a:xfrm>
            <a:off x="289560" y="1506517"/>
            <a:ext cx="3890809" cy="430887"/>
          </a:xfrm>
          <a:prstGeom prst="rect">
            <a:avLst/>
          </a:prstGeom>
          <a:noFill/>
        </p:spPr>
        <p:txBody>
          <a:bodyPr wrap="none" rtlCol="0">
            <a:spAutoFit/>
          </a:bodyPr>
          <a:lstStyle/>
          <a:p>
            <a:r>
              <a:rPr lang="en-US" sz="2200" b="1" u="sng" dirty="0">
                <a:latin typeface="Times New Roman" panose="02020603050405020304" pitchFamily="18" charset="0"/>
                <a:cs typeface="Times New Roman" panose="02020603050405020304" pitchFamily="18" charset="0"/>
              </a:rPr>
              <a:t>3</a:t>
            </a:r>
            <a:r>
              <a:rPr lang="en-US" sz="2200" b="1" u="sng">
                <a:latin typeface="Times New Roman" panose="02020603050405020304" pitchFamily="18" charset="0"/>
                <a:cs typeface="Times New Roman" panose="02020603050405020304" pitchFamily="18" charset="0"/>
              </a:rPr>
              <a:t>. </a:t>
            </a:r>
            <a:r>
              <a:rPr lang="en-US" sz="2200" b="1" u="sng">
                <a:effectLst/>
                <a:latin typeface="Times New Roman" panose="02020603050405020304" pitchFamily="18" charset="0"/>
                <a:ea typeface="Times New Roman" panose="02020603050405020304" pitchFamily="18" charset="0"/>
              </a:rPr>
              <a:t>Biểu đồ use case khách hàng</a:t>
            </a:r>
            <a:endParaRPr lang="vi-VN" sz="2200" b="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1ED26DA-4021-4CD6-9C0E-6CE18D7E8C91}"/>
              </a:ext>
            </a:extLst>
          </p:cNvPr>
          <p:cNvPicPr>
            <a:picLocks noChangeAspect="1"/>
          </p:cNvPicPr>
          <p:nvPr/>
        </p:nvPicPr>
        <p:blipFill>
          <a:blip r:embed="rId3"/>
          <a:stretch>
            <a:fillRect/>
          </a:stretch>
        </p:blipFill>
        <p:spPr>
          <a:xfrm>
            <a:off x="1664083" y="1875849"/>
            <a:ext cx="6309610" cy="4448751"/>
          </a:xfrm>
          <a:prstGeom prst="rect">
            <a:avLst/>
          </a:prstGeom>
        </p:spPr>
      </p:pic>
    </p:spTree>
    <p:extLst>
      <p:ext uri="{BB962C8B-B14F-4D97-AF65-F5344CB8AC3E}">
        <p14:creationId xmlns:p14="http://schemas.microsoft.com/office/powerpoint/2010/main" val="238098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5A72-11E1-4C4C-8A9B-F7378FB7DD5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 </a:t>
            </a:r>
            <a:endParaRPr lang="en-US"/>
          </a:p>
        </p:txBody>
      </p:sp>
      <p:sp>
        <p:nvSpPr>
          <p:cNvPr id="3" name="Date Placeholder 2">
            <a:extLst>
              <a:ext uri="{FF2B5EF4-FFF2-40B4-BE49-F238E27FC236}">
                <a16:creationId xmlns:a16="http://schemas.microsoft.com/office/drawing/2014/main" id="{EA9B7D4E-CFF4-44B2-8F41-387C6DD09AE6}"/>
              </a:ext>
            </a:extLst>
          </p:cNvPr>
          <p:cNvSpPr>
            <a:spLocks noGrp="1"/>
          </p:cNvSpPr>
          <p:nvPr>
            <p:ph type="dt" sz="half" idx="10"/>
          </p:nvPr>
        </p:nvSpPr>
        <p:spPr/>
        <p:txBody>
          <a:bodyPr/>
          <a:lstStyle/>
          <a:p>
            <a:fld id="{C3D1AD0E-C440-4B29-AB75-0827C366D6A6}" type="datetime1">
              <a:rPr lang="vi-VN" smtClean="0"/>
              <a:t>27/05/2021</a:t>
            </a:fld>
            <a:endParaRPr lang="en-US"/>
          </a:p>
        </p:txBody>
      </p:sp>
      <p:sp>
        <p:nvSpPr>
          <p:cNvPr id="4" name="Slide Number Placeholder 3">
            <a:extLst>
              <a:ext uri="{FF2B5EF4-FFF2-40B4-BE49-F238E27FC236}">
                <a16:creationId xmlns:a16="http://schemas.microsoft.com/office/drawing/2014/main" id="{715262CB-E82E-44E9-A0F1-777EBF8BCEC4}"/>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Content Placeholder 5">
            <a:extLst>
              <a:ext uri="{FF2B5EF4-FFF2-40B4-BE49-F238E27FC236}">
                <a16:creationId xmlns:a16="http://schemas.microsoft.com/office/drawing/2014/main" id="{A4F72FDD-3454-4DA0-A032-78A162B2FE21}"/>
              </a:ext>
            </a:extLst>
          </p:cNvPr>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782505" y="1527175"/>
            <a:ext cx="3999295" cy="4572000"/>
          </a:xfrm>
          <a:prstGeom prst="rect">
            <a:avLst/>
          </a:prstGeom>
          <a:noFill/>
          <a:ln>
            <a:noFill/>
          </a:ln>
        </p:spPr>
      </p:pic>
      <p:sp>
        <p:nvSpPr>
          <p:cNvPr id="7" name="TextBox 6">
            <a:extLst>
              <a:ext uri="{FF2B5EF4-FFF2-40B4-BE49-F238E27FC236}">
                <a16:creationId xmlns:a16="http://schemas.microsoft.com/office/drawing/2014/main" id="{898907E0-3F2C-4A91-AB2D-8736B521ACB1}"/>
              </a:ext>
            </a:extLst>
          </p:cNvPr>
          <p:cNvSpPr txBox="1"/>
          <p:nvPr/>
        </p:nvSpPr>
        <p:spPr>
          <a:xfrm>
            <a:off x="-171007" y="508820"/>
            <a:ext cx="4572000" cy="742511"/>
          </a:xfrm>
          <a:prstGeom prst="rect">
            <a:avLst/>
          </a:prstGeom>
          <a:noFill/>
        </p:spPr>
        <p:txBody>
          <a:bodyPr wrap="square">
            <a:spAutoFit/>
          </a:bodyPr>
          <a:lstStyle/>
          <a:p>
            <a:pPr marR="0" lvl="2">
              <a:lnSpc>
                <a:spcPct val="150000"/>
              </a:lnSpc>
              <a:spcBef>
                <a:spcPts val="600"/>
              </a:spcBef>
              <a:spcAft>
                <a:spcPts val="600"/>
              </a:spcAft>
            </a:pPr>
            <a:r>
              <a:rPr lang="en-US" sz="3200" b="1">
                <a:effectLst/>
                <a:latin typeface="Times New Roman" panose="02020603050405020304" pitchFamily="18" charset="0"/>
                <a:ea typeface="Yu Gothic Light" panose="020B0300000000000000" pitchFamily="34" charset="-128"/>
                <a:cs typeface="Times New Roman" panose="02020603050405020304" pitchFamily="18" charset="0"/>
              </a:rPr>
              <a:t>Mô hình Diagram</a:t>
            </a:r>
          </a:p>
        </p:txBody>
      </p:sp>
    </p:spTree>
    <p:extLst>
      <p:ext uri="{BB962C8B-B14F-4D97-AF65-F5344CB8AC3E}">
        <p14:creationId xmlns:p14="http://schemas.microsoft.com/office/powerpoint/2010/main" val="336282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VI. </a:t>
            </a:r>
            <a:r>
              <a:rPr lang="en-US" dirty="0">
                <a:latin typeface="Times New Roman" panose="02020603050405020304" pitchFamily="18" charset="0"/>
                <a:cs typeface="Times New Roman" panose="02020603050405020304" pitchFamily="18" charset="0"/>
              </a:rPr>
              <a:t>KẾT LUẬN VÀ HƯỚNG PHÁT TRIỂN</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301752" y="1527048"/>
            <a:ext cx="8534400" cy="4877936"/>
          </a:xfrm>
        </p:spPr>
        <p:txBody>
          <a:bodyPr>
            <a:normAutofit/>
          </a:bodyPr>
          <a:lstStyle/>
          <a:p>
            <a:pPr marL="0" indent="0">
              <a:buNone/>
            </a:pPr>
            <a:r>
              <a:rPr lang="vi-VN" sz="2600" b="1" dirty="0">
                <a:latin typeface="Times New Roman" panose="02020603050405020304" pitchFamily="18" charset="0"/>
                <a:cs typeface="Times New Roman" panose="02020603050405020304" pitchFamily="18" charset="0"/>
              </a:rPr>
              <a:t>1. </a:t>
            </a:r>
            <a:r>
              <a:rPr lang="vi-VN" sz="2200" b="1" dirty="0">
                <a:latin typeface="Times New Roman" panose="02020603050405020304" pitchFamily="18" charset="0"/>
                <a:cs typeface="Times New Roman" panose="02020603050405020304" pitchFamily="18" charset="0"/>
              </a:rPr>
              <a:t>Kết quả đạt được</a:t>
            </a:r>
            <a:endParaRPr lang="en-US" sz="2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vi-VN" sz="2200" dirty="0">
                <a:latin typeface="Times New Roman" panose="02020603050405020304" pitchFamily="18" charset="0"/>
                <a:cs typeface="Times New Roman" panose="02020603050405020304" pitchFamily="18" charset="0"/>
              </a:rPr>
              <a:t>Các chức năng chính của chương trình đã hoàn thành</a:t>
            </a:r>
            <a:r>
              <a:rPr lang="en-US"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vi-VN" sz="2200" dirty="0">
                <a:latin typeface="Times New Roman" panose="02020603050405020304" pitchFamily="18" charset="0"/>
                <a:cs typeface="Times New Roman" panose="02020603050405020304" pitchFamily="18" charset="0"/>
              </a:rPr>
              <a:t>Giao diện thân thiện, dễ sử dụ</a:t>
            </a:r>
            <a:r>
              <a:rPr lang="en-US" sz="2200" dirty="0">
                <a:latin typeface="Times New Roman" panose="02020603050405020304" pitchFamily="18" charset="0"/>
                <a:cs typeface="Times New Roman" panose="02020603050405020304" pitchFamily="18" charset="0"/>
              </a:rPr>
              <a:t>ng.</a:t>
            </a:r>
          </a:p>
          <a:p>
            <a:pPr>
              <a:buFont typeface="Wingdings" panose="05000000000000000000" pitchFamily="2" charset="2"/>
              <a:buChar char="ü"/>
            </a:pPr>
            <a:r>
              <a:rPr lang="vi-VN" sz="2200" dirty="0">
                <a:latin typeface="Times New Roman" panose="02020603050405020304" pitchFamily="18" charset="0"/>
                <a:cs typeface="Times New Roman" panose="02020603050405020304" pitchFamily="18" charset="0"/>
              </a:rPr>
              <a:t>Nắm được quy trình phát triển 1 website thương mại điện tử.</a:t>
            </a:r>
          </a:p>
          <a:p>
            <a:pPr>
              <a:buFont typeface="Wingdings" panose="05000000000000000000" pitchFamily="2" charset="2"/>
              <a:buChar char="ü"/>
            </a:pPr>
            <a:r>
              <a:rPr lang="vi-VN" sz="2200" dirty="0">
                <a:latin typeface="Times New Roman" panose="02020603050405020304" pitchFamily="18" charset="0"/>
                <a:cs typeface="Times New Roman" panose="02020603050405020304" pitchFamily="18" charset="0"/>
              </a:rPr>
              <a:t>Tìm hiểu và sử dụng được Java JSP Servlet.</a:t>
            </a:r>
          </a:p>
          <a:p>
            <a:pPr marL="0" indent="0">
              <a:buNone/>
            </a:pPr>
            <a:r>
              <a:rPr lang="en-US" sz="2200" b="1">
                <a:latin typeface="Times New Roman" panose="02020603050405020304" pitchFamily="18" charset="0"/>
                <a:cs typeface="Times New Roman" panose="02020603050405020304" pitchFamily="18" charset="0"/>
              </a:rPr>
              <a:t>2</a:t>
            </a:r>
            <a:r>
              <a:rPr lang="en-US" sz="2200" b="1" dirty="0">
                <a:latin typeface="Times New Roman" panose="02020603050405020304" pitchFamily="18" charset="0"/>
                <a:cs typeface="Times New Roman" panose="02020603050405020304" pitchFamily="18" charset="0"/>
              </a:rPr>
              <a:t>. </a:t>
            </a:r>
            <a:r>
              <a:rPr lang="vi-VN" sz="2200" b="1" dirty="0">
                <a:latin typeface="Times New Roman" panose="02020603050405020304" pitchFamily="18" charset="0"/>
                <a:cs typeface="Times New Roman" panose="02020603050405020304" pitchFamily="18" charset="0"/>
              </a:rPr>
              <a:t>Hạn chế</a:t>
            </a:r>
            <a:endParaRPr lang="en-US" sz="2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Chương trình chưa thật sự hoàn thiện và tối ưu các chức năng</a:t>
            </a:r>
            <a:r>
              <a:rPr lang="en-US" sz="2200" dirty="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a:p>
            <a:pPr marL="0" indent="0" algn="just">
              <a:buNone/>
            </a:pPr>
            <a:r>
              <a:rPr lang="en-US" sz="220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3.</a:t>
            </a:r>
            <a:r>
              <a:rPr lang="vi-VN" sz="2200" b="1" dirty="0">
                <a:latin typeface="Times New Roman" panose="02020603050405020304" pitchFamily="18" charset="0"/>
                <a:cs typeface="Times New Roman" panose="02020603050405020304" pitchFamily="18" charset="0"/>
              </a:rPr>
              <a:t> Định hướng phát triển</a:t>
            </a:r>
            <a:endParaRPr lang="en-US" sz="2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Hoàn thiện các tính năng theo nghiệp vụ cao hơn</a:t>
            </a:r>
            <a:r>
              <a:rPr lang="en-US"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2200" dirty="0">
                <a:latin typeface="Times New Roman" panose="02020603050405020304" pitchFamily="18" charset="0"/>
                <a:cs typeface="Times New Roman" panose="02020603050405020304" pitchFamily="18" charset="0"/>
              </a:rPr>
              <a:t>Áp dụng và phát triển thuật toán học máy vào website</a:t>
            </a:r>
            <a:r>
              <a:rPr lang="en-US" sz="2200" dirty="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65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10" end="10"/>
                                            </p:txEl>
                                          </p:spTgt>
                                        </p:tgtEl>
                                        <p:attrNameLst>
                                          <p:attrName>style.visibility</p:attrName>
                                        </p:attrNameLst>
                                      </p:cBhvr>
                                      <p:to>
                                        <p:strVal val="visible"/>
                                      </p:to>
                                    </p:set>
                                    <p:anim calcmode="lin" valueType="num">
                                      <p:cBhvr additive="base">
                                        <p:cTn id="5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5749-7F68-4A1C-BCA6-C9158F56AE9F}"/>
              </a:ext>
            </a:extLst>
          </p:cNvPr>
          <p:cNvSpPr>
            <a:spLocks noGrp="1"/>
          </p:cNvSpPr>
          <p:nvPr>
            <p:ph type="title"/>
          </p:nvPr>
        </p:nvSpPr>
        <p:spPr/>
        <p:txBody>
          <a:bodyPr/>
          <a:lstStyle/>
          <a:p>
            <a:r>
              <a:rPr lang="en-US"/>
              <a:t>VI. KẾT QUẢ CHƯƠNG TRÌNH</a:t>
            </a:r>
          </a:p>
        </p:txBody>
      </p:sp>
      <p:sp>
        <p:nvSpPr>
          <p:cNvPr id="3" name="Date Placeholder 2">
            <a:extLst>
              <a:ext uri="{FF2B5EF4-FFF2-40B4-BE49-F238E27FC236}">
                <a16:creationId xmlns:a16="http://schemas.microsoft.com/office/drawing/2014/main" id="{E811BC75-6CD7-4E10-A95E-0F1B13885142}"/>
              </a:ext>
            </a:extLst>
          </p:cNvPr>
          <p:cNvSpPr>
            <a:spLocks noGrp="1"/>
          </p:cNvSpPr>
          <p:nvPr>
            <p:ph type="dt" sz="half" idx="10"/>
          </p:nvPr>
        </p:nvSpPr>
        <p:spPr/>
        <p:txBody>
          <a:bodyPr/>
          <a:lstStyle/>
          <a:p>
            <a:fld id="{C3D1AD0E-C440-4B29-AB75-0827C366D6A6}" type="datetime1">
              <a:rPr lang="vi-VN" smtClean="0"/>
              <a:t>27/05/2021</a:t>
            </a:fld>
            <a:endParaRPr lang="en-US"/>
          </a:p>
        </p:txBody>
      </p:sp>
      <p:sp>
        <p:nvSpPr>
          <p:cNvPr id="4" name="Slide Number Placeholder 3">
            <a:extLst>
              <a:ext uri="{FF2B5EF4-FFF2-40B4-BE49-F238E27FC236}">
                <a16:creationId xmlns:a16="http://schemas.microsoft.com/office/drawing/2014/main" id="{C3AC41EF-9109-42E0-B3F8-CA9849673715}"/>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a:extLst>
              <a:ext uri="{FF2B5EF4-FFF2-40B4-BE49-F238E27FC236}">
                <a16:creationId xmlns:a16="http://schemas.microsoft.com/office/drawing/2014/main" id="{85A60E36-E522-46DB-B8FE-F0A4C7CADB5D}"/>
              </a:ext>
            </a:extLst>
          </p:cNvPr>
          <p:cNvSpPr>
            <a:spLocks noGrp="1"/>
          </p:cNvSpPr>
          <p:nvPr>
            <p:ph sz="quarter" idx="1"/>
          </p:nvPr>
        </p:nvSpPr>
        <p:spPr/>
        <p:txBody>
          <a:bodyPr/>
          <a:lstStyle/>
          <a:p>
            <a:pPr marL="0" indent="0">
              <a:buNone/>
            </a:pPr>
            <a:r>
              <a:rPr lang="en-US">
                <a:latin typeface="Times New Roman" panose="02020603050405020304" pitchFamily="18" charset="0"/>
                <a:cs typeface="Times New Roman" panose="02020603050405020304" pitchFamily="18" charset="0"/>
              </a:rPr>
              <a:t>Chạy demo</a:t>
            </a:r>
          </a:p>
        </p:txBody>
      </p:sp>
    </p:spTree>
    <p:extLst>
      <p:ext uri="{BB962C8B-B14F-4D97-AF65-F5344CB8AC3E}">
        <p14:creationId xmlns:p14="http://schemas.microsoft.com/office/powerpoint/2010/main" val="113812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LỜI CẢM ƠN</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TextBox 5"/>
          <p:cNvSpPr txBox="1"/>
          <p:nvPr/>
        </p:nvSpPr>
        <p:spPr>
          <a:xfrm>
            <a:off x="1066800" y="2819400"/>
            <a:ext cx="7131440" cy="1754326"/>
          </a:xfrm>
          <a:prstGeom prst="rect">
            <a:avLst/>
          </a:prstGeom>
          <a:noFill/>
        </p:spPr>
        <p:txBody>
          <a:bodyPr wrap="none" rtlCol="0">
            <a:spAutoFit/>
          </a:bodyPr>
          <a:lstStyle/>
          <a:p>
            <a:pPr algn="ctr"/>
            <a:r>
              <a:rPr lang="it-IT" sz="3600" b="1" dirty="0">
                <a:solidFill>
                  <a:srgbClr val="FF0000"/>
                </a:solidFill>
                <a:latin typeface="Times New Roman" panose="02020603050405020304" pitchFamily="18" charset="0"/>
                <a:cs typeface="Times New Roman" panose="02020603050405020304" pitchFamily="18" charset="0"/>
              </a:rPr>
              <a:t>XIN CHÂN THÀNH CẢM ƠN </a:t>
            </a:r>
          </a:p>
          <a:p>
            <a:pPr algn="ctr"/>
            <a:r>
              <a:rPr lang="it-IT" sz="3600" b="1" dirty="0">
                <a:solidFill>
                  <a:srgbClr val="FF0000"/>
                </a:solidFill>
                <a:latin typeface="Times New Roman" panose="02020603050405020304" pitchFamily="18" charset="0"/>
                <a:cs typeface="Times New Roman" panose="02020603050405020304" pitchFamily="18" charset="0"/>
              </a:rPr>
              <a:t>QUÝ THẦY CÔ VÀ CÁC BẠN </a:t>
            </a:r>
          </a:p>
          <a:p>
            <a:pPr algn="ctr"/>
            <a:r>
              <a:rPr lang="it-IT" sz="3600" b="1" dirty="0">
                <a:solidFill>
                  <a:srgbClr val="FF0000"/>
                </a:solidFill>
                <a:latin typeface="Times New Roman" panose="02020603050405020304" pitchFamily="18" charset="0"/>
                <a:cs typeface="Times New Roman" panose="02020603050405020304" pitchFamily="18" charset="0"/>
              </a:rPr>
              <a:t>ĐÃ LẮNG NGHE VÀ THEO DÕI!</a:t>
            </a:r>
            <a:endParaRPr lang="en-US"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8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 BÁO CÁO</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
        <p:nvSpPr>
          <p:cNvPr id="4" name="Content Placeholder 3"/>
          <p:cNvSpPr>
            <a:spLocks noGrp="1"/>
          </p:cNvSpPr>
          <p:nvPr>
            <p:ph sz="quarter" idx="1"/>
          </p:nvPr>
        </p:nvSpPr>
        <p:spPr>
          <a:xfrm>
            <a:off x="338328" y="1656489"/>
            <a:ext cx="8503920" cy="3581400"/>
          </a:xfrm>
        </p:spPr>
        <p:txBody>
          <a:bodyPr>
            <a:normAutofit/>
          </a:bodyPr>
          <a:lstStyle/>
          <a:p>
            <a:pPr marL="742950" indent="-742950">
              <a:buFont typeface="+mj-lt"/>
              <a:buAutoNum type="romanUcPeriod"/>
            </a:pPr>
            <a:r>
              <a:rPr lang="vi-VN" sz="2800" dirty="0">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do</a:t>
            </a:r>
            <a:r>
              <a:rPr lang="vi-VN" sz="2800" dirty="0">
                <a:latin typeface="Times New Roman" panose="02020603050405020304" pitchFamily="18" charset="0"/>
                <a:cs typeface="Times New Roman" panose="02020603050405020304" pitchFamily="18" charset="0"/>
              </a:rPr>
              <a:t> chọn đề tài</a:t>
            </a:r>
            <a:endParaRPr lang="en-US" sz="2800" dirty="0">
              <a:latin typeface="Times New Roman" panose="02020603050405020304" pitchFamily="18" charset="0"/>
              <a:cs typeface="Times New Roman" panose="02020603050405020304" pitchFamily="18" charset="0"/>
            </a:endParaRPr>
          </a:p>
          <a:p>
            <a:pPr marL="742950" indent="-742950">
              <a:buFont typeface="+mj-lt"/>
              <a:buAutoNum type="romanUcPeriod"/>
            </a:pPr>
            <a:r>
              <a:rPr lang="vi-VN" sz="2800" dirty="0">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tài</a:t>
            </a:r>
          </a:p>
          <a:p>
            <a:pPr marL="742950" indent="-742950">
              <a:buFont typeface="+mj-lt"/>
              <a:buAutoNum type="romanUcPeriod"/>
            </a:pPr>
            <a:r>
              <a:rPr lang="vi-VN" sz="2800" dirty="0">
                <a:latin typeface="Times New Roman" panose="02020603050405020304" pitchFamily="18" charset="0"/>
                <a:cs typeface="Times New Roman" panose="02020603050405020304" pitchFamily="18" charset="0"/>
              </a:rPr>
              <a:t>Các công cụ sử dụng</a:t>
            </a:r>
            <a:endParaRPr lang="en-US" sz="2800" dirty="0">
              <a:latin typeface="Times New Roman" panose="02020603050405020304" pitchFamily="18" charset="0"/>
              <a:cs typeface="Times New Roman" panose="02020603050405020304" pitchFamily="18" charset="0"/>
            </a:endParaRPr>
          </a:p>
          <a:p>
            <a:pPr marL="742950" indent="-742950">
              <a:buFont typeface="+mj-lt"/>
              <a:buAutoNum type="romanUcPeriod"/>
            </a:pPr>
            <a:r>
              <a:rPr lang="vi-VN" sz="2800" dirty="0">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thống</a:t>
            </a:r>
            <a:endParaRPr lang="en-US" sz="2800" dirty="0">
              <a:latin typeface="Times New Roman" panose="02020603050405020304" pitchFamily="18" charset="0"/>
              <a:cs typeface="Times New Roman" panose="02020603050405020304" pitchFamily="18" charset="0"/>
            </a:endParaRPr>
          </a:p>
          <a:p>
            <a:pPr marL="742950" indent="-742950">
              <a:buFont typeface="+mj-lt"/>
              <a:buAutoNum type="romanUcPeriod"/>
            </a:pPr>
            <a:r>
              <a:rPr lang="vi-VN" sz="2800">
                <a:latin typeface="Times New Roman" panose="02020603050405020304" pitchFamily="18" charset="0"/>
                <a:cs typeface="Times New Roman" panose="02020603050405020304" pitchFamily="18" charset="0"/>
              </a:rPr>
              <a:t>Kết </a:t>
            </a:r>
            <a:r>
              <a:rPr lang="vi-VN" sz="2800" dirty="0">
                <a:latin typeface="Times New Roman" panose="02020603050405020304" pitchFamily="18" charset="0"/>
                <a:cs typeface="Times New Roman" panose="02020603050405020304" pitchFamily="18" charset="0"/>
              </a:rPr>
              <a:t>luận và hướng phát triển của </a:t>
            </a:r>
            <a:r>
              <a:rPr lang="vi-VN" sz="2800">
                <a:latin typeface="Times New Roman" panose="02020603050405020304" pitchFamily="18" charset="0"/>
                <a:cs typeface="Times New Roman" panose="02020603050405020304" pitchFamily="18" charset="0"/>
              </a:rPr>
              <a:t>đề tài</a:t>
            </a:r>
            <a:endParaRPr lang="en-US" sz="2800">
              <a:latin typeface="Times New Roman" panose="02020603050405020304" pitchFamily="18" charset="0"/>
              <a:cs typeface="Times New Roman" panose="02020603050405020304" pitchFamily="18" charset="0"/>
            </a:endParaRPr>
          </a:p>
          <a:p>
            <a:pPr marL="742950" indent="-742950">
              <a:buFont typeface="+mj-lt"/>
              <a:buAutoNum type="romanUcPeriod"/>
            </a:pPr>
            <a:r>
              <a:rPr lang="vi-VN" sz="2800">
                <a:cs typeface="Times New Roman" panose="02020603050405020304" pitchFamily="18" charset="0"/>
              </a:rPr>
              <a:t>Kết quả chương</a:t>
            </a:r>
            <a:r>
              <a:rPr lang="en-US" sz="2800">
                <a:latin typeface="Times New Roman" panose="02020603050405020304" pitchFamily="18" charset="0"/>
                <a:cs typeface="Times New Roman" panose="02020603050405020304" pitchFamily="18" charset="0"/>
              </a:rPr>
              <a:t> </a:t>
            </a:r>
            <a:r>
              <a:rPr lang="vi-VN" sz="2800">
                <a:cs typeface="Times New Roman" panose="02020603050405020304" pitchFamily="18" charset="0"/>
              </a:rPr>
              <a:t>trình</a:t>
            </a:r>
          </a:p>
          <a:p>
            <a:pPr marL="742950" indent="-742950">
              <a:buFont typeface="+mj-lt"/>
              <a:buAutoNum type="romanUcPeriod"/>
            </a:pPr>
            <a:endParaRPr lang="vi-VN"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953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 LÝ DO CHỌN ĐỀ TÀI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52819" y="1570789"/>
            <a:ext cx="3027413" cy="3153611"/>
          </a:xfrm>
          <a:solidFill>
            <a:schemeClr val="bg1"/>
          </a:solidFill>
        </p:spPr>
      </p:pic>
      <p:sp>
        <p:nvSpPr>
          <p:cNvPr id="9" name="TextBox 8"/>
          <p:cNvSpPr txBox="1"/>
          <p:nvPr/>
        </p:nvSpPr>
        <p:spPr>
          <a:xfrm>
            <a:off x="3335978" y="2162974"/>
            <a:ext cx="5779008" cy="707886"/>
          </a:xfrm>
          <a:prstGeom prst="rect">
            <a:avLst/>
          </a:prstGeom>
          <a:noFill/>
        </p:spPr>
        <p:txBody>
          <a:bodyPr wrap="square" rtlCol="0">
            <a:spAutoFit/>
          </a:bodyPr>
          <a:lstStyle/>
          <a:p>
            <a:pPr marL="285750" indent="-28575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Mua hàng trực tuyến giúp</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tiết kiệm thời gian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a:t>
            </a:r>
            <a:r>
              <a:rPr lang="en-US" sz="2000" dirty="0">
                <a:latin typeface="Times New Roman" panose="02020603050405020304" pitchFamily="18" charset="0"/>
                <a:cs typeface="Times New Roman" panose="02020603050405020304" pitchFamily="18" charset="0"/>
              </a:rPr>
              <a:t>à </a:t>
            </a:r>
            <a:r>
              <a:rPr lang="vi-VN" sz="2000" dirty="0">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sức</a:t>
            </a:r>
            <a:r>
              <a:rPr lang="en-US" sz="2000" dirty="0">
                <a:latin typeface="Times New Roman" panose="02020603050405020304" pitchFamily="18" charset="0"/>
                <a:cs typeface="Times New Roman" panose="02020603050405020304" pitchFamily="18" charset="0"/>
              </a:rPr>
              <a:t>.</a:t>
            </a:r>
            <a:r>
              <a:rPr lang="vi-VN" sz="2000" dirty="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320738" y="4183083"/>
            <a:ext cx="5696368" cy="707886"/>
          </a:xfrm>
          <a:prstGeom prst="rect">
            <a:avLst/>
          </a:prstGeom>
          <a:noFill/>
        </p:spPr>
        <p:txBody>
          <a:bodyPr wrap="none" rtlCol="0">
            <a:spAutoFit/>
          </a:bodyPr>
          <a:lstStyle/>
          <a:p>
            <a:pPr marL="285750" indent="-28575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Tiếp cận vào thị thường kinh doanh trực tuyến với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mong muốn tăng hiệu suất và doanh thu bán hàng</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335978" y="1525387"/>
            <a:ext cx="5642891" cy="707886"/>
          </a:xfrm>
          <a:prstGeom prst="rect">
            <a:avLst/>
          </a:prstGeom>
          <a:noFill/>
        </p:spPr>
        <p:txBody>
          <a:bodyPr wrap="none" rtlCol="0">
            <a:spAutoFit/>
          </a:bodyPr>
          <a:lstStyle/>
          <a:p>
            <a:pPr marL="285750" indent="-285750">
              <a:buFont typeface="Wingdings" panose="05000000000000000000" pitchFamily="2" charset="2"/>
              <a:buChar char="Ø"/>
            </a:pPr>
            <a:r>
              <a:rPr lang="vi-VN" sz="2000" dirty="0"/>
              <a:t>Sự phát triển mạnh mẽ của thời đại công nghệ 4.0 </a:t>
            </a:r>
          </a:p>
          <a:p>
            <a:r>
              <a:rPr lang="en-US" sz="2000" dirty="0"/>
              <a:t>     </a:t>
            </a:r>
            <a:r>
              <a:rPr lang="vi-VN" sz="2000" dirty="0"/>
              <a:t>và lượng người sử dụng Internet. </a:t>
            </a:r>
          </a:p>
        </p:txBody>
      </p:sp>
      <p:sp>
        <p:nvSpPr>
          <p:cNvPr id="13" name="TextBox 12"/>
          <p:cNvSpPr txBox="1"/>
          <p:nvPr/>
        </p:nvSpPr>
        <p:spPr>
          <a:xfrm>
            <a:off x="3337481" y="2837610"/>
            <a:ext cx="5646097" cy="707886"/>
          </a:xfrm>
          <a:prstGeom prst="rect">
            <a:avLst/>
          </a:prstGeom>
          <a:noFill/>
        </p:spPr>
        <p:txBody>
          <a:bodyPr wrap="none" rtlCol="0">
            <a:spAutoFit/>
          </a:bodyPr>
          <a:lstStyle/>
          <a:p>
            <a:pPr marL="285750" indent="-285750">
              <a:buFont typeface="Wingdings" panose="05000000000000000000" pitchFamily="2" charset="2"/>
              <a:buChar char="Ø"/>
            </a:pPr>
            <a:r>
              <a:rPr lang="vi-VN" sz="2000" dirty="0">
                <a:cs typeface="Times New Roman" panose="02020603050405020304" pitchFamily="18" charset="0"/>
              </a:rPr>
              <a:t>Mặt hàng đa dạng, mua hàng hóa mọi lúc mọi nơi </a:t>
            </a:r>
            <a:endParaRPr lang="en-US" sz="2000" dirty="0">
              <a:cs typeface="Times New Roman" panose="02020603050405020304" pitchFamily="18" charset="0"/>
            </a:endParaRPr>
          </a:p>
          <a:p>
            <a:r>
              <a:rPr lang="en-US" sz="2000" dirty="0">
                <a:cs typeface="Times New Roman" panose="02020603050405020304" pitchFamily="18" charset="0"/>
              </a:rPr>
              <a:t>     </a:t>
            </a:r>
            <a:r>
              <a:rPr lang="vi-VN" sz="2000" dirty="0">
                <a:cs typeface="Times New Roman" panose="02020603050405020304" pitchFamily="18" charset="0"/>
              </a:rPr>
              <a:t>mà không cần đến cửa hàng</a:t>
            </a:r>
            <a:r>
              <a:rPr lang="en-US" sz="2000" dirty="0">
                <a:cs typeface="Times New Roman" panose="02020603050405020304" pitchFamily="18" charset="0"/>
              </a:rPr>
              <a:t>.</a:t>
            </a:r>
            <a:endParaRPr lang="vi-VN" sz="2000" dirty="0">
              <a:cs typeface="Times New Roman" panose="02020603050405020304" pitchFamily="18" charset="0"/>
            </a:endParaRPr>
          </a:p>
        </p:txBody>
      </p:sp>
      <p:sp>
        <p:nvSpPr>
          <p:cNvPr id="14" name="TextBox 13"/>
          <p:cNvSpPr txBox="1"/>
          <p:nvPr/>
        </p:nvSpPr>
        <p:spPr>
          <a:xfrm>
            <a:off x="3335978" y="3475642"/>
            <a:ext cx="5423280" cy="707886"/>
          </a:xfrm>
          <a:prstGeom prst="rect">
            <a:avLst/>
          </a:prstGeom>
          <a:noFill/>
        </p:spPr>
        <p:txBody>
          <a:bodyPr wrap="none" rtlCol="0">
            <a:spAutoFit/>
          </a:bodyPr>
          <a:lstStyle/>
          <a:p>
            <a:pPr marL="285750" indent="-285750">
              <a:buFont typeface="Wingdings" panose="05000000000000000000" pitchFamily="2" charset="2"/>
              <a:buChar char="Ø"/>
            </a:pPr>
            <a:r>
              <a:rPr lang="vi-VN" sz="2000" dirty="0"/>
              <a:t>Nhiều website bán hàng trực tuyến nhưng vẫn </a:t>
            </a:r>
            <a:endParaRPr lang="en-US" sz="2000" dirty="0"/>
          </a:p>
          <a:p>
            <a:r>
              <a:rPr lang="en-US" sz="2000" dirty="0"/>
              <a:t>    </a:t>
            </a:r>
            <a:r>
              <a:rPr lang="vi-VN" sz="2000" dirty="0"/>
              <a:t>chưa có website phổ biến mặt hàng đồ gia dụng.</a:t>
            </a:r>
          </a:p>
        </p:txBody>
      </p:sp>
      <p:sp>
        <p:nvSpPr>
          <p:cNvPr id="15" name="Right Arrow 14"/>
          <p:cNvSpPr/>
          <p:nvPr/>
        </p:nvSpPr>
        <p:spPr>
          <a:xfrm>
            <a:off x="352819" y="530504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TextBox 15"/>
          <p:cNvSpPr txBox="1"/>
          <p:nvPr/>
        </p:nvSpPr>
        <p:spPr>
          <a:xfrm>
            <a:off x="1486036" y="5191416"/>
            <a:ext cx="7531070" cy="677108"/>
          </a:xfrm>
          <a:prstGeom prst="rect">
            <a:avLst/>
          </a:prstGeom>
          <a:noFill/>
        </p:spPr>
        <p:txBody>
          <a:bodyPr wrap="square" rtlCol="0">
            <a:spAutoFit/>
          </a:bodyPr>
          <a:lstStyle/>
          <a:p>
            <a:pPr algn="just"/>
            <a:r>
              <a:rPr lang="it-IT" b="1" i="1"/>
              <a:t>Xây dựng demo Website bán đồ gia dụng cho cửa hàng TH HOMEWARE - Hà Nội</a:t>
            </a:r>
            <a:r>
              <a:rPr lang="it-IT" sz="200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79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additive="base">
                                        <p:cTn id="1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additive="base">
                                        <p:cTn id="2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 calcmode="lin" valueType="num">
                                      <p:cBhvr additive="base">
                                        <p:cTn id="3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 calcmode="lin" valueType="num">
                                      <p:cBhvr additive="base">
                                        <p:cTn id="3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anim calcmode="lin" valueType="num">
                                      <p:cBhvr additive="base">
                                        <p:cTn id="3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 calcmode="lin" valueType="num">
                                      <p:cBhvr additive="base">
                                        <p:cTn id="4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xEl>
                                              <p:pRg st="1" end="1"/>
                                            </p:txEl>
                                          </p:spTgt>
                                        </p:tgtEl>
                                        <p:attrNameLst>
                                          <p:attrName>style.visibility</p:attrName>
                                        </p:attrNameLst>
                                      </p:cBhvr>
                                      <p:to>
                                        <p:strVal val="visible"/>
                                      </p:to>
                                    </p:set>
                                    <p:anim calcmode="lin" valueType="num">
                                      <p:cBhvr additive="base">
                                        <p:cTn id="5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a:t>
            </a:r>
            <a:r>
              <a:rPr lang="en-US" dirty="0">
                <a:latin typeface="Times New Roman" panose="02020603050405020304" pitchFamily="18" charset="0"/>
                <a:cs typeface="Times New Roman" panose="02020603050405020304" pitchFamily="18" charset="0"/>
              </a:rPr>
              <a:t>MỤC TIÊU CỦA ĐỀ TÀI</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9981" y="1556202"/>
            <a:ext cx="4059936" cy="2126117"/>
          </a:xfrm>
        </p:spPr>
      </p:pic>
      <p:sp>
        <p:nvSpPr>
          <p:cNvPr id="7" name="Rounded Rectangle 6"/>
          <p:cNvSpPr/>
          <p:nvPr/>
        </p:nvSpPr>
        <p:spPr>
          <a:xfrm>
            <a:off x="5980176" y="1895361"/>
            <a:ext cx="2667000" cy="14478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t>Website Bán đồ gia dụng trực tuyến</a:t>
            </a:r>
          </a:p>
        </p:txBody>
      </p:sp>
      <p:sp>
        <p:nvSpPr>
          <p:cNvPr id="8" name="Left-Right Arrow 7"/>
          <p:cNvSpPr/>
          <p:nvPr/>
        </p:nvSpPr>
        <p:spPr>
          <a:xfrm>
            <a:off x="4770011" y="2396103"/>
            <a:ext cx="780071" cy="446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p:cNvSpPr/>
          <p:nvPr/>
        </p:nvSpPr>
        <p:spPr>
          <a:xfrm>
            <a:off x="263652" y="4170601"/>
            <a:ext cx="8726424" cy="2123658"/>
          </a:xfrm>
          <a:prstGeom prst="rect">
            <a:avLst/>
          </a:prstGeom>
        </p:spPr>
        <p:txBody>
          <a:bodyPr wrap="square">
            <a:spAutoFit/>
          </a:bodyPr>
          <a:lstStyle/>
          <a:p>
            <a:pPr marL="342900" indent="-342900" algn="just">
              <a:buFont typeface="Wingdings" panose="05000000000000000000" pitchFamily="2" charset="2"/>
              <a:buChar char="v"/>
            </a:pPr>
            <a:r>
              <a:rPr lang="vi-VN" sz="2200" dirty="0">
                <a:cs typeface="Times New Roman" panose="02020603050405020304" pitchFamily="18" charset="0"/>
              </a:rPr>
              <a:t>Dễ dàng sử dụng</a:t>
            </a:r>
            <a:r>
              <a:rPr lang="en-US" sz="2200" dirty="0">
                <a:cs typeface="Times New Roman" panose="02020603050405020304" pitchFamily="18" charset="0"/>
              </a:rPr>
              <a:t>, </a:t>
            </a:r>
            <a:r>
              <a:rPr lang="vi-VN" sz="2200" dirty="0">
                <a:cs typeface="Times New Roman" panose="02020603050405020304" pitchFamily="18" charset="0"/>
              </a:rPr>
              <a:t>mua hàng chỉ</a:t>
            </a:r>
            <a:r>
              <a:rPr lang="en-US" sz="2200" dirty="0">
                <a:cs typeface="Times New Roman" panose="02020603050405020304" pitchFamily="18" charset="0"/>
              </a:rPr>
              <a:t> qua </a:t>
            </a:r>
            <a:r>
              <a:rPr lang="vi-VN" sz="2200" dirty="0">
                <a:cs typeface="Times New Roman" panose="02020603050405020304" pitchFamily="18" charset="0"/>
              </a:rPr>
              <a:t>vài</a:t>
            </a:r>
            <a:r>
              <a:rPr lang="en-US" sz="2200" dirty="0">
                <a:cs typeface="Times New Roman" panose="02020603050405020304" pitchFamily="18" charset="0"/>
              </a:rPr>
              <a:t> </a:t>
            </a:r>
            <a:r>
              <a:rPr lang="vi-VN" sz="2200" dirty="0">
                <a:cs typeface="Times New Roman" panose="02020603050405020304" pitchFamily="18" charset="0"/>
              </a:rPr>
              <a:t>thao</a:t>
            </a:r>
            <a:r>
              <a:rPr lang="en-US" sz="2200" dirty="0">
                <a:cs typeface="Times New Roman" panose="02020603050405020304" pitchFamily="18" charset="0"/>
              </a:rPr>
              <a:t> </a:t>
            </a:r>
            <a:r>
              <a:rPr lang="vi-VN" sz="2200" dirty="0">
                <a:cs typeface="Times New Roman" panose="02020603050405020304" pitchFamily="18" charset="0"/>
              </a:rPr>
              <a:t>tác</a:t>
            </a:r>
            <a:r>
              <a:rPr lang="en-US" sz="2200" dirty="0">
                <a:cs typeface="Times New Roman" panose="02020603050405020304" pitchFamily="18" charset="0"/>
              </a:rPr>
              <a:t> </a:t>
            </a:r>
            <a:r>
              <a:rPr lang="vi-VN" sz="2200" dirty="0">
                <a:cs typeface="Times New Roman" panose="02020603050405020304" pitchFamily="18" charset="0"/>
              </a:rPr>
              <a:t>đơn</a:t>
            </a:r>
            <a:r>
              <a:rPr lang="en-US" sz="2200" dirty="0">
                <a:cs typeface="Times New Roman" panose="02020603050405020304" pitchFamily="18" charset="0"/>
              </a:rPr>
              <a:t> </a:t>
            </a:r>
            <a:r>
              <a:rPr lang="vi-VN" sz="2200" dirty="0">
                <a:cs typeface="Times New Roman" panose="02020603050405020304" pitchFamily="18" charset="0"/>
              </a:rPr>
              <a:t>giản,</a:t>
            </a:r>
            <a:r>
              <a:rPr lang="en-US" sz="2200" dirty="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mặt hàng đa dạng</a:t>
            </a:r>
            <a:r>
              <a:rPr lang="en-US" sz="2200" dirty="0">
                <a:cs typeface="Times New Roman" panose="02020603050405020304" pitchFamily="18" charset="0"/>
              </a:rPr>
              <a:t>, </a:t>
            </a:r>
            <a:r>
              <a:rPr lang="vi-VN" sz="2200" dirty="0">
                <a:cs typeface="Times New Roman" panose="02020603050405020304" pitchFamily="18" charset="0"/>
              </a:rPr>
              <a:t>giao hạn tận </a:t>
            </a:r>
            <a:r>
              <a:rPr lang="vi-VN" sz="2200" dirty="0">
                <a:latin typeface="Times New Roman" panose="02020603050405020304" pitchFamily="18" charset="0"/>
                <a:cs typeface="Times New Roman" panose="02020603050405020304" pitchFamily="18" charset="0"/>
              </a:rPr>
              <a:t>nơi.</a:t>
            </a:r>
          </a:p>
          <a:p>
            <a:pPr marL="342900" indent="-342900" algn="just">
              <a:buFont typeface="Wingdings" panose="05000000000000000000" pitchFamily="2" charset="2"/>
              <a:buChar char="v"/>
            </a:pPr>
            <a:r>
              <a:rPr lang="en-US" sz="2200" dirty="0">
                <a:cs typeface="Times New Roman" panose="02020603050405020304" pitchFamily="18" charset="0"/>
              </a:rPr>
              <a:t>C</a:t>
            </a:r>
            <a:r>
              <a:rPr lang="vi-VN" sz="2200" dirty="0">
                <a:cs typeface="Times New Roman" panose="02020603050405020304" pitchFamily="18" charset="0"/>
              </a:rPr>
              <a:t>ho phép khách hàng xem thông tin</a:t>
            </a:r>
            <a:r>
              <a:rPr lang="en-US" sz="2200" dirty="0">
                <a:cs typeface="Times New Roman" panose="02020603050405020304" pitchFamily="18" charset="0"/>
              </a:rPr>
              <a:t> </a:t>
            </a:r>
            <a:r>
              <a:rPr lang="vi-VN" sz="2200" dirty="0">
                <a:cs typeface="Times New Roman" panose="02020603050405020304" pitchFamily="18" charset="0"/>
              </a:rPr>
              <a:t>sản</a:t>
            </a:r>
            <a:r>
              <a:rPr lang="en-US" sz="2200" dirty="0">
                <a:cs typeface="Times New Roman" panose="02020603050405020304" pitchFamily="18" charset="0"/>
              </a:rPr>
              <a:t> </a:t>
            </a:r>
            <a:r>
              <a:rPr lang="vi-VN" sz="2200" dirty="0">
                <a:cs typeface="Times New Roman" panose="02020603050405020304" pitchFamily="18" charset="0"/>
              </a:rPr>
              <a:t>phẩm và đặt hàng trực</a:t>
            </a:r>
            <a:r>
              <a:rPr lang="en-US" sz="2200" dirty="0">
                <a:cs typeface="Times New Roman" panose="02020603050405020304" pitchFamily="18" charset="0"/>
              </a:rPr>
              <a:t> </a:t>
            </a:r>
            <a:r>
              <a:rPr lang="vi-VN" sz="2200" dirty="0">
                <a:cs typeface="Times New Roman" panose="02020603050405020304" pitchFamily="18" charset="0"/>
              </a:rPr>
              <a:t>tuyến</a:t>
            </a:r>
            <a:r>
              <a:rPr lang="en-US" sz="2200" dirty="0">
                <a:cs typeface="Times New Roman" panose="02020603050405020304" pitchFamily="18" charset="0"/>
              </a:rPr>
              <a:t>.</a:t>
            </a:r>
          </a:p>
          <a:p>
            <a:pPr marL="342900" indent="-342900" algn="just">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Tiết kiệm thời gian cho nhu cầu mua sắm của khách hàng</a:t>
            </a:r>
            <a:r>
              <a:rPr lang="en-US" sz="22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vi-VN" sz="2200" dirty="0">
                <a:latin typeface="Times New Roman" panose="02020603050405020304" pitchFamily="18" charset="0"/>
                <a:cs typeface="Times New Roman" panose="02020603050405020304" pitchFamily="18" charset="0"/>
              </a:rPr>
              <a:t>Các thao tác </a:t>
            </a:r>
            <a:r>
              <a:rPr lang="en-US" sz="2200" dirty="0">
                <a:cs typeface="Times New Roman" panose="02020603050405020304" pitchFamily="18" charset="0"/>
              </a:rPr>
              <a:t>q</a:t>
            </a:r>
            <a:r>
              <a:rPr lang="vi-VN" sz="2200" dirty="0">
                <a:cs typeface="Times New Roman" panose="02020603050405020304" pitchFamily="18" charset="0"/>
              </a:rPr>
              <a:t>uản lý thông tin về sản phẩm</a:t>
            </a:r>
            <a:r>
              <a:rPr lang="en-US" sz="2200" dirty="0">
                <a:cs typeface="Times New Roman" panose="02020603050405020304" pitchFamily="18" charset="0"/>
              </a:rPr>
              <a:t>, </a:t>
            </a:r>
            <a:r>
              <a:rPr lang="vi-VN" sz="2200" dirty="0">
                <a:cs typeface="Times New Roman" panose="02020603050405020304" pitchFamily="18" charset="0"/>
              </a:rPr>
              <a:t>khách hàng</a:t>
            </a:r>
            <a:r>
              <a:rPr lang="en-US" sz="2200" dirty="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bảo hành</a:t>
            </a:r>
            <a:r>
              <a:rPr lang="en-US" sz="2200" dirty="0">
                <a:cs typeface="Times New Roman" panose="02020603050405020304" pitchFamily="18" charset="0"/>
              </a:rPr>
              <a:t>, </a:t>
            </a:r>
            <a:r>
              <a:rPr lang="vi-VN" sz="2200" dirty="0">
                <a:cs typeface="Times New Roman" panose="02020603050405020304" pitchFamily="18" charset="0"/>
              </a:rPr>
              <a:t>kho</a:t>
            </a:r>
            <a:r>
              <a:rPr lang="en-US" sz="2200" dirty="0">
                <a:cs typeface="Times New Roman" panose="02020603050405020304" pitchFamily="18" charset="0"/>
              </a:rPr>
              <a:t>,</a:t>
            </a:r>
            <a:r>
              <a:rPr lang="vi-VN" sz="2200" dirty="0">
                <a:cs typeface="Times New Roman" panose="02020603050405020304" pitchFamily="18" charset="0"/>
              </a:rPr>
              <a:t> thống kê, xuất báo cáo</a:t>
            </a:r>
            <a:r>
              <a:rPr lang="en-US" sz="2200" dirty="0">
                <a:cs typeface="Times New Roman" panose="02020603050405020304" pitchFamily="18" charset="0"/>
              </a:rPr>
              <a:t>,..</a:t>
            </a:r>
            <a:r>
              <a:rPr lang="vi-VN" sz="2200" dirty="0">
                <a:latin typeface="Times New Roman" panose="02020603050405020304" pitchFamily="18" charset="0"/>
                <a:cs typeface="Times New Roman" panose="02020603050405020304" pitchFamily="18" charset="0"/>
              </a:rPr>
              <a:t>dễ thao tác, giao diện thân thiện dễ sử dụng</a:t>
            </a:r>
            <a:r>
              <a:rPr lang="en-US" sz="2200" dirty="0">
                <a:cs typeface="Times New Roman" panose="02020603050405020304" pitchFamily="18" charset="0"/>
              </a:rPr>
              <a:t>.</a:t>
            </a:r>
          </a:p>
        </p:txBody>
      </p:sp>
      <p:sp>
        <p:nvSpPr>
          <p:cNvPr id="14" name="TextBox 13"/>
          <p:cNvSpPr txBox="1"/>
          <p:nvPr/>
        </p:nvSpPr>
        <p:spPr>
          <a:xfrm>
            <a:off x="263652" y="3814324"/>
            <a:ext cx="7463197" cy="430887"/>
          </a:xfrm>
          <a:prstGeom prst="rect">
            <a:avLst/>
          </a:prstGeom>
          <a:noFill/>
        </p:spPr>
        <p:txBody>
          <a:bodyPr wrap="none" rtlCol="0">
            <a:spAutoFit/>
          </a:bodyPr>
          <a:lstStyle/>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a:t>
            </a:r>
            <a:r>
              <a:rPr lang="vi-VN" sz="2200" dirty="0">
                <a:cs typeface="Times New Roman" panose="02020603050405020304" pitchFamily="18" charset="0"/>
              </a:rPr>
              <a:t>Xây dựng kênh bán hàng cho công ty, phát triển thương hiệu</a:t>
            </a:r>
            <a:r>
              <a:rPr lang="en-US" sz="2200" dirty="0">
                <a:cs typeface="Times New Roman" panose="02020603050405020304" pitchFamily="18" charset="0"/>
              </a:rPr>
              <a:t>.</a:t>
            </a:r>
            <a:endParaRPr lang="vi-VN" sz="2200" dirty="0"/>
          </a:p>
        </p:txBody>
      </p:sp>
    </p:spTree>
    <p:extLst>
      <p:ext uri="{BB962C8B-B14F-4D97-AF65-F5344CB8AC3E}">
        <p14:creationId xmlns:p14="http://schemas.microsoft.com/office/powerpoint/2010/main" val="104497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CÁC CÔNG CỤ SỬ DỤNG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1892808" y="2743200"/>
            <a:ext cx="5451348" cy="2209800"/>
          </a:xfrm>
        </p:spPr>
        <p:txBody>
          <a:bodyPr>
            <a:normAutofit/>
          </a:bodyPr>
          <a:lstStyle/>
          <a:p>
            <a:pPr>
              <a:buFont typeface="Wingdings" panose="05000000000000000000" pitchFamily="2" charset="2"/>
              <a:buChar char="Ø"/>
            </a:pPr>
            <a:r>
              <a:rPr lang="it-IT" sz="3300">
                <a:latin typeface="Times New Roman" panose="02020603050405020304" pitchFamily="18" charset="0"/>
                <a:cs typeface="Times New Roman" panose="02020603050405020304" pitchFamily="18" charset="0"/>
              </a:rPr>
              <a:t> Eclipse</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it-IT" sz="3300" dirty="0">
                <a:latin typeface="Times New Roman" panose="02020603050405020304" pitchFamily="18" charset="0"/>
                <a:cs typeface="Times New Roman" panose="02020603050405020304" pitchFamily="18" charset="0"/>
              </a:rPr>
              <a:t> Microsoft SQL </a:t>
            </a:r>
            <a:r>
              <a:rPr lang="it-IT" sz="3300">
                <a:latin typeface="Times New Roman" panose="02020603050405020304" pitchFamily="18" charset="0"/>
                <a:cs typeface="Times New Roman" panose="02020603050405020304" pitchFamily="18" charset="0"/>
              </a:rPr>
              <a:t>Server 2018</a:t>
            </a:r>
            <a:endParaRPr lang="en-US"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77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97772"/>
          </a:xfrm>
        </p:spPr>
        <p:txBody>
          <a:bodyPr/>
          <a:lstStyle/>
          <a:p>
            <a:r>
              <a:rPr lang="en-US">
                <a:latin typeface="Times New Roman" panose="02020603050405020304" pitchFamily="18" charset="0"/>
                <a:cs typeface="Times New Roman" panose="02020603050405020304" pitchFamily="18" charset="0"/>
              </a:rPr>
              <a:t>IV</a:t>
            </a:r>
            <a:r>
              <a:rPr lang="en-US" dirty="0">
                <a:latin typeface="Times New Roman" panose="02020603050405020304" pitchFamily="18" charset="0"/>
                <a:cs typeface="Times New Roman" panose="02020603050405020304" pitchFamily="18" charset="0"/>
              </a:rPr>
              <a:t>. PHÂN TÍCH THIẾT KẾ HỆ THỐNG</a:t>
            </a:r>
            <a:endParaRPr lang="vi-V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12" name="TextBox 11"/>
          <p:cNvSpPr txBox="1"/>
          <p:nvPr/>
        </p:nvSpPr>
        <p:spPr>
          <a:xfrm>
            <a:off x="301752" y="1240592"/>
            <a:ext cx="3618042" cy="430887"/>
          </a:xfrm>
          <a:prstGeom prst="rect">
            <a:avLst/>
          </a:prstGeom>
          <a:noFill/>
        </p:spPr>
        <p:txBody>
          <a:bodyPr wrap="none" rtlCol="0">
            <a:spAutoFit/>
          </a:bodyPr>
          <a:lstStyle/>
          <a:p>
            <a:r>
              <a:rPr lang="en-US" sz="2200" b="1" u="sng">
                <a:latin typeface="Times New Roman" panose="02020603050405020304" pitchFamily="18" charset="0"/>
                <a:cs typeface="Times New Roman" panose="02020603050405020304" pitchFamily="18" charset="0"/>
              </a:rPr>
              <a:t>1. USE CASE TỔNG QUÁT</a:t>
            </a:r>
            <a:endParaRPr lang="vi-VN" sz="2200" b="1" u="sng" dirty="0"/>
          </a:p>
        </p:txBody>
      </p:sp>
      <p:pic>
        <p:nvPicPr>
          <p:cNvPr id="6" name="Content Placeholder 5">
            <a:extLst>
              <a:ext uri="{FF2B5EF4-FFF2-40B4-BE49-F238E27FC236}">
                <a16:creationId xmlns:a16="http://schemas.microsoft.com/office/drawing/2014/main" id="{BF5D7B6A-C0EB-44D7-B46C-89E92A4075D7}"/>
              </a:ext>
            </a:extLst>
          </p:cNvPr>
          <p:cNvPicPr>
            <a:picLocks noGrp="1"/>
          </p:cNvPicPr>
          <p:nvPr>
            <p:ph sz="quarter" idx="1"/>
          </p:nvPr>
        </p:nvPicPr>
        <p:blipFill>
          <a:blip r:embed="rId2"/>
          <a:stretch>
            <a:fillRect/>
          </a:stretch>
        </p:blipFill>
        <p:spPr>
          <a:xfrm>
            <a:off x="2136200" y="1824144"/>
            <a:ext cx="4908175" cy="4572000"/>
          </a:xfrm>
          <a:prstGeom prst="rect">
            <a:avLst/>
          </a:prstGeom>
        </p:spPr>
      </p:pic>
    </p:spTree>
    <p:extLst>
      <p:ext uri="{BB962C8B-B14F-4D97-AF65-F5344CB8AC3E}">
        <p14:creationId xmlns:p14="http://schemas.microsoft.com/office/powerpoint/2010/main" val="208153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PHÂN TÍCH THIẾT KẾ HỆ THỐNG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199321" y="1420057"/>
            <a:ext cx="4934364" cy="430887"/>
          </a:xfrm>
          <a:prstGeom prst="rect">
            <a:avLst/>
          </a:prstGeom>
          <a:noFill/>
        </p:spPr>
        <p:txBody>
          <a:bodyPr wrap="none" rtlCol="0">
            <a:spAutoFit/>
          </a:bodyPr>
          <a:lstStyle/>
          <a:p>
            <a:r>
              <a:rPr lang="en-US" sz="2200" b="1" u="sng">
                <a:latin typeface="Times New Roman" panose="02020603050405020304" pitchFamily="18" charset="0"/>
                <a:cs typeface="Times New Roman" panose="02020603050405020304" pitchFamily="18" charset="0"/>
              </a:rPr>
              <a:t>2. </a:t>
            </a:r>
            <a:r>
              <a:rPr lang="en-US" sz="2200" b="1" u="sng">
                <a:effectLst/>
                <a:latin typeface="Times New Roman" panose="02020603050405020304" pitchFamily="18" charset="0"/>
                <a:ea typeface="Times New Roman" panose="02020603050405020304" pitchFamily="18" charset="0"/>
              </a:rPr>
              <a:t>Biểu đồ use case chi tiết quản trị viên</a:t>
            </a:r>
            <a:endParaRPr lang="vi-VN" sz="2200" b="1" u="sng"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90E742F-40E2-494C-970C-591A31E2E844}"/>
              </a:ext>
            </a:extLst>
          </p:cNvPr>
          <p:cNvPicPr>
            <a:picLocks noGrp="1"/>
          </p:cNvPicPr>
          <p:nvPr>
            <p:ph sz="quarter" idx="1"/>
          </p:nvPr>
        </p:nvPicPr>
        <p:blipFill>
          <a:blip r:embed="rId2"/>
          <a:stretch>
            <a:fillRect/>
          </a:stretch>
        </p:blipFill>
        <p:spPr>
          <a:xfrm>
            <a:off x="752543" y="2182813"/>
            <a:ext cx="7483338" cy="3916362"/>
          </a:xfrm>
          <a:prstGeom prst="rect">
            <a:avLst/>
          </a:prstGeom>
        </p:spPr>
      </p:pic>
    </p:spTree>
    <p:extLst>
      <p:ext uri="{BB962C8B-B14F-4D97-AF65-F5344CB8AC3E}">
        <p14:creationId xmlns:p14="http://schemas.microsoft.com/office/powerpoint/2010/main" val="71278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910D-9100-47CA-9A85-7A6C786754A2}"/>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 PHÂN TÍCH THIẾT KẾ HỆ THỐNG</a:t>
            </a:r>
            <a:endParaRPr lang="en-US"/>
          </a:p>
        </p:txBody>
      </p:sp>
      <p:sp>
        <p:nvSpPr>
          <p:cNvPr id="3" name="Date Placeholder 2">
            <a:extLst>
              <a:ext uri="{FF2B5EF4-FFF2-40B4-BE49-F238E27FC236}">
                <a16:creationId xmlns:a16="http://schemas.microsoft.com/office/drawing/2014/main" id="{12210465-9D1C-4E94-ABE5-EF04D5DE5A7F}"/>
              </a:ext>
            </a:extLst>
          </p:cNvPr>
          <p:cNvSpPr>
            <a:spLocks noGrp="1"/>
          </p:cNvSpPr>
          <p:nvPr>
            <p:ph type="dt" sz="half" idx="10"/>
          </p:nvPr>
        </p:nvSpPr>
        <p:spPr/>
        <p:txBody>
          <a:bodyPr/>
          <a:lstStyle/>
          <a:p>
            <a:fld id="{C3D1AD0E-C440-4B29-AB75-0827C366D6A6}" type="datetime1">
              <a:rPr lang="vi-VN" smtClean="0"/>
              <a:t>27/05/2021</a:t>
            </a:fld>
            <a:endParaRPr lang="en-US"/>
          </a:p>
        </p:txBody>
      </p:sp>
      <p:sp>
        <p:nvSpPr>
          <p:cNvPr id="4" name="Slide Number Placeholder 3">
            <a:extLst>
              <a:ext uri="{FF2B5EF4-FFF2-40B4-BE49-F238E27FC236}">
                <a16:creationId xmlns:a16="http://schemas.microsoft.com/office/drawing/2014/main" id="{6171028F-23CB-4F1C-9E48-2595267DC9BC}"/>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Content Placeholder 5">
            <a:extLst>
              <a:ext uri="{FF2B5EF4-FFF2-40B4-BE49-F238E27FC236}">
                <a16:creationId xmlns:a16="http://schemas.microsoft.com/office/drawing/2014/main" id="{FE08022A-BEF2-4F3B-A9AC-4130BD022594}"/>
              </a:ext>
            </a:extLst>
          </p:cNvPr>
          <p:cNvPicPr>
            <a:picLocks noGrp="1"/>
          </p:cNvPicPr>
          <p:nvPr>
            <p:ph sz="quarter" idx="1"/>
          </p:nvPr>
        </p:nvPicPr>
        <p:blipFill>
          <a:blip r:embed="rId2"/>
          <a:stretch>
            <a:fillRect/>
          </a:stretch>
        </p:blipFill>
        <p:spPr>
          <a:xfrm>
            <a:off x="1772056" y="2546172"/>
            <a:ext cx="6152744" cy="3092628"/>
          </a:xfrm>
          <a:prstGeom prst="rect">
            <a:avLst/>
          </a:prstGeom>
        </p:spPr>
      </p:pic>
      <p:sp>
        <p:nvSpPr>
          <p:cNvPr id="8" name="TextBox 7">
            <a:extLst>
              <a:ext uri="{FF2B5EF4-FFF2-40B4-BE49-F238E27FC236}">
                <a16:creationId xmlns:a16="http://schemas.microsoft.com/office/drawing/2014/main" id="{5E654263-068E-48E6-A306-D321FFA406FD}"/>
              </a:ext>
            </a:extLst>
          </p:cNvPr>
          <p:cNvSpPr txBox="1"/>
          <p:nvPr/>
        </p:nvSpPr>
        <p:spPr>
          <a:xfrm>
            <a:off x="216408" y="1467697"/>
            <a:ext cx="7403592" cy="1047210"/>
          </a:xfrm>
          <a:prstGeom prst="rect">
            <a:avLst/>
          </a:prstGeom>
          <a:noFill/>
        </p:spPr>
        <p:txBody>
          <a:bodyPr wrap="square">
            <a:spAutoFit/>
          </a:bodyPr>
          <a:lstStyle/>
          <a:p>
            <a:pPr marL="342900" marR="0" lvl="0" indent="-342900" algn="l">
              <a:lnSpc>
                <a:spcPct val="150000"/>
              </a:lnSpc>
              <a:spcBef>
                <a:spcPts val="600"/>
              </a:spcBef>
              <a:spcAft>
                <a:spcPts val="600"/>
              </a:spcAft>
              <a:buFont typeface="Sitka Subheading" panose="02000505000000020004" pitchFamily="2" charset="0"/>
              <a:buChar char="–"/>
            </a:pPr>
            <a:r>
              <a:rPr lang="en-US" sz="2200" i="0">
                <a:effectLst/>
                <a:latin typeface="Times New Roman" panose="02020603050405020304" pitchFamily="18" charset="0"/>
                <a:ea typeface="Times New Roman" panose="02020603050405020304" pitchFamily="18" charset="0"/>
              </a:rPr>
              <a:t>Biểu đồ use case chi tiết cho tác vụ quản trị viên quản lý danh mục</a:t>
            </a:r>
            <a:endParaRPr lang="en-US" sz="220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126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D549-DE72-471E-8594-8FBA128F460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 PHÂN TÍCH THIẾT KẾ HỆ THỐNG</a:t>
            </a:r>
            <a:endParaRPr lang="en-US"/>
          </a:p>
        </p:txBody>
      </p:sp>
      <p:sp>
        <p:nvSpPr>
          <p:cNvPr id="3" name="Date Placeholder 2">
            <a:extLst>
              <a:ext uri="{FF2B5EF4-FFF2-40B4-BE49-F238E27FC236}">
                <a16:creationId xmlns:a16="http://schemas.microsoft.com/office/drawing/2014/main" id="{B720EBFB-1299-46DA-8AC3-8E69518ED6B4}"/>
              </a:ext>
            </a:extLst>
          </p:cNvPr>
          <p:cNvSpPr>
            <a:spLocks noGrp="1"/>
          </p:cNvSpPr>
          <p:nvPr>
            <p:ph type="dt" sz="half" idx="10"/>
          </p:nvPr>
        </p:nvSpPr>
        <p:spPr/>
        <p:txBody>
          <a:bodyPr/>
          <a:lstStyle/>
          <a:p>
            <a:fld id="{C3D1AD0E-C440-4B29-AB75-0827C366D6A6}" type="datetime1">
              <a:rPr lang="vi-VN" smtClean="0"/>
              <a:t>27/05/2021</a:t>
            </a:fld>
            <a:endParaRPr lang="en-US"/>
          </a:p>
        </p:txBody>
      </p:sp>
      <p:sp>
        <p:nvSpPr>
          <p:cNvPr id="4" name="Slide Number Placeholder 3">
            <a:extLst>
              <a:ext uri="{FF2B5EF4-FFF2-40B4-BE49-F238E27FC236}">
                <a16:creationId xmlns:a16="http://schemas.microsoft.com/office/drawing/2014/main" id="{9EDB9C33-06F5-4536-B890-DA8A5F0AB6DF}"/>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Content Placeholder 5">
            <a:extLst>
              <a:ext uri="{FF2B5EF4-FFF2-40B4-BE49-F238E27FC236}">
                <a16:creationId xmlns:a16="http://schemas.microsoft.com/office/drawing/2014/main" id="{1F26429F-BF9B-4EA5-A667-E0B9F62644EC}"/>
              </a:ext>
            </a:extLst>
          </p:cNvPr>
          <p:cNvPicPr>
            <a:picLocks noGrp="1"/>
          </p:cNvPicPr>
          <p:nvPr>
            <p:ph sz="quarter" idx="1"/>
          </p:nvPr>
        </p:nvPicPr>
        <p:blipFill>
          <a:blip r:embed="rId2"/>
          <a:stretch>
            <a:fillRect/>
          </a:stretch>
        </p:blipFill>
        <p:spPr>
          <a:xfrm>
            <a:off x="1362423" y="2284199"/>
            <a:ext cx="6382641" cy="3057952"/>
          </a:xfrm>
          <a:prstGeom prst="rect">
            <a:avLst/>
          </a:prstGeom>
        </p:spPr>
      </p:pic>
      <p:sp>
        <p:nvSpPr>
          <p:cNvPr id="8" name="TextBox 7">
            <a:extLst>
              <a:ext uri="{FF2B5EF4-FFF2-40B4-BE49-F238E27FC236}">
                <a16:creationId xmlns:a16="http://schemas.microsoft.com/office/drawing/2014/main" id="{636761A0-721C-4A0E-857B-C01CCC8FDD45}"/>
              </a:ext>
            </a:extLst>
          </p:cNvPr>
          <p:cNvSpPr txBox="1"/>
          <p:nvPr/>
        </p:nvSpPr>
        <p:spPr>
          <a:xfrm>
            <a:off x="609600" y="1439162"/>
            <a:ext cx="6629400" cy="1047210"/>
          </a:xfrm>
          <a:prstGeom prst="rect">
            <a:avLst/>
          </a:prstGeom>
          <a:noFill/>
        </p:spPr>
        <p:txBody>
          <a:bodyPr wrap="square">
            <a:spAutoFit/>
          </a:bodyPr>
          <a:lstStyle/>
          <a:p>
            <a:pPr marL="342900" marR="0" lvl="0" indent="-342900" algn="l">
              <a:lnSpc>
                <a:spcPct val="150000"/>
              </a:lnSpc>
              <a:spcBef>
                <a:spcPts val="600"/>
              </a:spcBef>
              <a:spcAft>
                <a:spcPts val="600"/>
              </a:spcAft>
              <a:buFont typeface="Sitka Subheading" panose="02000505000000020004" pitchFamily="2" charset="0"/>
              <a:buChar char="–"/>
            </a:pPr>
            <a:r>
              <a:rPr lang="en-US" sz="2200" i="0">
                <a:effectLst/>
                <a:latin typeface="Times New Roman" panose="02020603050405020304" pitchFamily="18" charset="0"/>
                <a:ea typeface="Times New Roman" panose="02020603050405020304" pitchFamily="18" charset="0"/>
              </a:rPr>
              <a:t>Biểu đồ use case chi tiết cho tác vụ quản trị viên quản lý sản phẩm</a:t>
            </a:r>
            <a:endParaRPr lang="en-US" sz="220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44394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739</TotalTime>
  <Words>988</Words>
  <Application>Microsoft Office PowerPoint</Application>
  <PresentationFormat>On-screen Show (4:3)</PresentationFormat>
  <Paragraphs>100</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Georgia</vt:lpstr>
      <vt:lpstr>Sitka Subheading</vt:lpstr>
      <vt:lpstr>Times New Roman</vt:lpstr>
      <vt:lpstr>Wingdings</vt:lpstr>
      <vt:lpstr>Wingdings 2</vt:lpstr>
      <vt:lpstr>Civic</vt:lpstr>
      <vt:lpstr>   ĐẠI HỌC CÔNG NGHỆ THÔNG TIN VÀ TRYỀN THÔNG THÁI NGUYÊN    ĐẠI HỌC THÁI NGUYÊN </vt:lpstr>
      <vt:lpstr>NỘI DUNG BÁO CÁO</vt:lpstr>
      <vt:lpstr>I. LÝ DO CHỌN ĐỀ TÀI</vt:lpstr>
      <vt:lpstr>II. MỤC TIÊU CỦA ĐỀ TÀI</vt:lpstr>
      <vt:lpstr>III. CÁC CÔNG CỤ SỬ DỤNG</vt:lpstr>
      <vt:lpstr>IV. PHÂN TÍCH THIẾT KẾ HỆ THỐNG</vt:lpstr>
      <vt:lpstr>V. PHÂN TÍCH THIẾT KẾ HỆ THỐNG</vt:lpstr>
      <vt:lpstr>V. PHÂN TÍCH THIẾT KẾ HỆ THỐNG</vt:lpstr>
      <vt:lpstr>V. PHÂN TÍCH THIẾT KẾ HỆ THỐNG</vt:lpstr>
      <vt:lpstr>V. PHÂN TÍCH THIẾT KẾ HỆ THỐNG</vt:lpstr>
      <vt:lpstr>V. PHÂN TÍCH THIẾT KẾ HỆ THỐNG</vt:lpstr>
      <vt:lpstr> </vt:lpstr>
      <vt:lpstr>VI. KẾT LUẬN VÀ HƯỚNG PHÁT TRIỂN</vt:lpstr>
      <vt:lpstr>VI. KẾT QUẢ CHƯƠNG TRÌNH</vt:lpstr>
      <vt:lpstr>LỜI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XÂY DỰNG PHẦN MỀM QUẢN LÝ KHÁCH SẠN</dc:title>
  <dc:creator>Thy Dinh</dc:creator>
  <cp:lastModifiedBy>Chiu Van Thuy</cp:lastModifiedBy>
  <cp:revision>102</cp:revision>
  <dcterms:created xsi:type="dcterms:W3CDTF">2006-08-16T00:00:00Z</dcterms:created>
  <dcterms:modified xsi:type="dcterms:W3CDTF">2021-05-27T14:02:09Z</dcterms:modified>
</cp:coreProperties>
</file>