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0" r:id="rId2"/>
    <p:sldId id="260" r:id="rId3"/>
    <p:sldId id="256" r:id="rId4"/>
    <p:sldId id="257" r:id="rId5"/>
    <p:sldId id="263" r:id="rId6"/>
    <p:sldId id="258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3131"/>
    <a:srgbClr val="D15757"/>
    <a:srgbClr val="D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1C701-022B-499F-950D-BF351DB940EB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0E950-FC40-4F23-8224-C1E2257FD4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5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0E950-FC40-4F23-8224-C1E2257FD49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14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1948B-D469-CCE1-01A2-85D3FFC10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C39F00F-2E4B-0029-F06B-D4775EBB70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44E3040-666E-21FF-DD70-CFB4A1013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1AA864-F336-4280-1845-87F221922E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0E950-FC40-4F23-8224-C1E2257FD49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017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0E950-FC40-4F23-8224-C1E2257FD49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946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0E950-FC40-4F23-8224-C1E2257FD49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24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0E950-FC40-4F23-8224-C1E2257FD49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297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3DC94-719D-8C74-EE8C-4D570AC66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482D4FA-3A29-807C-B25C-5DB7E053A0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37C1735-CF83-2830-2A34-EE7E2F2EF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02519A-5444-7BF7-2BAB-4B171C874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0E950-FC40-4F23-8224-C1E2257FD49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754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8BEA2-7A6B-21B9-F749-9D4914DC3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A5E74DE-B7FC-B8A7-9E8E-57CCF75AD7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2DC97CE-0320-526E-85DF-140915CB3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A562E7-743F-8023-3782-FB0DAE5541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0E950-FC40-4F23-8224-C1E2257FD49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3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30FD6-B0DF-4CFB-91B3-8528F82AC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4661D63-6A10-4849-87B6-F749AEE7D4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E659B26-53AF-BFFB-2013-A7F243F99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1CF4C1-97DD-5AB7-63C3-EDB6B0FD1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0E950-FC40-4F23-8224-C1E2257FD49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691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51D48-FA72-674D-B415-C02ECD784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BA1670C-6767-4CE4-E108-0D7073615D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7A4A6B2-FCB9-DECF-1BAE-C8C61DA58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AD22A7-AD42-898D-CA38-058685479A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0E950-FC40-4F23-8224-C1E2257FD49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957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A9821-B78C-45B0-3050-5F5355077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4FEDFDE-B598-627F-B122-E0AA3BA369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26BBD9D-EF53-AFAA-F81C-2AC1C1F5A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315CA7-7151-41E1-3A9D-CD10BF7D63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0E950-FC40-4F23-8224-C1E2257FD49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13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5715D-136E-FE6C-2F92-BFAE2BC74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042FC2-BF01-7845-A9A6-2F867FF81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D42279-0DC9-A2B7-D659-C0CBB9DCF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6A65-7704-4F2E-82F6-84045E1B629A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DA189A-2397-205B-DB87-AFACA165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8413DA-068F-04B4-E621-0F5CF004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047D-F1F7-4951-8D1A-F1482158B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20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9F93C-999A-2349-B8B9-4506128A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497E14-38D0-C6D0-EA68-217B1A245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AC1FDC-DCED-5785-754E-08775DF1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6A65-7704-4F2E-82F6-84045E1B629A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3D7F8E-5945-BF29-D45F-04E97BB6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6C9F02-EA13-1464-794E-0F3A9066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047D-F1F7-4951-8D1A-F1482158B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37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298346B-25D6-2C9C-63D9-93D8A72B0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04BD9B1-D93B-09DD-5A16-674305DF9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C55EBE-3BAB-2AFD-D9E9-78169F7D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6A65-7704-4F2E-82F6-84045E1B629A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4F7032-F690-34BF-C363-7BDF0D2B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7C58E6-72E8-9FD1-7AFE-91E024A3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047D-F1F7-4951-8D1A-F1482158B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83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D14273-273A-A8A7-6A30-67780FCE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6E2FB2-9597-351C-5A0E-1512FAD91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161D17-1634-0650-BD58-C27E607F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6A65-7704-4F2E-82F6-84045E1B629A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216A75-F7D6-6BF6-0572-4E3B15EC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22791D-89BE-0049-F390-BC3FABFE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047D-F1F7-4951-8D1A-F1482158B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5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D6DD9-9B36-D598-BED6-AA14A929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505ECD-8524-C0C5-4F1F-C6F6A267D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A44956-A199-2AF7-99B3-1E78F691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6A65-7704-4F2E-82F6-84045E1B629A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7E4F33-DE9B-FFFA-325B-7FF23422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E2281D-F062-6B46-F27F-C7B4C4AD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047D-F1F7-4951-8D1A-F1482158B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67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221A0-8432-DB05-F4B4-D2495282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25E3EB-1DC2-71DA-EDA7-B5F8004FC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A73F78-1AAF-8340-6BE4-BFC04C557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C17B04-FD39-3F18-368B-3970AC9E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6A65-7704-4F2E-82F6-84045E1B629A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ECBC34-C38D-445B-43B6-7056812B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40CB6D-A1C1-6A11-6AE1-21AACDD2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047D-F1F7-4951-8D1A-F1482158B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44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41952E-800C-D8ED-B501-8B9616CAD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FE1BE7-9435-C8E6-4BE6-FFA77D9A3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92454D-DC1B-F7FE-31DA-0ABC7EAFE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39DFEAB-2BDB-5A87-3E3B-27B39A55C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0882E4F-0E2B-7897-007E-51C51AAB0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34830BF-3955-2D6C-0DBF-384254D8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6A65-7704-4F2E-82F6-84045E1B629A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5E2249B-623B-E560-56C0-A1F657E4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CF6BF8D-489E-2D3A-F71D-70ABBCB1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047D-F1F7-4951-8D1A-F1482158B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45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03B60-BAD6-DF3E-0B2C-03B121A7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9D56C1-68B8-BB14-9E61-DC0CDA17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6A65-7704-4F2E-82F6-84045E1B629A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CCEBE09-B9E8-07D8-6E8B-30F7C53A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54584E-89F5-75E9-37DD-2DDF2189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047D-F1F7-4951-8D1A-F1482158B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78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299897D-2121-DE5B-E539-4EFB0FB0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6A65-7704-4F2E-82F6-84045E1B629A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5337E1D-955E-93E1-96BB-EF0D28DD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DA0118-700A-8E9D-640D-BD65C922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047D-F1F7-4951-8D1A-F1482158B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43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FB3516-BC6E-11F0-3AAF-F86E05C3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8D9F85-DA7B-F24A-51D0-FD3E1E10E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A9DF52-9572-C107-6416-49428809B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1B8B88-87A2-E3F4-C959-70A1F698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6A65-7704-4F2E-82F6-84045E1B629A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AE2A5C-8F84-BC37-4DDE-4FE71AF9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5D1380-C409-CC5C-DD63-46DE6802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047D-F1F7-4951-8D1A-F1482158B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56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036FB4-6F32-B10C-8899-5FF2D134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D96C483-C584-3C1A-97D0-BB9C57069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33406B-FAFD-BE54-5E07-666A0B0A7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AE494D-C624-9922-3B81-2EBD0392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6A65-7704-4F2E-82F6-84045E1B629A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31479C-0310-5687-846A-B6047901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AA4551-BE15-1E7C-4684-AA555860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3047D-F1F7-4951-8D1A-F1482158B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4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53816DB-62E0-843A-06B8-0B6320D9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5FE41E-1FA2-9F44-27BC-C64855089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925D97-99E7-4A23-C4B8-481A25BAD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7C6A65-7704-4F2E-82F6-84045E1B629A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220BB4-B7C4-E409-1578-45F9DD4A4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5D4B09-AC65-DCBE-B46D-9514C3315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E3047D-F1F7-4951-8D1A-F1482158B9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91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150438-C782-4358-A493-1BF9D0F0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74" y="69105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標楷體" panose="03000509000000000000" pitchFamily="65" charset="-120"/>
              </a:rPr>
              <a:t>UI</a:t>
            </a:r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介面操作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CF99F-75DD-4758-5456-5B50985A2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574" y="1994539"/>
            <a:ext cx="10515600" cy="410439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初始畫面</a:t>
            </a:r>
            <a:endParaRPr lang="en-US" altLang="zh-TW" dirty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pPr>
              <a:lnSpc>
                <a:spcPct val="200000"/>
              </a:lnSpc>
            </a:pPr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開始自動化</a:t>
            </a:r>
            <a:endParaRPr lang="en-US" altLang="zh-TW" dirty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顯示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紀錄狀態</a:t>
            </a:r>
          </a:p>
          <a:p>
            <a:pPr>
              <a:lnSpc>
                <a:spcPct val="200000"/>
              </a:lnSpc>
            </a:pPr>
            <a:r>
              <a:rPr lang="en-US" altLang="zh-TW" sz="2800" dirty="0">
                <a:latin typeface="Consolas" panose="020B0609020204030204" pitchFamily="49" charset="0"/>
                <a:ea typeface="標楷體" panose="03000509000000000000" pitchFamily="65" charset="-120"/>
              </a:rPr>
              <a:t>Stop/Purge</a:t>
            </a:r>
            <a:endParaRPr lang="zh-TW" altLang="en-US" sz="2800" dirty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pPr>
              <a:lnSpc>
                <a:spcPct val="200000"/>
              </a:lnSpc>
            </a:pPr>
            <a:endParaRPr lang="en-US" altLang="zh-TW" dirty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pPr>
              <a:lnSpc>
                <a:spcPct val="200000"/>
              </a:lnSpc>
            </a:pPr>
            <a:endParaRPr lang="zh-TW" altLang="en-US" dirty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pPr>
              <a:lnSpc>
                <a:spcPct val="200000"/>
              </a:lnSpc>
            </a:pPr>
            <a:endParaRPr lang="zh-TW" altLang="en-US" dirty="0"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036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69AEE-0993-826A-4DCB-6C559D2B8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4E2FC7E-BC2E-1101-02E0-18640B8C6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8378" y="912024"/>
            <a:ext cx="9449989" cy="503395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16C1290-20C0-F317-C23B-F4958E2CB12C}"/>
              </a:ext>
            </a:extLst>
          </p:cNvPr>
          <p:cNvSpPr/>
          <p:nvPr/>
        </p:nvSpPr>
        <p:spPr>
          <a:xfrm>
            <a:off x="7767782" y="2955636"/>
            <a:ext cx="1032298" cy="1022977"/>
          </a:xfrm>
          <a:prstGeom prst="rect">
            <a:avLst/>
          </a:prstGeom>
          <a:noFill/>
          <a:ln w="28575">
            <a:solidFill>
              <a:srgbClr val="B131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97D9D0-30F0-F5BE-0E4A-CF5E8A0ECF7F}"/>
              </a:ext>
            </a:extLst>
          </p:cNvPr>
          <p:cNvSpPr/>
          <p:nvPr/>
        </p:nvSpPr>
        <p:spPr>
          <a:xfrm>
            <a:off x="4805185" y="3959397"/>
            <a:ext cx="1503252" cy="2605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68C6B58-0B3F-881B-AC2E-087B10FA854A}"/>
              </a:ext>
            </a:extLst>
          </p:cNvPr>
          <p:cNvSpPr txBox="1"/>
          <p:nvPr/>
        </p:nvSpPr>
        <p:spPr>
          <a:xfrm>
            <a:off x="3427363" y="3620843"/>
            <a:ext cx="30476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停止計時 </a:t>
            </a:r>
            <a:r>
              <a:rPr lang="en-US" altLang="zh-TW" sz="1600" b="1" dirty="0">
                <a:solidFill>
                  <a:srgbClr val="C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rgbClr val="C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End Sequence</a:t>
            </a:r>
            <a:endParaRPr lang="zh-TW" altLang="en-US" sz="1600" b="1" dirty="0">
              <a:solidFill>
                <a:srgbClr val="C00000"/>
              </a:solidFill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5" name="接點: 弧形 4">
            <a:extLst>
              <a:ext uri="{FF2B5EF4-FFF2-40B4-BE49-F238E27FC236}">
                <a16:creationId xmlns:a16="http://schemas.microsoft.com/office/drawing/2014/main" id="{8B1DB3C0-5C3C-C94F-833B-E55DA5F6DD3B}"/>
              </a:ext>
            </a:extLst>
          </p:cNvPr>
          <p:cNvCxnSpPr/>
          <p:nvPr/>
        </p:nvCxnSpPr>
        <p:spPr>
          <a:xfrm rot="5400000" flipH="1" flipV="1">
            <a:off x="4017724" y="2235295"/>
            <a:ext cx="1441061" cy="1330037"/>
          </a:xfrm>
          <a:prstGeom prst="curvedConnector3">
            <a:avLst/>
          </a:prstGeom>
          <a:ln>
            <a:solidFill>
              <a:srgbClr val="B1313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弧形 5">
            <a:extLst>
              <a:ext uri="{FF2B5EF4-FFF2-40B4-BE49-F238E27FC236}">
                <a16:creationId xmlns:a16="http://schemas.microsoft.com/office/drawing/2014/main" id="{D973BC51-9AA4-6486-4E9B-F58DFA80F344}"/>
              </a:ext>
            </a:extLst>
          </p:cNvPr>
          <p:cNvSpPr/>
          <p:nvPr/>
        </p:nvSpPr>
        <p:spPr>
          <a:xfrm flipV="1">
            <a:off x="5556811" y="2681861"/>
            <a:ext cx="2654316" cy="2148756"/>
          </a:xfrm>
          <a:prstGeom prst="arc">
            <a:avLst>
              <a:gd name="adj1" fmla="val 2556413"/>
              <a:gd name="adj2" fmla="val 10481573"/>
            </a:avLst>
          </a:prstGeom>
          <a:ln w="19050">
            <a:solidFill>
              <a:srgbClr val="B1313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C3D8376-F93B-A571-2D8D-261C2C01C3B0}"/>
              </a:ext>
            </a:extLst>
          </p:cNvPr>
          <p:cNvSpPr txBox="1"/>
          <p:nvPr/>
        </p:nvSpPr>
        <p:spPr>
          <a:xfrm>
            <a:off x="8382202" y="1128094"/>
            <a:ext cx="24761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B1313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不會停止紀錄</a:t>
            </a:r>
            <a:r>
              <a:rPr lang="en-US" altLang="zh-TW" sz="1600" dirty="0">
                <a:solidFill>
                  <a:srgbClr val="B1313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1600" dirty="0">
                <a:solidFill>
                  <a:srgbClr val="B1313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顯示狀態</a:t>
            </a:r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9D0FE516-1A5F-F6E7-C399-368E5FA5600B}"/>
              </a:ext>
            </a:extLst>
          </p:cNvPr>
          <p:cNvSpPr/>
          <p:nvPr/>
        </p:nvSpPr>
        <p:spPr>
          <a:xfrm flipH="1" flipV="1">
            <a:off x="9442152" y="772998"/>
            <a:ext cx="1888865" cy="1055800"/>
          </a:xfrm>
          <a:prstGeom prst="arc">
            <a:avLst>
              <a:gd name="adj1" fmla="val 16302784"/>
              <a:gd name="adj2" fmla="val 21186369"/>
            </a:avLst>
          </a:prstGeom>
          <a:ln w="19050">
            <a:solidFill>
              <a:srgbClr val="B1313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D92C70F-D9AF-51B7-E9E1-82AA451C67C6}"/>
              </a:ext>
            </a:extLst>
          </p:cNvPr>
          <p:cNvSpPr txBox="1"/>
          <p:nvPr/>
        </p:nvSpPr>
        <p:spPr>
          <a:xfrm>
            <a:off x="1811447" y="3090446"/>
            <a:ext cx="10513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B1313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解除鎖定</a:t>
            </a:r>
          </a:p>
        </p:txBody>
      </p: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0377D5AB-492D-19E0-E6DA-961516DC610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2446015" y="3320107"/>
            <a:ext cx="790932" cy="1008718"/>
          </a:xfrm>
          <a:prstGeom prst="curvedConnector2">
            <a:avLst/>
          </a:prstGeom>
          <a:ln>
            <a:solidFill>
              <a:srgbClr val="B1313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弧形 29">
            <a:extLst>
              <a:ext uri="{FF2B5EF4-FFF2-40B4-BE49-F238E27FC236}">
                <a16:creationId xmlns:a16="http://schemas.microsoft.com/office/drawing/2014/main" id="{E952BF08-12D4-854F-A477-56B4AE84EF9A}"/>
              </a:ext>
            </a:extLst>
          </p:cNvPr>
          <p:cNvSpPr/>
          <p:nvPr/>
        </p:nvSpPr>
        <p:spPr>
          <a:xfrm flipH="1">
            <a:off x="987427" y="2886180"/>
            <a:ext cx="2055043" cy="408531"/>
          </a:xfrm>
          <a:prstGeom prst="arc">
            <a:avLst>
              <a:gd name="adj1" fmla="val 20444153"/>
              <a:gd name="adj2" fmla="val 3707225"/>
            </a:avLst>
          </a:prstGeom>
          <a:ln w="19050">
            <a:solidFill>
              <a:srgbClr val="B1313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14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1D524-0BDC-F964-F516-FFBB43FB9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AC886B2-C75D-EB65-9743-4B926C8EF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8378" y="912024"/>
            <a:ext cx="9449989" cy="503395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AB216D7-1EF7-9DBA-846A-5E5DCE54FC5B}"/>
              </a:ext>
            </a:extLst>
          </p:cNvPr>
          <p:cNvSpPr/>
          <p:nvPr/>
        </p:nvSpPr>
        <p:spPr>
          <a:xfrm>
            <a:off x="9550399" y="4227252"/>
            <a:ext cx="914401" cy="2605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1513D1F-8E0E-0F5D-1E1B-C304A71FACED}"/>
              </a:ext>
            </a:extLst>
          </p:cNvPr>
          <p:cNvSpPr txBox="1"/>
          <p:nvPr/>
        </p:nvSpPr>
        <p:spPr>
          <a:xfrm>
            <a:off x="10783622" y="4188242"/>
            <a:ext cx="14870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解鎖</a:t>
            </a:r>
            <a:r>
              <a:rPr lang="en-US" altLang="zh-TW" sz="1600" b="1" dirty="0">
                <a:solidFill>
                  <a:srgbClr val="C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purge</a:t>
            </a:r>
            <a:endParaRPr lang="zh-TW" altLang="en-US" sz="1600" b="1" dirty="0">
              <a:solidFill>
                <a:srgbClr val="C00000"/>
              </a:solidFill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863A9C-7FEE-5294-B975-CA4DE06881A1}"/>
              </a:ext>
            </a:extLst>
          </p:cNvPr>
          <p:cNvSpPr/>
          <p:nvPr/>
        </p:nvSpPr>
        <p:spPr>
          <a:xfrm>
            <a:off x="10464801" y="4227252"/>
            <a:ext cx="318822" cy="2605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A760A9-4A1E-E10F-5316-3C651EDC9B1A}"/>
              </a:ext>
            </a:extLst>
          </p:cNvPr>
          <p:cNvSpPr txBox="1"/>
          <p:nvPr/>
        </p:nvSpPr>
        <p:spPr>
          <a:xfrm>
            <a:off x="8234217" y="4188242"/>
            <a:ext cx="14870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</a:t>
            </a:r>
            <a:r>
              <a:rPr lang="en-US" altLang="zh-TW" sz="1600" b="1" dirty="0">
                <a:solidFill>
                  <a:srgbClr val="C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Purge</a:t>
            </a:r>
            <a:endParaRPr lang="zh-TW" altLang="en-US" sz="1600" b="1" dirty="0">
              <a:solidFill>
                <a:srgbClr val="C00000"/>
              </a:solidFill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C82075-EA04-3B7B-E563-D818B8D18B25}"/>
              </a:ext>
            </a:extLst>
          </p:cNvPr>
          <p:cNvSpPr/>
          <p:nvPr/>
        </p:nvSpPr>
        <p:spPr>
          <a:xfrm>
            <a:off x="6493164" y="2234182"/>
            <a:ext cx="4248000" cy="260535"/>
          </a:xfrm>
          <a:prstGeom prst="rect">
            <a:avLst/>
          </a:prstGeom>
          <a:noFill/>
          <a:ln w="28575">
            <a:solidFill>
              <a:srgbClr val="B131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DF8989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1EEE4BC-2735-6FE6-1BBB-3B5F6E7DDFD3}"/>
              </a:ext>
            </a:extLst>
          </p:cNvPr>
          <p:cNvSpPr txBox="1"/>
          <p:nvPr/>
        </p:nvSpPr>
        <p:spPr>
          <a:xfrm>
            <a:off x="8819383" y="1120366"/>
            <a:ext cx="19642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dirty="0">
                <a:solidFill>
                  <a:srgbClr val="B1313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更新指示燈閃爍</a:t>
            </a:r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199AD29A-DB41-9ABD-F7D0-0D698BBA889A}"/>
              </a:ext>
            </a:extLst>
          </p:cNvPr>
          <p:cNvSpPr/>
          <p:nvPr/>
        </p:nvSpPr>
        <p:spPr>
          <a:xfrm>
            <a:off x="9804651" y="1016519"/>
            <a:ext cx="1190625" cy="831793"/>
          </a:xfrm>
          <a:prstGeom prst="arc">
            <a:avLst>
              <a:gd name="adj1" fmla="val 5567716"/>
              <a:gd name="adj2" fmla="val 10735721"/>
            </a:avLst>
          </a:prstGeom>
          <a:ln w="19050">
            <a:solidFill>
              <a:srgbClr val="B1313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B13131"/>
              </a:solidFill>
            </a:endParaRPr>
          </a:p>
        </p:txBody>
      </p: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92654ABD-F7A3-98AE-F64C-CD42E185B00D}"/>
              </a:ext>
            </a:extLst>
          </p:cNvPr>
          <p:cNvCxnSpPr>
            <a:stCxn id="2" idx="0"/>
            <a:endCxn id="7" idx="2"/>
          </p:cNvCxnSpPr>
          <p:nvPr/>
        </p:nvCxnSpPr>
        <p:spPr>
          <a:xfrm rot="16200000" flipV="1">
            <a:off x="8446115" y="2665767"/>
            <a:ext cx="1732535" cy="1390436"/>
          </a:xfrm>
          <a:prstGeom prst="curvedConnector3">
            <a:avLst/>
          </a:prstGeom>
          <a:ln>
            <a:solidFill>
              <a:srgbClr val="B1313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E7832B6-B973-653E-1FA4-E08328ED5027}"/>
              </a:ext>
            </a:extLst>
          </p:cNvPr>
          <p:cNvSpPr txBox="1"/>
          <p:nvPr/>
        </p:nvSpPr>
        <p:spPr>
          <a:xfrm>
            <a:off x="8738635" y="2475212"/>
            <a:ext cx="19642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B1313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觀測濃度是否歸零</a:t>
            </a:r>
          </a:p>
        </p:txBody>
      </p:sp>
    </p:spTree>
    <p:extLst>
      <p:ext uri="{BB962C8B-B14F-4D97-AF65-F5344CB8AC3E}">
        <p14:creationId xmlns:p14="http://schemas.microsoft.com/office/powerpoint/2010/main" val="2147854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0A362-AB63-D04F-E6AD-BDD11D4C8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250C30A9-B80E-5DC8-B8AC-09350B459FC6}"/>
              </a:ext>
            </a:extLst>
          </p:cNvPr>
          <p:cNvSpPr txBox="1">
            <a:spLocks/>
          </p:cNvSpPr>
          <p:nvPr/>
        </p:nvSpPr>
        <p:spPr>
          <a:xfrm>
            <a:off x="901574" y="691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Consolas" panose="020B0609020204030204" pitchFamily="49" charset="0"/>
                <a:ea typeface="標楷體" panose="03000509000000000000" pitchFamily="65" charset="-120"/>
              </a:rPr>
              <a:t>PC/4010</a:t>
            </a:r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通訊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D36E38FD-622E-0663-D2EE-3040448F70C1}"/>
              </a:ext>
            </a:extLst>
          </p:cNvPr>
          <p:cNvSpPr txBox="1">
            <a:spLocks/>
          </p:cNvSpPr>
          <p:nvPr/>
        </p:nvSpPr>
        <p:spPr>
          <a:xfrm>
            <a:off x="901574" y="1994400"/>
            <a:ext cx="10515600" cy="32624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TW" dirty="0">
                <a:latin typeface="Consolas" panose="020B0609020204030204" pitchFamily="49" charset="0"/>
                <a:ea typeface="標楷體" panose="03000509000000000000" pitchFamily="65" charset="-120"/>
              </a:rPr>
              <a:t>4010</a:t>
            </a:r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回傳值</a:t>
            </a:r>
            <a:r>
              <a:rPr lang="en-US" altLang="zh-TW" dirty="0">
                <a:latin typeface="Consolas" panose="020B0609020204030204" pitchFamily="49" charset="0"/>
                <a:ea typeface="標楷體" panose="03000509000000000000" pitchFamily="65" charset="-120"/>
              </a:rPr>
              <a:t>&amp;UI</a:t>
            </a:r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自訂參數</a:t>
            </a:r>
          </a:p>
          <a:p>
            <a:pPr>
              <a:lnSpc>
                <a:spcPct val="20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接收資料</a:t>
            </a:r>
          </a:p>
          <a:p>
            <a:pPr>
              <a:lnSpc>
                <a:spcPct val="200000"/>
              </a:lnSpc>
            </a:pPr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傳送資料</a:t>
            </a:r>
          </a:p>
          <a:p>
            <a:pPr>
              <a:lnSpc>
                <a:spcPct val="200000"/>
              </a:lnSpc>
            </a:pPr>
            <a:endParaRPr lang="en-US" altLang="zh-TW" dirty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pPr>
              <a:lnSpc>
                <a:spcPct val="200000"/>
              </a:lnSpc>
            </a:pPr>
            <a:endParaRPr lang="zh-TW" altLang="en-US" dirty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pPr>
              <a:lnSpc>
                <a:spcPct val="200000"/>
              </a:lnSpc>
            </a:pPr>
            <a:endParaRPr lang="zh-TW" altLang="en-US" dirty="0"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088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D3239-8C6F-77D9-5E4F-78F95C2FF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C37AD54D-EB05-D928-FDA3-98C0BBE1A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60451"/>
              </p:ext>
            </p:extLst>
          </p:nvPr>
        </p:nvGraphicFramePr>
        <p:xfrm>
          <a:off x="456705" y="1180315"/>
          <a:ext cx="11278590" cy="34776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19728">
                  <a:extLst>
                    <a:ext uri="{9D8B030D-6E8A-4147-A177-3AD203B41FA5}">
                      <a16:colId xmlns:a16="http://schemas.microsoft.com/office/drawing/2014/main" val="1589296370"/>
                    </a:ext>
                  </a:extLst>
                </a:gridCol>
                <a:gridCol w="7758862">
                  <a:extLst>
                    <a:ext uri="{9D8B030D-6E8A-4147-A177-3AD203B41FA5}">
                      <a16:colId xmlns:a16="http://schemas.microsoft.com/office/drawing/2014/main" val="3903845015"/>
                    </a:ext>
                  </a:extLst>
                </a:gridCol>
              </a:tblGrid>
              <a:tr h="2898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4010 command &amp; responses: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61" marR="9161" marT="91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61" marR="9161" marT="91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711574"/>
                  </a:ext>
                </a:extLst>
              </a:tr>
              <a:tr h="2898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Command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61" marR="9161" marT="916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Responses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61" marR="9161" marT="916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596074"/>
                  </a:ext>
                </a:extLst>
              </a:tr>
              <a:tr h="2898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@MS,001,{seq name},{point}\r\n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61" marR="9161" marT="916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␆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61" marR="9161" marT="916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444687"/>
                  </a:ext>
                </a:extLst>
              </a:tr>
              <a:tr h="28980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@TS,001,{seq name},{point}\r\n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61" marR="9161" marT="916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␆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61" marR="9161" marT="916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513094"/>
                  </a:ext>
                </a:extLst>
              </a:tr>
              <a:tr h="2898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@S,001\r\n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61" marR="9161" marT="916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␆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61" marR="9161" marT="916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51417"/>
                  </a:ext>
                </a:extLst>
              </a:tr>
              <a:tr h="2898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@P,001\r\n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61" marR="9161" marT="916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</a:rPr>
                        <a:t>␆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61" marR="9161" marT="916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91002"/>
                  </a:ext>
                </a:extLst>
              </a:tr>
              <a:tr h="579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@GS,001,D\r\n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61" marR="9161" marT="916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\r</a:t>
                      </a:r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{</a:t>
                      </a:r>
                      <a:r>
                        <a:rPr lang="en-US" sz="12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dil</a:t>
                      </a:r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2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mfc</a:t>
                      </a:r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2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ctl</a:t>
                      </a:r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}, {</a:t>
                      </a:r>
                      <a:r>
                        <a:rPr lang="en-US" sz="12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dil</a:t>
                      </a:r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2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mfc</a:t>
                      </a:r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2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mon</a:t>
                      </a:r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}, </a:t>
                      </a:r>
                      <a:r>
                        <a:rPr lang="en-US" sz="1200" u="none" strike="noStrike" dirty="0">
                          <a:effectLst/>
                        </a:rPr>
                        <a:t>{o3 </a:t>
                      </a:r>
                      <a:r>
                        <a:rPr lang="en-US" sz="1200" u="none" strike="noStrike" dirty="0" err="1">
                          <a:effectLst/>
                        </a:rPr>
                        <a:t>mfc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ctl</a:t>
                      </a:r>
                      <a:r>
                        <a:rPr lang="en-US" sz="1200" u="none" strike="noStrike" dirty="0">
                          <a:effectLst/>
                        </a:rPr>
                        <a:t>},{o3 </a:t>
                      </a:r>
                      <a:r>
                        <a:rPr lang="en-US" sz="1200" u="none" strike="noStrike" dirty="0" err="1">
                          <a:effectLst/>
                        </a:rPr>
                        <a:t>mfc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mon</a:t>
                      </a:r>
                      <a:r>
                        <a:rPr lang="en-US" sz="1200" u="none" strike="noStrike" dirty="0">
                          <a:effectLst/>
                        </a:rPr>
                        <a:t>}, {</a:t>
                      </a:r>
                      <a:r>
                        <a:rPr lang="en-US" sz="1200" u="none" strike="noStrike" dirty="0" err="1">
                          <a:effectLst/>
                        </a:rPr>
                        <a:t>src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mfc</a:t>
                      </a:r>
                      <a:r>
                        <a:rPr lang="en-US" sz="1200" u="none" strike="noStrike" dirty="0">
                          <a:effectLst/>
                        </a:rPr>
                        <a:t> #}, </a:t>
                      </a:r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{</a:t>
                      </a:r>
                      <a:r>
                        <a:rPr lang="en-US" sz="12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src</a:t>
                      </a:r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2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mfc</a:t>
                      </a:r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2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ctl</a:t>
                      </a:r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},</a:t>
                      </a:r>
                      <a:r>
                        <a:rPr lang="zh-TW" alt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{</a:t>
                      </a:r>
                      <a:r>
                        <a:rPr lang="en-US" sz="12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src</a:t>
                      </a:r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2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mfc</a:t>
                      </a:r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2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mon</a:t>
                      </a:r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}</a:t>
                      </a:r>
                      <a:r>
                        <a:rPr lang="en-US" sz="1200" u="none" strike="noStrike" dirty="0">
                          <a:effectLst/>
                        </a:rPr>
                        <a:t>,</a:t>
                      </a:r>
                      <a:r>
                        <a:rPr lang="zh-TW" alt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</a:rPr>
                        <a:t>{sys temp},</a:t>
                      </a:r>
                      <a:r>
                        <a:rPr lang="zh-TW" alt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</a:rPr>
                        <a:t>DDDDDDDDDD, SSSSSS\r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61" marR="9161" marT="916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45187"/>
                  </a:ext>
                </a:extLst>
              </a:tr>
              <a:tr h="11592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@GS,001,G\r\n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61" marR="9161" marT="916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src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mfc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ctl</a:t>
                      </a:r>
                      <a:r>
                        <a:rPr lang="en-US" sz="1200" u="none" strike="noStrike" dirty="0">
                          <a:effectLst/>
                        </a:rPr>
                        <a:t> = 0: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      \r</a:t>
                      </a:r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{total flow </a:t>
                      </a:r>
                      <a:r>
                        <a:rPr lang="en-US" sz="12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mon</a:t>
                      </a:r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}, </a:t>
                      </a:r>
                      <a:r>
                        <a:rPr lang="en-US" sz="1200" u="none" strike="noStrike" dirty="0">
                          <a:effectLst/>
                        </a:rPr>
                        <a:t>{num gases},\r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 err="1">
                          <a:effectLst/>
                        </a:rPr>
                        <a:t>src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mfc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ctl</a:t>
                      </a:r>
                      <a:r>
                        <a:rPr lang="en-US" sz="1200" u="none" strike="noStrike" dirty="0">
                          <a:effectLst/>
                        </a:rPr>
                        <a:t> != 0: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      \r</a:t>
                      </a:r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{total flow </a:t>
                      </a:r>
                      <a:r>
                        <a:rPr lang="en-US" sz="12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mon</a:t>
                      </a:r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}, </a:t>
                      </a:r>
                      <a:r>
                        <a:rPr lang="en-US" sz="1200" u="none" strike="noStrike" dirty="0">
                          <a:effectLst/>
                        </a:rPr>
                        <a:t>{num gases},\r</a:t>
                      </a:r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{prim gas name}, {prim gas conc}</a:t>
                      </a:r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,\</a:t>
                      </a:r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61" marR="9161" marT="916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386456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62DD6304-277C-4597-DD50-CD0E36AE347C}"/>
              </a:ext>
            </a:extLst>
          </p:cNvPr>
          <p:cNvSpPr txBox="1"/>
          <p:nvPr/>
        </p:nvSpPr>
        <p:spPr>
          <a:xfrm>
            <a:off x="590503" y="434109"/>
            <a:ext cx="5656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Consolas" panose="020B0609020204030204" pitchFamily="49" charset="0"/>
                <a:ea typeface="標楷體" panose="03000509000000000000" pitchFamily="65" charset="-120"/>
              </a:rPr>
              <a:t>4010</a:t>
            </a:r>
            <a:r>
              <a:rPr lang="zh-TW" altLang="en-US" sz="3600" dirty="0">
                <a:latin typeface="Consolas" panose="020B0609020204030204" pitchFamily="49" charset="0"/>
                <a:ea typeface="標楷體" panose="03000509000000000000" pitchFamily="65" charset="-120"/>
              </a:rPr>
              <a:t>回傳值</a:t>
            </a:r>
            <a:r>
              <a:rPr lang="en-US" altLang="zh-TW" sz="3600" dirty="0">
                <a:latin typeface="Consolas" panose="020B0609020204030204" pitchFamily="49" charset="0"/>
                <a:ea typeface="標楷體" panose="03000509000000000000" pitchFamily="65" charset="-120"/>
              </a:rPr>
              <a:t>&amp;UI</a:t>
            </a:r>
            <a:r>
              <a:rPr lang="zh-TW" altLang="en-US" sz="3600" dirty="0">
                <a:latin typeface="Consolas" panose="020B0609020204030204" pitchFamily="49" charset="0"/>
                <a:ea typeface="標楷體" panose="03000509000000000000" pitchFamily="65" charset="-120"/>
              </a:rPr>
              <a:t>自訂參數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10AF5820-0278-CD2E-52E5-84EE1F688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34816"/>
              </p:ext>
            </p:extLst>
          </p:nvPr>
        </p:nvGraphicFramePr>
        <p:xfrm>
          <a:off x="456705" y="4667015"/>
          <a:ext cx="11278592" cy="1751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4522">
                  <a:extLst>
                    <a:ext uri="{9D8B030D-6E8A-4147-A177-3AD203B41FA5}">
                      <a16:colId xmlns:a16="http://schemas.microsoft.com/office/drawing/2014/main" val="1918281845"/>
                    </a:ext>
                  </a:extLst>
                </a:gridCol>
                <a:gridCol w="4194774">
                  <a:extLst>
                    <a:ext uri="{9D8B030D-6E8A-4147-A177-3AD203B41FA5}">
                      <a16:colId xmlns:a16="http://schemas.microsoft.com/office/drawing/2014/main" val="94957761"/>
                    </a:ext>
                  </a:extLst>
                </a:gridCol>
                <a:gridCol w="1445535">
                  <a:extLst>
                    <a:ext uri="{9D8B030D-6E8A-4147-A177-3AD203B41FA5}">
                      <a16:colId xmlns:a16="http://schemas.microsoft.com/office/drawing/2014/main" val="3190211178"/>
                    </a:ext>
                  </a:extLst>
                </a:gridCol>
                <a:gridCol w="4193761">
                  <a:extLst>
                    <a:ext uri="{9D8B030D-6E8A-4147-A177-3AD203B41FA5}">
                      <a16:colId xmlns:a16="http://schemas.microsoft.com/office/drawing/2014/main" val="640616425"/>
                    </a:ext>
                  </a:extLst>
                </a:gridCol>
              </a:tblGrid>
              <a:tr h="2919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err="1">
                          <a:effectLst/>
                        </a:rPr>
                        <a:t>CommandMode</a:t>
                      </a:r>
                      <a:r>
                        <a:rPr lang="en-US" sz="1200" b="1" u="none" strike="noStrike" dirty="0">
                          <a:effectLst/>
                        </a:rPr>
                        <a:t> :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61" marR="9161" marT="91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61" marR="9161" marT="91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CommandStatus</a:t>
                      </a:r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:</a:t>
                      </a:r>
                    </a:p>
                  </a:txBody>
                  <a:tcPr marL="9161" marR="9161" marT="91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61" marR="9161" marT="916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070407"/>
                  </a:ext>
                </a:extLst>
              </a:tr>
              <a:tr h="291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61" marR="9161" marT="916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61" marR="9161" marT="916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259989"/>
                  </a:ext>
                </a:extLst>
              </a:tr>
              <a:tr h="291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61" marR="9161" marT="916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get dilution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61" marR="9161" marT="916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200979"/>
                  </a:ext>
                </a:extLst>
              </a:tr>
              <a:tr h="291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61" marR="9161" marT="916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get 0ppb gas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61" marR="9161" marT="916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00466"/>
                  </a:ext>
                </a:extLst>
              </a:tr>
              <a:tr h="291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61" marR="9161" marT="916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get gas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61" marR="9161" marT="916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success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671933"/>
                  </a:ext>
                </a:extLst>
              </a:tr>
              <a:tr h="291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61" marR="9161" marT="916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MS/TS/Stop/Purge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61" marR="9161" marT="916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61" marR="9161" marT="916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161" marR="9161" marT="9161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968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783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1B61F-573B-3180-20D4-94DC466F3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4F887D2-1796-913C-F103-7795B7E66F0C}"/>
              </a:ext>
            </a:extLst>
          </p:cNvPr>
          <p:cNvSpPr txBox="1"/>
          <p:nvPr/>
        </p:nvSpPr>
        <p:spPr>
          <a:xfrm>
            <a:off x="590503" y="434109"/>
            <a:ext cx="3639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接收資料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AC78650-FB86-2C0C-8F53-CB430747E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039" y="1344689"/>
            <a:ext cx="3181547" cy="5079202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11F24767-FB41-7452-D620-90C01751B2BF}"/>
              </a:ext>
            </a:extLst>
          </p:cNvPr>
          <p:cNvGrpSpPr/>
          <p:nvPr/>
        </p:nvGrpSpPr>
        <p:grpSpPr>
          <a:xfrm>
            <a:off x="4878000" y="1638397"/>
            <a:ext cx="6850644" cy="4491786"/>
            <a:chOff x="4748164" y="1344690"/>
            <a:chExt cx="6850644" cy="4491786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408081A-8BCF-63AE-B044-99CC9FBCBA5C}"/>
                </a:ext>
              </a:extLst>
            </p:cNvPr>
            <p:cNvSpPr txBox="1"/>
            <p:nvPr/>
          </p:nvSpPr>
          <p:spPr>
            <a:xfrm>
              <a:off x="4761000" y="2851919"/>
              <a:ext cx="683780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TW"/>
              </a:defPPr>
              <a:lvl1pPr>
                <a:defRPr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TW" dirty="0"/>
                <a:t>2.</a:t>
              </a:r>
              <a:r>
                <a:rPr lang="zh-TW" altLang="en-US" dirty="0"/>
                <a:t>檢查緩存區內字串格式是否符合對應的指令模式</a:t>
              </a:r>
              <a:r>
                <a:rPr lang="en-US" altLang="zh-TW" dirty="0"/>
                <a:t>(</a:t>
              </a:r>
              <a:r>
                <a:rPr lang="en-US" altLang="zh-TW" dirty="0" err="1"/>
                <a:t>Commandmode</a:t>
              </a:r>
              <a:r>
                <a:rPr lang="en-US" altLang="zh-TW" dirty="0"/>
                <a:t>)</a:t>
              </a:r>
            </a:p>
            <a:p>
              <a:endParaRPr lang="en-US" altLang="zh-TW" dirty="0"/>
            </a:p>
            <a:p>
              <a:r>
                <a:rPr lang="zh-TW" altLang="en-US" dirty="0"/>
                <a:t>  </a:t>
              </a: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ex: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若傳送的指令為</a:t>
              </a: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@GS,001,D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，</a:t>
              </a:r>
              <a:r>
                <a:rPr lang="en-US" altLang="zh-TW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CommandMode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為</a:t>
              </a:r>
              <a:r>
                <a:rPr lang="en-US" altLang="zh-TW" sz="180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0</a:t>
              </a:r>
              <a:r>
                <a:rPr lang="zh-TW" altLang="en-US" sz="180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，</a:t>
              </a:r>
              <a:r>
                <a:rPr lang="zh-TW" altLang="en-US" b="0" i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緩存區內</a:t>
              </a:r>
              <a:endParaRPr lang="en-US" altLang="zh-TW" b="0" i="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</a:t>
              </a:r>
              <a:r>
                <a:rPr lang="zh-TW" altLang="en-US" b="0" i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字串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必</a:t>
              </a:r>
              <a:r>
                <a:rPr lang="zh-TW" altLang="en-US" b="0" i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須包含兩個回車字元</a:t>
              </a:r>
              <a:r>
                <a:rPr lang="en-US" altLang="zh-TW" b="0" i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‘\r’</a:t>
              </a:r>
              <a:r>
                <a:rPr lang="zh-TW" altLang="en-US" b="0" i="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才算完成接收。</a:t>
              </a:r>
              <a:endPara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86DE661-21FC-F652-7A09-CBCA14F0615E}"/>
                </a:ext>
              </a:extLst>
            </p:cNvPr>
            <p:cNvSpPr txBox="1"/>
            <p:nvPr/>
          </p:nvSpPr>
          <p:spPr>
            <a:xfrm>
              <a:off x="4761001" y="1344690"/>
              <a:ext cx="68378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TW"/>
              </a:defPPr>
              <a:lvl1pPr>
                <a:defRPr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TW" dirty="0"/>
                <a:t>1.</a:t>
              </a:r>
              <a:r>
                <a:rPr lang="zh-TW" altLang="en-US" dirty="0"/>
                <a:t>當</a:t>
              </a:r>
              <a:r>
                <a:rPr lang="en-US" altLang="zh-TW" dirty="0" err="1"/>
                <a:t>serialport</a:t>
              </a:r>
              <a:r>
                <a:rPr lang="zh-TW" altLang="en-US" dirty="0"/>
                <a:t>接收到資料，會自動堆疊進接收緩存區。</a:t>
              </a:r>
              <a:endParaRPr lang="en-US" altLang="zh-TW" dirty="0"/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DDB0D1F-C5CA-A70F-D178-5EFCA84752A2}"/>
                </a:ext>
              </a:extLst>
            </p:cNvPr>
            <p:cNvCxnSpPr>
              <a:cxnSpLocks/>
            </p:cNvCxnSpPr>
            <p:nvPr/>
          </p:nvCxnSpPr>
          <p:spPr>
            <a:xfrm>
              <a:off x="7633364" y="1991020"/>
              <a:ext cx="0" cy="68133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0F443705-07C8-3194-8ABB-C39EEAC63D06}"/>
                </a:ext>
              </a:extLst>
            </p:cNvPr>
            <p:cNvSpPr txBox="1"/>
            <p:nvPr/>
          </p:nvSpPr>
          <p:spPr>
            <a:xfrm>
              <a:off x="4748164" y="5190145"/>
              <a:ext cx="685064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TW"/>
              </a:defPPr>
              <a:lvl1pPr>
                <a:defRPr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TW" dirty="0"/>
                <a:t>3.</a:t>
              </a:r>
              <a:r>
                <a:rPr lang="zh-TW" altLang="en-US" dirty="0"/>
                <a:t>若符合任一個條件，將</a:t>
              </a:r>
              <a:r>
                <a:rPr lang="en-US" altLang="zh-TW" dirty="0" err="1"/>
                <a:t>ResponseReceived</a:t>
              </a:r>
              <a:r>
                <a:rPr lang="zh-TW" altLang="en-US" dirty="0"/>
                <a:t>設為</a:t>
              </a:r>
              <a:r>
                <a:rPr lang="en-US" altLang="zh-TW" dirty="0"/>
                <a:t>Set</a:t>
              </a:r>
              <a:r>
                <a:rPr lang="zh-TW" altLang="en-US" dirty="0"/>
                <a:t>，使</a:t>
              </a:r>
              <a:r>
                <a:rPr lang="en-US" altLang="zh-TW" dirty="0"/>
                <a:t>UI</a:t>
              </a:r>
              <a:r>
                <a:rPr lang="zh-TW" altLang="en-US" dirty="0"/>
                <a:t>可以</a:t>
              </a:r>
              <a:endParaRPr lang="en-US" altLang="zh-TW" dirty="0"/>
            </a:p>
            <a:p>
              <a:r>
                <a:rPr lang="zh-TW" altLang="en-US" dirty="0"/>
                <a:t>  傳送下一條指令或進一步處理資料。</a:t>
              </a:r>
              <a:endParaRPr lang="en-US" altLang="zh-TW" dirty="0"/>
            </a:p>
          </p:txBody>
        </p: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72BEB872-377D-B652-1DC2-BAF162428433}"/>
                </a:ext>
              </a:extLst>
            </p:cNvPr>
            <p:cNvCxnSpPr>
              <a:cxnSpLocks/>
            </p:cNvCxnSpPr>
            <p:nvPr/>
          </p:nvCxnSpPr>
          <p:spPr>
            <a:xfrm>
              <a:off x="7633364" y="4352216"/>
              <a:ext cx="0" cy="68133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7592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77176-0312-58B2-BFEF-3984C86AB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6D6119EA-0B9F-BA43-9473-7E6577544F61}"/>
              </a:ext>
            </a:extLst>
          </p:cNvPr>
          <p:cNvSpPr txBox="1"/>
          <p:nvPr/>
        </p:nvSpPr>
        <p:spPr>
          <a:xfrm>
            <a:off x="590503" y="434109"/>
            <a:ext cx="3639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傳送資料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B40D3E6-ABFC-48A8-DD20-F27DFB29C215}"/>
              </a:ext>
            </a:extLst>
          </p:cNvPr>
          <p:cNvGrpSpPr/>
          <p:nvPr/>
        </p:nvGrpSpPr>
        <p:grpSpPr>
          <a:xfrm>
            <a:off x="4878225" y="1877144"/>
            <a:ext cx="6397973" cy="4221758"/>
            <a:chOff x="4761000" y="1344689"/>
            <a:chExt cx="5998296" cy="4221758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2C65ABA-55A1-3B20-63DE-75DB8A70EDA4}"/>
                </a:ext>
              </a:extLst>
            </p:cNvPr>
            <p:cNvSpPr txBox="1"/>
            <p:nvPr/>
          </p:nvSpPr>
          <p:spPr>
            <a:xfrm>
              <a:off x="4761001" y="2851919"/>
              <a:ext cx="598546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TW"/>
              </a:defPPr>
              <a:lvl1pPr>
                <a:defRPr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TW" dirty="0"/>
                <a:t>2.</a:t>
              </a:r>
              <a:r>
                <a:rPr lang="zh-TW" altLang="en-US" dirty="0"/>
                <a:t>等待</a:t>
              </a:r>
              <a:r>
                <a:rPr lang="en-US" altLang="zh-TW" dirty="0" err="1"/>
                <a:t>ResponseReceived</a:t>
              </a:r>
              <a:r>
                <a:rPr lang="zh-TW" altLang="en-US" dirty="0"/>
                <a:t>變為</a:t>
              </a:r>
              <a:r>
                <a:rPr lang="en-US" altLang="zh-TW" dirty="0"/>
                <a:t>Set(</a:t>
              </a:r>
              <a:r>
                <a:rPr lang="zh-TW" altLang="en-US" dirty="0"/>
                <a:t>除</a:t>
              </a:r>
              <a:r>
                <a:rPr lang="en-US" altLang="zh-TW" dirty="0"/>
                <a:t>GS</a:t>
              </a:r>
              <a:r>
                <a:rPr lang="zh-TW" altLang="en-US" dirty="0"/>
                <a:t>指令只需等待</a:t>
              </a:r>
              <a:r>
                <a:rPr lang="en-US" altLang="zh-TW" dirty="0"/>
                <a:t>1s</a:t>
              </a:r>
              <a:r>
                <a:rPr lang="zh-TW" altLang="en-US" dirty="0"/>
                <a:t>外，</a:t>
              </a:r>
              <a:endParaRPr lang="en-US" altLang="zh-TW" dirty="0"/>
            </a:p>
            <a:p>
              <a:r>
                <a:rPr lang="en-US" altLang="zh-TW" dirty="0"/>
                <a:t>  </a:t>
              </a:r>
              <a:r>
                <a:rPr lang="zh-TW" altLang="en-US" dirty="0"/>
                <a:t>其餘控制指令皆須等待</a:t>
              </a:r>
              <a:r>
                <a:rPr lang="en-US" altLang="zh-TW" dirty="0"/>
                <a:t>5s)</a:t>
              </a:r>
              <a:r>
                <a:rPr lang="zh-TW" altLang="en-US" dirty="0"/>
                <a:t>，超過等待時間繼續重複</a:t>
              </a:r>
              <a:r>
                <a:rPr lang="en-US" altLang="zh-TW" dirty="0"/>
                <a:t>1~2</a:t>
              </a:r>
              <a:r>
                <a:rPr lang="zh-TW" altLang="en-US" dirty="0"/>
                <a:t>，</a:t>
              </a:r>
              <a:endParaRPr lang="en-US" altLang="zh-TW" dirty="0"/>
            </a:p>
            <a:p>
              <a:r>
                <a:rPr lang="zh-TW" altLang="en-US" dirty="0"/>
                <a:t>  直到重複次數超過</a:t>
              </a:r>
              <a:r>
                <a:rPr lang="en-US" altLang="zh-TW" dirty="0"/>
                <a:t>5</a:t>
              </a:r>
              <a:r>
                <a:rPr lang="zh-TW" altLang="en-US" dirty="0"/>
                <a:t>次或</a:t>
              </a:r>
              <a:r>
                <a:rPr lang="en-US" altLang="zh-TW" dirty="0" err="1"/>
                <a:t>ResponseReceived</a:t>
              </a:r>
              <a:r>
                <a:rPr lang="zh-TW" altLang="en-US" dirty="0"/>
                <a:t>變為</a:t>
              </a:r>
              <a:r>
                <a:rPr lang="en-US" altLang="zh-TW" dirty="0"/>
                <a:t>Set</a:t>
              </a:r>
              <a:r>
                <a:rPr lang="zh-TW" altLang="en-US" dirty="0"/>
                <a:t>。</a:t>
              </a:r>
              <a:endParaRPr lang="en-US" altLang="zh-TW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83D14E6-74A7-2D04-8319-AEC6FD2688B5}"/>
                </a:ext>
              </a:extLst>
            </p:cNvPr>
            <p:cNvSpPr txBox="1"/>
            <p:nvPr/>
          </p:nvSpPr>
          <p:spPr>
            <a:xfrm>
              <a:off x="4761000" y="1344689"/>
              <a:ext cx="598546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TW"/>
              </a:defPPr>
              <a:lvl1pPr>
                <a:defRPr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TW" dirty="0"/>
                <a:t>1.</a:t>
              </a:r>
              <a:r>
                <a:rPr lang="zh-TW" altLang="en-US" dirty="0"/>
                <a:t>重設傳送狀態，若</a:t>
              </a:r>
              <a:r>
                <a:rPr lang="en-US" altLang="zh-TW" dirty="0"/>
                <a:t>port</a:t>
              </a:r>
              <a:r>
                <a:rPr lang="zh-TW" altLang="en-US" dirty="0"/>
                <a:t>開啟，清空接收緩存區</a:t>
              </a:r>
              <a:r>
                <a:rPr lang="en-US" altLang="zh-TW" dirty="0"/>
                <a:t>&amp;</a:t>
              </a:r>
              <a:r>
                <a:rPr lang="zh-TW" altLang="en-US" dirty="0"/>
                <a:t>傳送指令，</a:t>
              </a:r>
              <a:endParaRPr lang="en-US" altLang="zh-TW" dirty="0"/>
            </a:p>
            <a:p>
              <a:r>
                <a:rPr lang="zh-TW" altLang="en-US" dirty="0"/>
                <a:t>  否則重設所有變數、停止計時器、顯示錯誤訊息。</a:t>
              </a:r>
              <a:endParaRPr lang="en-US" altLang="zh-TW" dirty="0"/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7CC29B94-8D91-1013-17E4-8286552B0D8A}"/>
                </a:ext>
              </a:extLst>
            </p:cNvPr>
            <p:cNvCxnSpPr>
              <a:cxnSpLocks/>
            </p:cNvCxnSpPr>
            <p:nvPr/>
          </p:nvCxnSpPr>
          <p:spPr>
            <a:xfrm>
              <a:off x="7633364" y="1991020"/>
              <a:ext cx="0" cy="68133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1B988BC-17A5-D707-99C8-A2077E875926}"/>
                </a:ext>
              </a:extLst>
            </p:cNvPr>
            <p:cNvSpPr txBox="1"/>
            <p:nvPr/>
          </p:nvSpPr>
          <p:spPr>
            <a:xfrm>
              <a:off x="4761000" y="4643117"/>
              <a:ext cx="599829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TW"/>
              </a:defPPr>
              <a:lvl1pPr>
                <a:defRPr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TW" dirty="0"/>
                <a:t>3.</a:t>
              </a:r>
              <a:r>
                <a:rPr lang="zh-TW" altLang="en-US" dirty="0"/>
                <a:t>若重複次數超過</a:t>
              </a:r>
              <a:r>
                <a:rPr lang="en-US" altLang="zh-TW" dirty="0"/>
                <a:t>5</a:t>
              </a:r>
              <a:r>
                <a:rPr lang="zh-TW" altLang="en-US" dirty="0"/>
                <a:t>次，傳送狀態設為</a:t>
              </a:r>
              <a:r>
                <a:rPr lang="en-US" altLang="zh-TW" dirty="0"/>
                <a:t>-1(</a:t>
              </a:r>
              <a:r>
                <a:rPr lang="zh-TW" altLang="en-US" dirty="0"/>
                <a:t>失敗</a:t>
              </a:r>
              <a:r>
                <a:rPr lang="en-US" altLang="zh-TW" dirty="0"/>
                <a:t>)</a:t>
              </a:r>
              <a:r>
                <a:rPr lang="zh-TW" altLang="en-US" dirty="0"/>
                <a:t>，停止計時器</a:t>
              </a:r>
              <a:endParaRPr lang="en-US" altLang="zh-TW" dirty="0"/>
            </a:p>
            <a:p>
              <a:r>
                <a:rPr lang="zh-TW" altLang="en-US" dirty="0"/>
                <a:t>  並顯示錯誤訊息；</a:t>
              </a:r>
              <a:endParaRPr lang="en-US" altLang="zh-TW" dirty="0"/>
            </a:p>
            <a:p>
              <a:r>
                <a:rPr lang="zh-TW" altLang="en-US" dirty="0"/>
                <a:t>  若</a:t>
              </a:r>
              <a:r>
                <a:rPr lang="en-US" altLang="zh-TW" dirty="0" err="1"/>
                <a:t>ResponseReceived</a:t>
              </a:r>
              <a:r>
                <a:rPr lang="zh-TW" altLang="en-US" dirty="0"/>
                <a:t>變為</a:t>
              </a:r>
              <a:r>
                <a:rPr lang="en-US" altLang="zh-TW" dirty="0"/>
                <a:t>Set</a:t>
              </a:r>
              <a:r>
                <a:rPr lang="zh-TW" altLang="en-US" dirty="0"/>
                <a:t>，傳送狀態設為</a:t>
              </a:r>
              <a:r>
                <a:rPr lang="en-US" altLang="zh-TW" dirty="0"/>
                <a:t>1(</a:t>
              </a:r>
              <a:r>
                <a:rPr lang="zh-TW" altLang="en-US" dirty="0"/>
                <a:t>成功</a:t>
              </a:r>
              <a:r>
                <a:rPr lang="en-US" altLang="zh-TW" dirty="0"/>
                <a:t>)</a:t>
              </a:r>
              <a:r>
                <a:rPr lang="zh-TW" altLang="en-US" dirty="0"/>
                <a:t>。</a:t>
              </a:r>
              <a:endParaRPr lang="en-US" altLang="zh-TW" dirty="0"/>
            </a:p>
          </p:txBody>
        </p: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9F61AB3A-DB62-E03B-78B2-DDBB8D671F65}"/>
                </a:ext>
              </a:extLst>
            </p:cNvPr>
            <p:cNvCxnSpPr>
              <a:cxnSpLocks/>
            </p:cNvCxnSpPr>
            <p:nvPr/>
          </p:nvCxnSpPr>
          <p:spPr>
            <a:xfrm>
              <a:off x="7633364" y="3836171"/>
              <a:ext cx="0" cy="68133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6704D591-C8A8-33E4-59F2-09936A3BF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600" y="1189081"/>
            <a:ext cx="3115882" cy="54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09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BF18A-9F8F-31D6-EA1D-17EFC7875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FFEADB18-920E-F8AD-BF10-552497E0C751}"/>
              </a:ext>
            </a:extLst>
          </p:cNvPr>
          <p:cNvSpPr txBox="1">
            <a:spLocks/>
          </p:cNvSpPr>
          <p:nvPr/>
        </p:nvSpPr>
        <p:spPr>
          <a:xfrm>
            <a:off x="901574" y="691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計時器</a:t>
            </a:r>
            <a:endParaRPr lang="en-US" altLang="zh-TW" dirty="0"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8216C42E-8585-8FE4-416F-B2DE346A7868}"/>
              </a:ext>
            </a:extLst>
          </p:cNvPr>
          <p:cNvSpPr txBox="1">
            <a:spLocks/>
          </p:cNvSpPr>
          <p:nvPr/>
        </p:nvSpPr>
        <p:spPr>
          <a:xfrm>
            <a:off x="901574" y="1994400"/>
            <a:ext cx="10515600" cy="32624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指令清單計時器</a:t>
            </a:r>
          </a:p>
          <a:p>
            <a:pPr>
              <a:lnSpc>
                <a:spcPct val="20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狀態捕捉計時器</a:t>
            </a:r>
            <a:endParaRPr lang="en-US" altLang="zh-TW" dirty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pPr>
              <a:lnSpc>
                <a:spcPct val="200000"/>
              </a:lnSpc>
            </a:pPr>
            <a:endParaRPr lang="zh-TW" altLang="en-US" dirty="0">
              <a:latin typeface="Consolas" panose="020B0609020204030204" pitchFamily="49" charset="0"/>
              <a:ea typeface="標楷體" panose="03000509000000000000" pitchFamily="65" charset="-120"/>
            </a:endParaRPr>
          </a:p>
          <a:p>
            <a:pPr>
              <a:lnSpc>
                <a:spcPct val="200000"/>
              </a:lnSpc>
            </a:pPr>
            <a:endParaRPr lang="zh-TW" altLang="en-US" dirty="0"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7332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A46E6-E660-F4FB-B444-5C62F50B0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5545F4E4-04CD-F45D-BACA-D5CEB1C1C4E5}"/>
              </a:ext>
            </a:extLst>
          </p:cNvPr>
          <p:cNvSpPr txBox="1"/>
          <p:nvPr/>
        </p:nvSpPr>
        <p:spPr>
          <a:xfrm>
            <a:off x="590503" y="434109"/>
            <a:ext cx="3639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指令清單計時器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E4C5B33-1AF0-2654-37CE-80B986639594}"/>
              </a:ext>
            </a:extLst>
          </p:cNvPr>
          <p:cNvGrpSpPr/>
          <p:nvPr/>
        </p:nvGrpSpPr>
        <p:grpSpPr>
          <a:xfrm>
            <a:off x="5183025" y="1410753"/>
            <a:ext cx="6685699" cy="5071152"/>
            <a:chOff x="4761000" y="1344689"/>
            <a:chExt cx="6268048" cy="5071152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5EF1A5D-5C06-317C-45CF-BC8E1AFE3E98}"/>
                </a:ext>
              </a:extLst>
            </p:cNvPr>
            <p:cNvSpPr txBox="1"/>
            <p:nvPr/>
          </p:nvSpPr>
          <p:spPr>
            <a:xfrm>
              <a:off x="4761000" y="2445523"/>
              <a:ext cx="6268048" cy="39703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TW"/>
              </a:defPPr>
              <a:lvl1pPr>
                <a:defRPr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TW" dirty="0"/>
                <a:t>2.a.</a:t>
              </a:r>
              <a:r>
                <a:rPr lang="zh-TW" altLang="en-US" dirty="0"/>
                <a:t>在倒數計時器</a:t>
              </a:r>
              <a:r>
                <a:rPr lang="en-US" altLang="zh-TW" dirty="0" err="1"/>
                <a:t>CmdTimeCount</a:t>
              </a:r>
              <a:r>
                <a:rPr lang="zh-TW" altLang="en-US" dirty="0"/>
                <a:t>為</a:t>
              </a:r>
              <a:r>
                <a:rPr lang="en-US" altLang="zh-TW" dirty="0"/>
                <a:t>0</a:t>
              </a:r>
              <a:r>
                <a:rPr lang="zh-TW" altLang="en-US" dirty="0"/>
                <a:t>，且</a:t>
              </a:r>
              <a:r>
                <a:rPr lang="en-US" altLang="zh-TW" dirty="0"/>
                <a:t>list index</a:t>
              </a:r>
              <a:r>
                <a:rPr lang="zh-TW" altLang="en-US" dirty="0"/>
                <a:t>不為</a:t>
              </a:r>
              <a:r>
                <a:rPr lang="en-US" altLang="zh-TW" dirty="0"/>
                <a:t>end</a:t>
              </a:r>
              <a:r>
                <a:rPr lang="zh-TW" altLang="en-US" dirty="0"/>
                <a:t> </a:t>
              </a:r>
              <a:endParaRPr lang="en-US" altLang="zh-TW" dirty="0"/>
            </a:p>
            <a:p>
              <a:r>
                <a:rPr lang="zh-TW" altLang="en-US" dirty="0"/>
                <a:t>    </a:t>
              </a:r>
              <a:r>
                <a:rPr lang="en-US" altLang="zh-TW" dirty="0"/>
                <a:t>(</a:t>
              </a:r>
              <a:r>
                <a:rPr lang="zh-TW" altLang="en-US" dirty="0"/>
                <a:t>包含</a:t>
              </a:r>
              <a:r>
                <a:rPr lang="en-US" altLang="zh-TW" dirty="0"/>
                <a:t>timer</a:t>
              </a:r>
              <a:r>
                <a:rPr lang="zh-TW" altLang="en-US" dirty="0"/>
                <a:t>剛被開啟</a:t>
              </a:r>
              <a:r>
                <a:rPr lang="en-US" altLang="zh-TW" dirty="0"/>
                <a:t>)</a:t>
              </a:r>
              <a:r>
                <a:rPr lang="zh-TW" altLang="en-US" dirty="0"/>
                <a:t>時</a:t>
              </a:r>
              <a:r>
                <a:rPr lang="en-US" altLang="zh-TW" dirty="0"/>
                <a:t>:</a:t>
              </a:r>
              <a:r>
                <a:rPr lang="zh-TW" altLang="en-US" dirty="0"/>
                <a:t>讀取下一個指令</a:t>
              </a:r>
              <a:r>
                <a:rPr lang="en-US" altLang="zh-TW" dirty="0"/>
                <a:t>&amp;</a:t>
              </a:r>
              <a:r>
                <a:rPr lang="zh-TW" altLang="en-US" dirty="0"/>
                <a:t>時間，並傳送指</a:t>
              </a:r>
              <a:endParaRPr lang="en-US" altLang="zh-TW" dirty="0"/>
            </a:p>
            <a:p>
              <a:r>
                <a:rPr lang="zh-TW" altLang="en-US" dirty="0"/>
                <a:t>    令。</a:t>
              </a:r>
              <a:endParaRPr lang="en-US" altLang="zh-TW" dirty="0"/>
            </a:p>
            <a:p>
              <a:r>
                <a:rPr lang="zh-TW" altLang="en-US" dirty="0"/>
                <a:t>    若回應正確</a:t>
              </a:r>
              <a:r>
                <a:rPr lang="en-US" altLang="zh-TW" dirty="0"/>
                <a:t>(</a:t>
              </a:r>
              <a:r>
                <a:rPr lang="zh-TW" altLang="en-US" dirty="0"/>
                <a:t>傳送狀態為</a:t>
              </a:r>
              <a:r>
                <a:rPr lang="en-US" altLang="zh-TW" dirty="0"/>
                <a:t>1)</a:t>
              </a:r>
              <a:r>
                <a:rPr lang="zh-TW" altLang="en-US" dirty="0"/>
                <a:t>，將</a:t>
              </a:r>
              <a:r>
                <a:rPr lang="en-US" altLang="zh-TW" dirty="0"/>
                <a:t>list index</a:t>
              </a:r>
              <a:r>
                <a:rPr lang="zh-TW" altLang="en-US" dirty="0"/>
                <a:t>移至下條指令；</a:t>
              </a:r>
              <a:endParaRPr lang="en-US" altLang="zh-TW" dirty="0"/>
            </a:p>
            <a:p>
              <a:r>
                <a:rPr lang="zh-TW" altLang="en-US" dirty="0"/>
                <a:t>    回應失敗</a:t>
              </a:r>
              <a:r>
                <a:rPr lang="en-US" altLang="zh-TW" dirty="0"/>
                <a:t>(</a:t>
              </a:r>
              <a:r>
                <a:rPr lang="zh-TW" altLang="en-US" dirty="0"/>
                <a:t>傳送狀態為</a:t>
              </a:r>
              <a:r>
                <a:rPr lang="en-US" altLang="zh-TW" dirty="0"/>
                <a:t>-1)</a:t>
              </a:r>
              <a:r>
                <a:rPr lang="zh-TW" altLang="en-US" dirty="0"/>
                <a:t>，結束</a:t>
              </a:r>
              <a:r>
                <a:rPr lang="en-US" altLang="zh-TW" dirty="0"/>
                <a:t>tick</a:t>
              </a:r>
              <a:r>
                <a:rPr lang="zh-TW" altLang="en-US" dirty="0"/>
                <a:t>。</a:t>
              </a:r>
              <a:endParaRPr lang="en-US" altLang="zh-TW" dirty="0"/>
            </a:p>
            <a:p>
              <a:endParaRPr lang="en-US" altLang="zh-TW" dirty="0"/>
            </a:p>
            <a:p>
              <a:r>
                <a:rPr lang="zh-TW" altLang="en-US" dirty="0"/>
                <a:t>  </a:t>
              </a: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指令傳送前需停止</a:t>
              </a: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timer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，防止執行序堆積，待接收到正確回</a:t>
              </a:r>
              <a:endPara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應後再開啟。</a:t>
              </a:r>
              <a:endPara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zh-TW" dirty="0"/>
            </a:p>
            <a:p>
              <a:r>
                <a:rPr lang="zh-TW" altLang="en-US" dirty="0"/>
                <a:t>  </a:t>
              </a:r>
              <a:r>
                <a:rPr lang="en-US" altLang="zh-TW" dirty="0"/>
                <a:t>b.</a:t>
              </a:r>
              <a:r>
                <a:rPr lang="zh-TW" altLang="en-US" dirty="0"/>
                <a:t>若</a:t>
              </a:r>
              <a:r>
                <a:rPr lang="en-US" altLang="zh-TW" dirty="0"/>
                <a:t>list index</a:t>
              </a:r>
              <a:r>
                <a:rPr lang="zh-TW" altLang="en-US" dirty="0"/>
                <a:t>為</a:t>
              </a:r>
              <a:r>
                <a:rPr lang="en-US" altLang="zh-TW" dirty="0"/>
                <a:t>end:</a:t>
              </a:r>
              <a:r>
                <a:rPr lang="zh-TW" altLang="en-US" dirty="0"/>
                <a:t>停止計時，並向</a:t>
              </a:r>
              <a:r>
                <a:rPr lang="en-US" altLang="zh-TW" dirty="0"/>
                <a:t>4010</a:t>
              </a:r>
              <a:r>
                <a:rPr lang="zh-TW" altLang="en-US" dirty="0"/>
                <a:t>傳送停止指</a:t>
              </a:r>
              <a:endParaRPr lang="en-US" altLang="zh-TW" dirty="0"/>
            </a:p>
            <a:p>
              <a:r>
                <a:rPr lang="en-US" altLang="zh-TW" dirty="0"/>
                <a:t>    </a:t>
              </a:r>
              <a:r>
                <a:rPr lang="zh-TW" altLang="en-US" dirty="0"/>
                <a:t>令，同時解鎖控制鍵。</a:t>
              </a:r>
              <a:endParaRPr lang="en-US" altLang="zh-TW" dirty="0"/>
            </a:p>
            <a:p>
              <a:endParaRPr lang="en-US" altLang="zh-TW" dirty="0"/>
            </a:p>
            <a:p>
              <a:r>
                <a:rPr lang="zh-TW" altLang="en-US" dirty="0"/>
                <a:t>  </a:t>
              </a:r>
              <a:r>
                <a:rPr lang="en-US" altLang="zh-TW" dirty="0"/>
                <a:t>c.</a:t>
              </a:r>
              <a:r>
                <a:rPr lang="zh-TW" altLang="en-US" dirty="0"/>
                <a:t>以上皆非</a:t>
              </a:r>
              <a:r>
                <a:rPr lang="en-US" altLang="zh-TW" dirty="0"/>
                <a:t>:</a:t>
              </a:r>
              <a:r>
                <a:rPr lang="zh-TW" altLang="en-US" dirty="0"/>
                <a:t>進行倒數計時，並顯示剩餘時間。</a:t>
              </a:r>
            </a:p>
            <a:p>
              <a:endParaRPr lang="en-US" altLang="zh-TW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74412AE-8B5D-5C6C-43E7-97447A031FF7}"/>
                </a:ext>
              </a:extLst>
            </p:cNvPr>
            <p:cNvSpPr txBox="1"/>
            <p:nvPr/>
          </p:nvSpPr>
          <p:spPr>
            <a:xfrm>
              <a:off x="4761000" y="1344689"/>
              <a:ext cx="59854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TW"/>
              </a:defPPr>
              <a:lvl1pPr>
                <a:defRPr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TW" dirty="0"/>
                <a:t>1.</a:t>
              </a:r>
              <a:r>
                <a:rPr lang="zh-TW" altLang="en-US" dirty="0"/>
                <a:t>當點擊清單下方的</a:t>
              </a:r>
              <a:r>
                <a:rPr lang="en-US" altLang="zh-TW" dirty="0"/>
                <a:t>Start</a:t>
              </a:r>
              <a:r>
                <a:rPr lang="zh-TW" altLang="en-US" dirty="0"/>
                <a:t>時被開啟，每秒觸發一次</a:t>
              </a:r>
              <a:r>
                <a:rPr lang="en-US" altLang="zh-TW" dirty="0"/>
                <a:t>(tick)</a:t>
              </a:r>
              <a:r>
                <a:rPr lang="zh-TW" altLang="en-US" dirty="0"/>
                <a:t>。</a:t>
              </a:r>
              <a:endParaRPr lang="en-US" altLang="zh-TW" dirty="0"/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91415198-F09B-53AA-425E-26337264C5D5}"/>
                </a:ext>
              </a:extLst>
            </p:cNvPr>
            <p:cNvCxnSpPr>
              <a:cxnSpLocks/>
            </p:cNvCxnSpPr>
            <p:nvPr/>
          </p:nvCxnSpPr>
          <p:spPr>
            <a:xfrm>
              <a:off x="7633364" y="1750878"/>
              <a:ext cx="0" cy="68133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EA0CA83B-D351-5972-034D-70E523FFE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1179844"/>
            <a:ext cx="4349100" cy="54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2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D2116-503A-2C0D-CCD4-91BED9B42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0E073144-3639-194C-81F4-E2F3C42B57BA}"/>
              </a:ext>
            </a:extLst>
          </p:cNvPr>
          <p:cNvSpPr txBox="1"/>
          <p:nvPr/>
        </p:nvSpPr>
        <p:spPr>
          <a:xfrm>
            <a:off x="590503" y="434109"/>
            <a:ext cx="3639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狀態捕捉計時器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3BEEC2E-4418-1664-6D6B-B6C9BFACDE6C}"/>
              </a:ext>
            </a:extLst>
          </p:cNvPr>
          <p:cNvGrpSpPr/>
          <p:nvPr/>
        </p:nvGrpSpPr>
        <p:grpSpPr>
          <a:xfrm>
            <a:off x="5183025" y="2245269"/>
            <a:ext cx="5663315" cy="2058450"/>
            <a:chOff x="4761000" y="1033404"/>
            <a:chExt cx="6268048" cy="2058450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A4947AD-AEB5-4202-76C4-BCAD80B81DB9}"/>
                </a:ext>
              </a:extLst>
            </p:cNvPr>
            <p:cNvSpPr txBox="1"/>
            <p:nvPr/>
          </p:nvSpPr>
          <p:spPr>
            <a:xfrm>
              <a:off x="4761000" y="2445523"/>
              <a:ext cx="626804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TW"/>
              </a:defPPr>
              <a:lvl1pPr>
                <a:defRPr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TW" dirty="0"/>
                <a:t>2.</a:t>
              </a:r>
              <a:r>
                <a:rPr lang="zh-TW" altLang="en-US" dirty="0"/>
                <a:t>每次觸發都會向</a:t>
              </a:r>
              <a:r>
                <a:rPr lang="en-US" altLang="zh-TW" dirty="0"/>
                <a:t>4010</a:t>
              </a:r>
              <a:r>
                <a:rPr lang="zh-TW" altLang="en-US" dirty="0"/>
                <a:t>要求狀態資訊</a:t>
              </a:r>
              <a:r>
                <a:rPr lang="en-US" altLang="zh-TW" dirty="0"/>
                <a:t>(</a:t>
              </a:r>
              <a:r>
                <a:rPr lang="zh-TW" altLang="en-US" dirty="0"/>
                <a:t>氣體名稱、濃度、</a:t>
              </a:r>
              <a:endParaRPr lang="en-US" altLang="zh-TW" dirty="0"/>
            </a:p>
            <a:p>
              <a:r>
                <a:rPr lang="zh-TW" altLang="en-US" dirty="0"/>
                <a:t>  流量</a:t>
              </a:r>
              <a:r>
                <a:rPr lang="en-US" altLang="zh-TW" dirty="0"/>
                <a:t>)</a:t>
              </a:r>
              <a:r>
                <a:rPr lang="zh-TW" altLang="en-US" dirty="0"/>
                <a:t>，經處理後顯示在監視視窗上，並寫入</a:t>
              </a:r>
              <a:r>
                <a:rPr lang="en-US" altLang="zh-TW" dirty="0"/>
                <a:t>csv</a:t>
              </a:r>
              <a:r>
                <a:rPr lang="zh-TW" altLang="en-US" dirty="0"/>
                <a:t>檔。</a:t>
              </a:r>
              <a:endParaRPr lang="en-US" altLang="zh-TW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9522D06-CABE-EA77-B67B-5B05BD2DFD74}"/>
                </a:ext>
              </a:extLst>
            </p:cNvPr>
            <p:cNvSpPr txBox="1"/>
            <p:nvPr/>
          </p:nvSpPr>
          <p:spPr>
            <a:xfrm>
              <a:off x="4761000" y="1033404"/>
              <a:ext cx="626804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TW"/>
              </a:defPPr>
              <a:lvl1pPr>
                <a:defRPr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TW" dirty="0"/>
                <a:t>1.</a:t>
              </a:r>
              <a:r>
                <a:rPr lang="zh-TW" altLang="en-US" dirty="0"/>
                <a:t>當點擊</a:t>
              </a:r>
              <a:r>
                <a:rPr lang="en-US" altLang="zh-TW" dirty="0"/>
                <a:t>Capture</a:t>
              </a:r>
              <a:r>
                <a:rPr lang="zh-TW" altLang="en-US" dirty="0"/>
                <a:t>時被開啟，根據所選的</a:t>
              </a:r>
              <a:r>
                <a:rPr lang="zh-TW" altLang="en-US" sz="1800" dirty="0"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更新速度設定</a:t>
              </a:r>
              <a:endParaRPr lang="en-US" altLang="zh-TW" sz="1800" dirty="0"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zh-TW" altLang="en-US" dirty="0"/>
                <a:t>  </a:t>
              </a:r>
              <a:r>
                <a:rPr lang="zh-TW" altLang="en-US" sz="1800" dirty="0"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觸發間隔</a:t>
              </a:r>
              <a:r>
                <a:rPr lang="zh-TW" altLang="en-US" dirty="0"/>
                <a:t>。</a:t>
              </a:r>
              <a:endParaRPr lang="en-US" altLang="zh-TW" dirty="0"/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B4861F53-0966-3219-84E4-C20F9039FC9E}"/>
                </a:ext>
              </a:extLst>
            </p:cNvPr>
            <p:cNvCxnSpPr>
              <a:cxnSpLocks/>
            </p:cNvCxnSpPr>
            <p:nvPr/>
          </p:nvCxnSpPr>
          <p:spPr>
            <a:xfrm>
              <a:off x="7633364" y="1750878"/>
              <a:ext cx="0" cy="68133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A48C454A-019E-451F-95E6-ED1351338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892" y="1179844"/>
            <a:ext cx="2892408" cy="546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1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99FBB-0F52-9D68-B5D9-C476D96C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64" y="245446"/>
            <a:ext cx="4669800" cy="639158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Consolas" panose="020B0609020204030204" pitchFamily="49" charset="0"/>
                <a:ea typeface="標楷體" panose="03000509000000000000" pitchFamily="65" charset="-120"/>
              </a:rPr>
              <a:t>初始畫面</a:t>
            </a:r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8DE56A2F-EF32-0AD7-72C4-6438F357A108}"/>
              </a:ext>
            </a:extLst>
          </p:cNvPr>
          <p:cNvGrpSpPr/>
          <p:nvPr/>
        </p:nvGrpSpPr>
        <p:grpSpPr>
          <a:xfrm>
            <a:off x="-399893" y="675955"/>
            <a:ext cx="11239744" cy="5572329"/>
            <a:chOff x="-399893" y="675955"/>
            <a:chExt cx="11239744" cy="5572329"/>
          </a:xfrm>
        </p:grpSpPr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640C4CCA-9BB2-54C0-7A8E-F3FBFA6A80D2}"/>
                </a:ext>
              </a:extLst>
            </p:cNvPr>
            <p:cNvGrpSpPr/>
            <p:nvPr/>
          </p:nvGrpSpPr>
          <p:grpSpPr>
            <a:xfrm>
              <a:off x="-399893" y="675955"/>
              <a:ext cx="11239744" cy="5572329"/>
              <a:chOff x="-399893" y="528176"/>
              <a:chExt cx="11239744" cy="5572329"/>
            </a:xfrm>
          </p:grpSpPr>
          <p:grpSp>
            <p:nvGrpSpPr>
              <p:cNvPr id="83" name="群組 82">
                <a:extLst>
                  <a:ext uri="{FF2B5EF4-FFF2-40B4-BE49-F238E27FC236}">
                    <a16:creationId xmlns:a16="http://schemas.microsoft.com/office/drawing/2014/main" id="{30241D98-3CB1-C47E-F617-C44807B2FAA3}"/>
                  </a:ext>
                </a:extLst>
              </p:cNvPr>
              <p:cNvGrpSpPr/>
              <p:nvPr/>
            </p:nvGrpSpPr>
            <p:grpSpPr>
              <a:xfrm>
                <a:off x="-399893" y="528176"/>
                <a:ext cx="11239744" cy="5572329"/>
                <a:chOff x="-399893" y="528176"/>
                <a:chExt cx="11239744" cy="5572329"/>
              </a:xfrm>
            </p:grpSpPr>
            <p:pic>
              <p:nvPicPr>
                <p:cNvPr id="6" name="圖片 5">
                  <a:extLst>
                    <a:ext uri="{FF2B5EF4-FFF2-40B4-BE49-F238E27FC236}">
                      <a16:creationId xmlns:a16="http://schemas.microsoft.com/office/drawing/2014/main" id="{E0905FE1-B959-61C7-EFDB-D1E2DFC196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389858" y="1066551"/>
                  <a:ext cx="9449993" cy="5033954"/>
                </a:xfrm>
                <a:prstGeom prst="rect">
                  <a:avLst/>
                </a:prstGeom>
              </p:spPr>
            </p:pic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C829285A-DD71-6498-C202-3253DA7EF23A}"/>
                    </a:ext>
                  </a:extLst>
                </p:cNvPr>
                <p:cNvSpPr txBox="1"/>
                <p:nvPr/>
              </p:nvSpPr>
              <p:spPr>
                <a:xfrm>
                  <a:off x="2849064" y="529175"/>
                  <a:ext cx="1551175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600" dirty="0">
                      <a:solidFill>
                        <a:srgbClr val="C00000"/>
                      </a:solidFill>
                      <a:latin typeface="Consolas" panose="020B0609020204030204" pitchFamily="49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選擇</a:t>
                  </a:r>
                  <a:r>
                    <a:rPr lang="en-US" altLang="zh-TW" sz="1600" dirty="0">
                      <a:solidFill>
                        <a:srgbClr val="C00000"/>
                      </a:solidFill>
                      <a:latin typeface="Consolas" panose="020B0609020204030204" pitchFamily="49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COM Port</a:t>
                  </a:r>
                </a:p>
              </p:txBody>
            </p: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DEF9B1E0-C8C2-14E6-7C57-670291BC5910}"/>
                    </a:ext>
                  </a:extLst>
                </p:cNvPr>
                <p:cNvSpPr txBox="1"/>
                <p:nvPr/>
              </p:nvSpPr>
              <p:spPr>
                <a:xfrm>
                  <a:off x="4744587" y="529592"/>
                  <a:ext cx="171163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600" dirty="0">
                      <a:solidFill>
                        <a:srgbClr val="C00000"/>
                      </a:solidFill>
                      <a:latin typeface="Consolas" panose="020B0609020204030204" pitchFamily="49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選擇</a:t>
                  </a:r>
                  <a:r>
                    <a:rPr lang="en-US" altLang="zh-TW" sz="1600" dirty="0">
                      <a:solidFill>
                        <a:srgbClr val="C00000"/>
                      </a:solidFill>
                      <a:latin typeface="Consolas" panose="020B0609020204030204" pitchFamily="49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Baud rate</a:t>
                  </a:r>
                </a:p>
              </p:txBody>
            </p: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9AC05919-9F29-77F5-9458-B1BB4586B9D3}"/>
                    </a:ext>
                  </a:extLst>
                </p:cNvPr>
                <p:cNvSpPr txBox="1"/>
                <p:nvPr/>
              </p:nvSpPr>
              <p:spPr>
                <a:xfrm>
                  <a:off x="7063013" y="528176"/>
                  <a:ext cx="666781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600" dirty="0">
                      <a:solidFill>
                        <a:srgbClr val="C00000"/>
                      </a:solidFill>
                      <a:latin typeface="Consolas" panose="020B0609020204030204" pitchFamily="49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連線</a:t>
                  </a:r>
                  <a:endParaRPr lang="en-US" altLang="zh-TW" sz="1600" dirty="0">
                    <a:solidFill>
                      <a:srgbClr val="C00000"/>
                    </a:solidFill>
                    <a:latin typeface="Consolas" panose="020B0609020204030204" pitchFamily="49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B9B41E97-4E61-2672-99C5-B3FEE06F444C}"/>
                    </a:ext>
                  </a:extLst>
                </p:cNvPr>
                <p:cNvSpPr txBox="1"/>
                <p:nvPr/>
              </p:nvSpPr>
              <p:spPr>
                <a:xfrm>
                  <a:off x="-399893" y="1608248"/>
                  <a:ext cx="3137196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600" dirty="0">
                      <a:solidFill>
                        <a:srgbClr val="C00000"/>
                      </a:solidFill>
                      <a:latin typeface="Consolas" panose="020B0609020204030204" pitchFamily="49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輸入</a:t>
                  </a:r>
                  <a:r>
                    <a:rPr lang="en-US" altLang="zh-TW" sz="1600" dirty="0">
                      <a:solidFill>
                        <a:srgbClr val="C00000"/>
                      </a:solidFill>
                      <a:latin typeface="Consolas" panose="020B0609020204030204" pitchFamily="49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/</a:t>
                  </a:r>
                  <a:r>
                    <a:rPr lang="zh-TW" altLang="en-US" sz="1600" dirty="0">
                      <a:solidFill>
                        <a:srgbClr val="C00000"/>
                      </a:solidFill>
                      <a:latin typeface="Consolas" panose="020B0609020204030204" pitchFamily="49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選擇指令參數</a:t>
                  </a:r>
                  <a:endParaRPr lang="en-US" altLang="zh-TW" sz="1600" dirty="0">
                    <a:solidFill>
                      <a:srgbClr val="C00000"/>
                    </a:solidFill>
                    <a:latin typeface="Consolas" panose="020B0609020204030204" pitchFamily="49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1BED5445-A539-AE00-FAC7-E02437D7A031}"/>
                    </a:ext>
                  </a:extLst>
                </p:cNvPr>
                <p:cNvSpPr txBox="1"/>
                <p:nvPr/>
              </p:nvSpPr>
              <p:spPr>
                <a:xfrm>
                  <a:off x="8280827" y="536305"/>
                  <a:ext cx="106210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600" dirty="0">
                      <a:solidFill>
                        <a:srgbClr val="C00000"/>
                      </a:solidFill>
                      <a:latin typeface="Consolas" panose="020B0609020204030204" pitchFamily="49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連線狀態</a:t>
                  </a:r>
                  <a:endParaRPr lang="en-US" altLang="zh-TW" sz="1600" dirty="0">
                    <a:solidFill>
                      <a:srgbClr val="C00000"/>
                    </a:solidFill>
                    <a:latin typeface="Consolas" panose="020B0609020204030204" pitchFamily="49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BEEC5C92-051B-AA69-E15E-6F46403FC0B4}"/>
                    </a:ext>
                  </a:extLst>
                </p:cNvPr>
                <p:cNvSpPr/>
                <p:nvPr/>
              </p:nvSpPr>
              <p:spPr>
                <a:xfrm>
                  <a:off x="2322079" y="1366966"/>
                  <a:ext cx="809048" cy="323273"/>
                </a:xfrm>
                <a:prstGeom prst="rect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34C9324E-34A2-91BB-32A4-C0663E4E3431}"/>
                    </a:ext>
                  </a:extLst>
                </p:cNvPr>
                <p:cNvSpPr/>
                <p:nvPr/>
              </p:nvSpPr>
              <p:spPr>
                <a:xfrm>
                  <a:off x="4153708" y="1366966"/>
                  <a:ext cx="834845" cy="323273"/>
                </a:xfrm>
                <a:prstGeom prst="rect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47DA80D5-5E6D-E7A3-2BD7-7FDC74D23435}"/>
                    </a:ext>
                  </a:extLst>
                </p:cNvPr>
                <p:cNvSpPr/>
                <p:nvPr/>
              </p:nvSpPr>
              <p:spPr>
                <a:xfrm>
                  <a:off x="5192668" y="1360269"/>
                  <a:ext cx="1078823" cy="323273"/>
                </a:xfrm>
                <a:prstGeom prst="rect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5E6FD07-3AEE-CD6B-03A3-30B38DFA3DB2}"/>
                    </a:ext>
                  </a:extLst>
                </p:cNvPr>
                <p:cNvSpPr/>
                <p:nvPr/>
              </p:nvSpPr>
              <p:spPr>
                <a:xfrm>
                  <a:off x="6459345" y="1358826"/>
                  <a:ext cx="2013639" cy="323273"/>
                </a:xfrm>
                <a:prstGeom prst="rect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10ADA569-2416-DEFC-5FAE-11FAB1A16FE3}"/>
                    </a:ext>
                  </a:extLst>
                </p:cNvPr>
                <p:cNvSpPr/>
                <p:nvPr/>
              </p:nvSpPr>
              <p:spPr>
                <a:xfrm>
                  <a:off x="1479035" y="1905502"/>
                  <a:ext cx="1652092" cy="1014494"/>
                </a:xfrm>
                <a:prstGeom prst="rect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41FEF57C-C3E1-6978-6E73-579518E48F97}"/>
                    </a:ext>
                  </a:extLst>
                </p:cNvPr>
                <p:cNvSpPr/>
                <p:nvPr/>
              </p:nvSpPr>
              <p:spPr>
                <a:xfrm>
                  <a:off x="1479035" y="2919996"/>
                  <a:ext cx="1652092" cy="249382"/>
                </a:xfrm>
                <a:prstGeom prst="rect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285EE6AE-2F8F-B5A3-262B-F2CDB443BE70}"/>
                    </a:ext>
                  </a:extLst>
                </p:cNvPr>
                <p:cNvSpPr txBox="1"/>
                <p:nvPr/>
              </p:nvSpPr>
              <p:spPr>
                <a:xfrm>
                  <a:off x="196906" y="2165629"/>
                  <a:ext cx="1083797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600" dirty="0">
                      <a:solidFill>
                        <a:srgbClr val="C00000"/>
                      </a:solidFill>
                      <a:latin typeface="Consolas" panose="020B0609020204030204" pitchFamily="49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加入指令至清單</a:t>
                  </a:r>
                  <a:endParaRPr lang="en-US" altLang="zh-TW" sz="1600" dirty="0">
                    <a:solidFill>
                      <a:srgbClr val="C00000"/>
                    </a:solidFill>
                    <a:latin typeface="Consolas" panose="020B0609020204030204" pitchFamily="49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DFBEB919-22C3-FCB1-2929-0645969A13B4}"/>
                    </a:ext>
                  </a:extLst>
                </p:cNvPr>
                <p:cNvSpPr/>
                <p:nvPr/>
              </p:nvSpPr>
              <p:spPr>
                <a:xfrm>
                  <a:off x="1474912" y="4132513"/>
                  <a:ext cx="1656215" cy="232368"/>
                </a:xfrm>
                <a:prstGeom prst="rect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A72DD39B-5AAA-09AE-3C21-0F24A80D6ED9}"/>
                    </a:ext>
                  </a:extLst>
                </p:cNvPr>
                <p:cNvSpPr/>
                <p:nvPr/>
              </p:nvSpPr>
              <p:spPr>
                <a:xfrm>
                  <a:off x="1474912" y="4384874"/>
                  <a:ext cx="1656215" cy="252000"/>
                </a:xfrm>
                <a:prstGeom prst="rect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8C429B6A-6E03-1941-2565-F532F47B6A3E}"/>
                    </a:ext>
                  </a:extLst>
                </p:cNvPr>
                <p:cNvSpPr txBox="1"/>
                <p:nvPr/>
              </p:nvSpPr>
              <p:spPr>
                <a:xfrm>
                  <a:off x="-87916" y="4446364"/>
                  <a:ext cx="123859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600" dirty="0">
                      <a:solidFill>
                        <a:srgbClr val="C00000"/>
                      </a:solidFill>
                      <a:latin typeface="Consolas" panose="020B0609020204030204" pitchFamily="49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輸入檔名</a:t>
                  </a:r>
                  <a:endParaRPr lang="en-US" altLang="zh-TW" sz="1600" dirty="0">
                    <a:solidFill>
                      <a:srgbClr val="C00000"/>
                    </a:solidFill>
                    <a:latin typeface="Consolas" panose="020B0609020204030204" pitchFamily="49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E865342B-9D80-E34E-CEC5-897FEAE49803}"/>
                    </a:ext>
                  </a:extLst>
                </p:cNvPr>
                <p:cNvSpPr txBox="1"/>
                <p:nvPr/>
              </p:nvSpPr>
              <p:spPr>
                <a:xfrm>
                  <a:off x="127603" y="5189740"/>
                  <a:ext cx="123859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600" dirty="0">
                      <a:solidFill>
                        <a:srgbClr val="C00000"/>
                      </a:solidFill>
                      <a:latin typeface="Consolas" panose="020B0609020204030204" pitchFamily="49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開始記錄</a:t>
                  </a:r>
                  <a:endParaRPr lang="en-US" altLang="zh-TW" sz="1600" dirty="0">
                    <a:solidFill>
                      <a:srgbClr val="C00000"/>
                    </a:solidFill>
                    <a:latin typeface="Consolas" panose="020B0609020204030204" pitchFamily="49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DAE1A1B6-F20B-7CA3-F18C-95168CD4ACC4}"/>
                    </a:ext>
                  </a:extLst>
                </p:cNvPr>
                <p:cNvSpPr/>
                <p:nvPr/>
              </p:nvSpPr>
              <p:spPr>
                <a:xfrm>
                  <a:off x="3277247" y="1889245"/>
                  <a:ext cx="2994244" cy="2243267"/>
                </a:xfrm>
                <a:prstGeom prst="rect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64CCB5CB-F242-D600-E1B6-BBE8C00154AA}"/>
                    </a:ext>
                  </a:extLst>
                </p:cNvPr>
                <p:cNvSpPr txBox="1"/>
                <p:nvPr/>
              </p:nvSpPr>
              <p:spPr>
                <a:xfrm>
                  <a:off x="4153974" y="2143585"/>
                  <a:ext cx="106394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600" dirty="0">
                      <a:solidFill>
                        <a:srgbClr val="C00000"/>
                      </a:solidFill>
                      <a:latin typeface="Consolas" panose="020B0609020204030204" pitchFamily="49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指令清單</a:t>
                  </a:r>
                  <a:endParaRPr lang="en-US" altLang="zh-TW" sz="1600" dirty="0">
                    <a:solidFill>
                      <a:srgbClr val="C00000"/>
                    </a:solidFill>
                    <a:latin typeface="Consolas" panose="020B0609020204030204" pitchFamily="49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C65CE1BA-BCE8-A486-2B79-06B05C6D2F09}"/>
                    </a:ext>
                  </a:extLst>
                </p:cNvPr>
                <p:cNvSpPr/>
                <p:nvPr/>
              </p:nvSpPr>
              <p:spPr>
                <a:xfrm>
                  <a:off x="3277248" y="4131116"/>
                  <a:ext cx="1495758" cy="252361"/>
                </a:xfrm>
                <a:prstGeom prst="rect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9F025A2E-DC33-BDAB-D254-AFD80DE9323F}"/>
                    </a:ext>
                  </a:extLst>
                </p:cNvPr>
                <p:cNvSpPr/>
                <p:nvPr/>
              </p:nvSpPr>
              <p:spPr>
                <a:xfrm>
                  <a:off x="4775734" y="4139385"/>
                  <a:ext cx="1495758" cy="252361"/>
                </a:xfrm>
                <a:prstGeom prst="rect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66DE32EC-E417-025A-B3CA-4CDB89C73D1C}"/>
                    </a:ext>
                  </a:extLst>
                </p:cNvPr>
                <p:cNvSpPr/>
                <p:nvPr/>
              </p:nvSpPr>
              <p:spPr>
                <a:xfrm>
                  <a:off x="3276922" y="4365169"/>
                  <a:ext cx="2994244" cy="252361"/>
                </a:xfrm>
                <a:prstGeom prst="rect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46BCDAFE-5F7F-5D17-5ECB-B82733A2178D}"/>
                    </a:ext>
                  </a:extLst>
                </p:cNvPr>
                <p:cNvSpPr txBox="1"/>
                <p:nvPr/>
              </p:nvSpPr>
              <p:spPr>
                <a:xfrm>
                  <a:off x="3419266" y="3451495"/>
                  <a:ext cx="123859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600" dirty="0">
                      <a:solidFill>
                        <a:srgbClr val="C00000"/>
                      </a:solidFill>
                      <a:latin typeface="Consolas" panose="020B0609020204030204" pitchFamily="49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開始自動化</a:t>
                  </a:r>
                  <a:endParaRPr lang="en-US" altLang="zh-TW" sz="1600" dirty="0">
                    <a:solidFill>
                      <a:srgbClr val="C00000"/>
                    </a:solidFill>
                    <a:latin typeface="Consolas" panose="020B0609020204030204" pitchFamily="49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9696059C-DFA6-80B2-2B33-5D2C71BF438D}"/>
                    </a:ext>
                  </a:extLst>
                </p:cNvPr>
                <p:cNvSpPr txBox="1"/>
                <p:nvPr/>
              </p:nvSpPr>
              <p:spPr>
                <a:xfrm>
                  <a:off x="4115339" y="2962221"/>
                  <a:ext cx="2581082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600" dirty="0">
                      <a:solidFill>
                        <a:srgbClr val="C00000"/>
                      </a:solidFill>
                      <a:latin typeface="Consolas" panose="020B0609020204030204" pitchFamily="49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停止指令清單計時</a:t>
                  </a:r>
                  <a:endParaRPr lang="en-US" altLang="zh-TW" sz="1600" dirty="0">
                    <a:solidFill>
                      <a:srgbClr val="C00000"/>
                    </a:solidFill>
                    <a:latin typeface="Consolas" panose="020B0609020204030204" pitchFamily="49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TW" sz="1600" dirty="0">
                      <a:solidFill>
                        <a:srgbClr val="C00000"/>
                      </a:solidFill>
                      <a:latin typeface="Consolas" panose="020B0609020204030204" pitchFamily="49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/4010</a:t>
                  </a:r>
                  <a:r>
                    <a:rPr lang="zh-TW" altLang="en-US" sz="1600" dirty="0">
                      <a:solidFill>
                        <a:srgbClr val="C00000"/>
                      </a:solidFill>
                      <a:latin typeface="Consolas" panose="020B0609020204030204" pitchFamily="49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停止執行</a:t>
                  </a:r>
                  <a:endParaRPr lang="en-US" altLang="zh-TW" sz="1600" dirty="0">
                    <a:solidFill>
                      <a:srgbClr val="C00000"/>
                    </a:solidFill>
                    <a:latin typeface="Consolas" panose="020B0609020204030204" pitchFamily="49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68320E83-DDB2-65BF-2C3E-D7F891519AAF}"/>
                    </a:ext>
                  </a:extLst>
                </p:cNvPr>
                <p:cNvSpPr txBox="1"/>
                <p:nvPr/>
              </p:nvSpPr>
              <p:spPr>
                <a:xfrm>
                  <a:off x="3009263" y="5020463"/>
                  <a:ext cx="1498946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1600" dirty="0">
                      <a:solidFill>
                        <a:srgbClr val="C00000"/>
                      </a:solidFill>
                      <a:latin typeface="Consolas" panose="020B0609020204030204" pitchFamily="49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清除指令清單</a:t>
                  </a:r>
                  <a:endParaRPr lang="en-US" altLang="zh-TW" sz="1600" dirty="0">
                    <a:solidFill>
                      <a:srgbClr val="C00000"/>
                    </a:solidFill>
                    <a:latin typeface="Consolas" panose="020B0609020204030204" pitchFamily="49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63E86B2C-1E1F-F975-4170-FD54481CBE2B}"/>
                    </a:ext>
                  </a:extLst>
                </p:cNvPr>
                <p:cNvSpPr/>
                <p:nvPr/>
              </p:nvSpPr>
              <p:spPr>
                <a:xfrm>
                  <a:off x="6442011" y="1878963"/>
                  <a:ext cx="4270954" cy="2243267"/>
                </a:xfrm>
                <a:prstGeom prst="rect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9" name="接點: 弧形 8">
                  <a:extLst>
                    <a:ext uri="{FF2B5EF4-FFF2-40B4-BE49-F238E27FC236}">
                      <a16:creationId xmlns:a16="http://schemas.microsoft.com/office/drawing/2014/main" id="{E6D595E9-6DA6-771A-E547-7A5346351942}"/>
                    </a:ext>
                  </a:extLst>
                </p:cNvPr>
                <p:cNvCxnSpPr>
                  <a:cxnSpLocks/>
                  <a:stCxn id="11" idx="1"/>
                  <a:endCxn id="17" idx="0"/>
                </p:cNvCxnSpPr>
                <p:nvPr/>
              </p:nvCxnSpPr>
              <p:spPr>
                <a:xfrm rot="10800000" flipV="1">
                  <a:off x="2726604" y="698452"/>
                  <a:ext cx="122461" cy="668514"/>
                </a:xfrm>
                <a:prstGeom prst="curvedConnector2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接點: 弧形 11">
                  <a:extLst>
                    <a:ext uri="{FF2B5EF4-FFF2-40B4-BE49-F238E27FC236}">
                      <a16:creationId xmlns:a16="http://schemas.microsoft.com/office/drawing/2014/main" id="{694EC7C6-C0A0-E3D5-A912-B56933FFEA22}"/>
                    </a:ext>
                  </a:extLst>
                </p:cNvPr>
                <p:cNvCxnSpPr>
                  <a:cxnSpLocks/>
                  <a:stCxn id="13" idx="1"/>
                  <a:endCxn id="18" idx="0"/>
                </p:cNvCxnSpPr>
                <p:nvPr/>
              </p:nvCxnSpPr>
              <p:spPr>
                <a:xfrm rot="10800000" flipV="1">
                  <a:off x="4571131" y="698868"/>
                  <a:ext cx="173456" cy="668097"/>
                </a:xfrm>
                <a:prstGeom prst="curvedConnector2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接點: 弧形 37">
                  <a:extLst>
                    <a:ext uri="{FF2B5EF4-FFF2-40B4-BE49-F238E27FC236}">
                      <a16:creationId xmlns:a16="http://schemas.microsoft.com/office/drawing/2014/main" id="{960D65E0-FFD1-42F8-35A7-67F083085C0C}"/>
                    </a:ext>
                  </a:extLst>
                </p:cNvPr>
                <p:cNvCxnSpPr>
                  <a:cxnSpLocks/>
                  <a:stCxn id="14" idx="1"/>
                  <a:endCxn id="19" idx="0"/>
                </p:cNvCxnSpPr>
                <p:nvPr/>
              </p:nvCxnSpPr>
              <p:spPr>
                <a:xfrm rot="10800000" flipV="1">
                  <a:off x="5732081" y="697453"/>
                  <a:ext cx="1330933" cy="662816"/>
                </a:xfrm>
                <a:prstGeom prst="curvedConnector2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接點: 弧形 39">
                  <a:extLst>
                    <a:ext uri="{FF2B5EF4-FFF2-40B4-BE49-F238E27FC236}">
                      <a16:creationId xmlns:a16="http://schemas.microsoft.com/office/drawing/2014/main" id="{E27C9C58-878B-81D6-C69E-AAA747D5A6E1}"/>
                    </a:ext>
                  </a:extLst>
                </p:cNvPr>
                <p:cNvCxnSpPr>
                  <a:cxnSpLocks/>
                  <a:stCxn id="16" idx="1"/>
                  <a:endCxn id="20" idx="0"/>
                </p:cNvCxnSpPr>
                <p:nvPr/>
              </p:nvCxnSpPr>
              <p:spPr>
                <a:xfrm rot="10800000" flipV="1">
                  <a:off x="7466165" y="705582"/>
                  <a:ext cx="814662" cy="653244"/>
                </a:xfrm>
                <a:prstGeom prst="curvedConnector2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接點: 弧形 62">
                  <a:extLst>
                    <a:ext uri="{FF2B5EF4-FFF2-40B4-BE49-F238E27FC236}">
                      <a16:creationId xmlns:a16="http://schemas.microsoft.com/office/drawing/2014/main" id="{0138B88D-4697-75D0-C807-861C5F7B66B4}"/>
                    </a:ext>
                  </a:extLst>
                </p:cNvPr>
                <p:cNvCxnSpPr>
                  <a:cxnSpLocks/>
                  <a:stCxn id="15" idx="2"/>
                  <a:endCxn id="21" idx="1"/>
                </p:cNvCxnSpPr>
                <p:nvPr/>
              </p:nvCxnSpPr>
              <p:spPr>
                <a:xfrm rot="16200000" flipH="1">
                  <a:off x="1090897" y="2024610"/>
                  <a:ext cx="465947" cy="310330"/>
                </a:xfrm>
                <a:prstGeom prst="curvedConnector2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接點: 弧形 65">
                  <a:extLst>
                    <a:ext uri="{FF2B5EF4-FFF2-40B4-BE49-F238E27FC236}">
                      <a16:creationId xmlns:a16="http://schemas.microsoft.com/office/drawing/2014/main" id="{81F0E99B-37D0-6578-7589-A34B571E7C4C}"/>
                    </a:ext>
                  </a:extLst>
                </p:cNvPr>
                <p:cNvCxnSpPr>
                  <a:cxnSpLocks/>
                  <a:stCxn id="26" idx="0"/>
                  <a:endCxn id="24" idx="1"/>
                </p:cNvCxnSpPr>
                <p:nvPr/>
              </p:nvCxnSpPr>
              <p:spPr>
                <a:xfrm rot="5400000" flipH="1" flipV="1">
                  <a:off x="904313" y="3875766"/>
                  <a:ext cx="197667" cy="943531"/>
                </a:xfrm>
                <a:prstGeom prst="curvedConnector2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接點: 弧形 67">
                  <a:extLst>
                    <a:ext uri="{FF2B5EF4-FFF2-40B4-BE49-F238E27FC236}">
                      <a16:creationId xmlns:a16="http://schemas.microsoft.com/office/drawing/2014/main" id="{65B415A0-58B8-0E00-F2B6-B8A7C336A072}"/>
                    </a:ext>
                  </a:extLst>
                </p:cNvPr>
                <p:cNvCxnSpPr>
                  <a:stCxn id="27" idx="0"/>
                  <a:endCxn id="25" idx="1"/>
                </p:cNvCxnSpPr>
                <p:nvPr/>
              </p:nvCxnSpPr>
              <p:spPr>
                <a:xfrm rot="5400000" flipH="1" flipV="1">
                  <a:off x="771473" y="4486301"/>
                  <a:ext cx="678866" cy="728012"/>
                </a:xfrm>
                <a:prstGeom prst="curvedConnector2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接點: 弧形 69">
                  <a:extLst>
                    <a:ext uri="{FF2B5EF4-FFF2-40B4-BE49-F238E27FC236}">
                      <a16:creationId xmlns:a16="http://schemas.microsoft.com/office/drawing/2014/main" id="{524C3AA3-AC92-FB2D-FC74-5145488E27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838443" y="3943989"/>
                  <a:ext cx="400240" cy="1"/>
                </a:xfrm>
                <a:prstGeom prst="curvedConnector3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接點: 弧形 71">
                  <a:extLst>
                    <a:ext uri="{FF2B5EF4-FFF2-40B4-BE49-F238E27FC236}">
                      <a16:creationId xmlns:a16="http://schemas.microsoft.com/office/drawing/2014/main" id="{5D335E73-DD03-014C-3B2F-A681E3F2B20D}"/>
                    </a:ext>
                  </a:extLst>
                </p:cNvPr>
                <p:cNvCxnSpPr>
                  <a:cxnSpLocks/>
                  <a:endCxn id="31" idx="0"/>
                </p:cNvCxnSpPr>
                <p:nvPr/>
              </p:nvCxnSpPr>
              <p:spPr>
                <a:xfrm rot="5400000">
                  <a:off x="5260470" y="3876241"/>
                  <a:ext cx="526288" cy="1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接點: 弧形 73">
                  <a:extLst>
                    <a:ext uri="{FF2B5EF4-FFF2-40B4-BE49-F238E27FC236}">
                      <a16:creationId xmlns:a16="http://schemas.microsoft.com/office/drawing/2014/main" id="{741B0FF7-854A-9403-0600-3B8638F00629}"/>
                    </a:ext>
                  </a:extLst>
                </p:cNvPr>
                <p:cNvCxnSpPr>
                  <a:cxnSpLocks/>
                  <a:stCxn id="35" idx="3"/>
                  <a:endCxn id="32" idx="2"/>
                </p:cNvCxnSpPr>
                <p:nvPr/>
              </p:nvCxnSpPr>
              <p:spPr>
                <a:xfrm flipV="1">
                  <a:off x="4508209" y="4617530"/>
                  <a:ext cx="265835" cy="572210"/>
                </a:xfrm>
                <a:prstGeom prst="curvedConnector2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接點: 弧形 78">
                  <a:extLst>
                    <a:ext uri="{FF2B5EF4-FFF2-40B4-BE49-F238E27FC236}">
                      <a16:creationId xmlns:a16="http://schemas.microsoft.com/office/drawing/2014/main" id="{BB5E7425-8BCC-1A35-0C5C-95E73AC112BA}"/>
                    </a:ext>
                  </a:extLst>
                </p:cNvPr>
                <p:cNvCxnSpPr>
                  <a:stCxn id="23" idx="2"/>
                  <a:endCxn id="22" idx="1"/>
                </p:cNvCxnSpPr>
                <p:nvPr/>
              </p:nvCxnSpPr>
              <p:spPr>
                <a:xfrm rot="16200000" flipH="1">
                  <a:off x="961779" y="2527430"/>
                  <a:ext cx="294283" cy="740230"/>
                </a:xfrm>
                <a:prstGeom prst="curvedConnector2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F6F23AE7-05B3-351C-BEC6-DCAA5BD7CC53}"/>
                  </a:ext>
                </a:extLst>
              </p:cNvPr>
              <p:cNvSpPr/>
              <p:nvPr/>
            </p:nvSpPr>
            <p:spPr>
              <a:xfrm>
                <a:off x="1474912" y="3627317"/>
                <a:ext cx="1675449" cy="252361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E3E178B6-DD8E-17A3-75E3-3F97AAE84EFF}"/>
                  </a:ext>
                </a:extLst>
              </p:cNvPr>
              <p:cNvSpPr/>
              <p:nvPr/>
            </p:nvSpPr>
            <p:spPr>
              <a:xfrm>
                <a:off x="6460663" y="4380909"/>
                <a:ext cx="935740" cy="252361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F7286D80-944C-A6AE-E9B5-8D09505AADA4}"/>
                  </a:ext>
                </a:extLst>
              </p:cNvPr>
              <p:cNvSpPr/>
              <p:nvPr/>
            </p:nvSpPr>
            <p:spPr>
              <a:xfrm>
                <a:off x="9497216" y="4388534"/>
                <a:ext cx="1215749" cy="252361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25BE0D4F-4C9D-9BA3-B1DB-1EDD82560DDE}"/>
                  </a:ext>
                </a:extLst>
              </p:cNvPr>
              <p:cNvSpPr txBox="1"/>
              <p:nvPr/>
            </p:nvSpPr>
            <p:spPr>
              <a:xfrm>
                <a:off x="-51178" y="3153515"/>
                <a:ext cx="1475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 dirty="0">
                    <a:solidFill>
                      <a:srgbClr val="C00000"/>
                    </a:solidFill>
                    <a:latin typeface="Consolas" panose="020B0609020204030204" pitchFamily="49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選擇更新速度</a:t>
                </a:r>
                <a:endParaRPr lang="en-US" altLang="zh-TW" sz="1600" dirty="0">
                  <a:solidFill>
                    <a:srgbClr val="C00000"/>
                  </a:solidFill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228716CF-F165-BE5A-A886-E34E1D3C79F8}"/>
                  </a:ext>
                </a:extLst>
              </p:cNvPr>
              <p:cNvSpPr txBox="1"/>
              <p:nvPr/>
            </p:nvSpPr>
            <p:spPr>
              <a:xfrm>
                <a:off x="4966375" y="5020463"/>
                <a:ext cx="14756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 dirty="0">
                    <a:solidFill>
                      <a:srgbClr val="C00000"/>
                    </a:solidFill>
                    <a:latin typeface="Consolas" panose="020B0609020204030204" pitchFamily="49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顯示現在狀態</a:t>
                </a:r>
                <a:endParaRPr lang="en-US" altLang="zh-TW" sz="1600" dirty="0">
                  <a:solidFill>
                    <a:srgbClr val="C00000"/>
                  </a:solidFill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8FE69D93-B598-1320-96BB-A5B52ED4083E}"/>
                  </a:ext>
                </a:extLst>
              </p:cNvPr>
              <p:cNvSpPr txBox="1"/>
              <p:nvPr/>
            </p:nvSpPr>
            <p:spPr>
              <a:xfrm>
                <a:off x="4530126" y="5432302"/>
                <a:ext cx="348207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 dirty="0">
                    <a:solidFill>
                      <a:srgbClr val="C00000"/>
                    </a:solidFill>
                    <a:latin typeface="Consolas" panose="020B0609020204030204" pitchFamily="49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狀態</a:t>
                </a:r>
                <a:r>
                  <a:rPr lang="en-US" altLang="zh-TW" sz="1600" dirty="0">
                    <a:solidFill>
                      <a:srgbClr val="C00000"/>
                    </a:solidFill>
                    <a:latin typeface="Consolas" panose="020B0609020204030204" pitchFamily="49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en-US" sz="1600" dirty="0">
                    <a:solidFill>
                      <a:srgbClr val="C00000"/>
                    </a:solidFill>
                    <a:latin typeface="Consolas" panose="020B0609020204030204" pitchFamily="49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氣體、濃度、流量</a:t>
                </a:r>
                <a:r>
                  <a:rPr lang="en-US" altLang="zh-TW" sz="1600" dirty="0">
                    <a:solidFill>
                      <a:srgbClr val="C00000"/>
                    </a:solidFill>
                    <a:latin typeface="Consolas" panose="020B0609020204030204" pitchFamily="49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1600" dirty="0">
                    <a:solidFill>
                      <a:srgbClr val="C00000"/>
                    </a:solidFill>
                    <a:latin typeface="Consolas" panose="020B0609020204030204" pitchFamily="49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監視視窗</a:t>
                </a:r>
                <a:endParaRPr lang="en-US" altLang="zh-TW" sz="1600" dirty="0">
                  <a:solidFill>
                    <a:srgbClr val="C00000"/>
                  </a:solidFill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D7B93A4A-5B82-EEED-3EF1-8A299027308B}"/>
                  </a:ext>
                </a:extLst>
              </p:cNvPr>
              <p:cNvSpPr txBox="1"/>
              <p:nvPr/>
            </p:nvSpPr>
            <p:spPr>
              <a:xfrm>
                <a:off x="8415457" y="5432302"/>
                <a:ext cx="149894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rgbClr val="C00000"/>
                    </a:solidFill>
                    <a:latin typeface="Consolas" panose="020B0609020204030204" pitchFamily="49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Purge(</a:t>
                </a:r>
                <a:r>
                  <a:rPr lang="zh-TW" altLang="en-US" sz="1600" dirty="0">
                    <a:solidFill>
                      <a:srgbClr val="C00000"/>
                    </a:solidFill>
                    <a:latin typeface="Consolas" panose="020B0609020204030204" pitchFamily="49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需解鎖</a:t>
                </a:r>
                <a:r>
                  <a:rPr lang="en-US" altLang="zh-TW" sz="1600" dirty="0">
                    <a:solidFill>
                      <a:srgbClr val="C00000"/>
                    </a:solidFill>
                    <a:latin typeface="Consolas" panose="020B0609020204030204" pitchFamily="49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</a:p>
            </p:txBody>
          </p:sp>
          <p:cxnSp>
            <p:nvCxnSpPr>
              <p:cNvPr id="92" name="接點: 弧形 91">
                <a:extLst>
                  <a:ext uri="{FF2B5EF4-FFF2-40B4-BE49-F238E27FC236}">
                    <a16:creationId xmlns:a16="http://schemas.microsoft.com/office/drawing/2014/main" id="{703FDA3F-D50D-F095-B731-CDF80C49A9C4}"/>
                  </a:ext>
                </a:extLst>
              </p:cNvPr>
              <p:cNvCxnSpPr>
                <a:cxnSpLocks/>
                <a:stCxn id="89" idx="3"/>
                <a:endCxn id="36" idx="2"/>
              </p:cNvCxnSpPr>
              <p:nvPr/>
            </p:nvCxnSpPr>
            <p:spPr>
              <a:xfrm flipV="1">
                <a:off x="8012205" y="4122230"/>
                <a:ext cx="565283" cy="1479349"/>
              </a:xfrm>
              <a:prstGeom prst="curvedConnector2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接點: 弧形 93">
                <a:extLst>
                  <a:ext uri="{FF2B5EF4-FFF2-40B4-BE49-F238E27FC236}">
                    <a16:creationId xmlns:a16="http://schemas.microsoft.com/office/drawing/2014/main" id="{19CC100F-D3B4-CB50-05EB-5A7146CBB093}"/>
                  </a:ext>
                </a:extLst>
              </p:cNvPr>
              <p:cNvCxnSpPr>
                <a:cxnSpLocks/>
                <a:stCxn id="90" idx="3"/>
                <a:endCxn id="86" idx="2"/>
              </p:cNvCxnSpPr>
              <p:nvPr/>
            </p:nvCxnSpPr>
            <p:spPr>
              <a:xfrm flipV="1">
                <a:off x="9914403" y="4640895"/>
                <a:ext cx="190688" cy="960684"/>
              </a:xfrm>
              <a:prstGeom prst="curvedConnector2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接點: 弧形 99">
                <a:extLst>
                  <a:ext uri="{FF2B5EF4-FFF2-40B4-BE49-F238E27FC236}">
                    <a16:creationId xmlns:a16="http://schemas.microsoft.com/office/drawing/2014/main" id="{25E587A7-2DB1-C955-FFE3-62F6FFC23782}"/>
                  </a:ext>
                </a:extLst>
              </p:cNvPr>
              <p:cNvCxnSpPr>
                <a:cxnSpLocks/>
                <a:stCxn id="88" idx="3"/>
                <a:endCxn id="85" idx="2"/>
              </p:cNvCxnSpPr>
              <p:nvPr/>
            </p:nvCxnSpPr>
            <p:spPr>
              <a:xfrm flipV="1">
                <a:off x="6442011" y="4633270"/>
                <a:ext cx="486522" cy="556470"/>
              </a:xfrm>
              <a:prstGeom prst="curvedConnector2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接點: 弧形 108">
              <a:extLst>
                <a:ext uri="{FF2B5EF4-FFF2-40B4-BE49-F238E27FC236}">
                  <a16:creationId xmlns:a16="http://schemas.microsoft.com/office/drawing/2014/main" id="{CBDAB543-1EC9-7EEB-82CF-67219A63105F}"/>
                </a:ext>
              </a:extLst>
            </p:cNvPr>
            <p:cNvCxnSpPr>
              <a:cxnSpLocks/>
              <a:stCxn id="29" idx="0"/>
              <a:endCxn id="28" idx="0"/>
            </p:cNvCxnSpPr>
            <p:nvPr/>
          </p:nvCxnSpPr>
          <p:spPr>
            <a:xfrm rot="5400000" flipH="1" flipV="1">
              <a:off x="4602987" y="2119983"/>
              <a:ext cx="254340" cy="88423"/>
            </a:xfrm>
            <a:prstGeom prst="curvedConnector3">
              <a:avLst>
                <a:gd name="adj1" fmla="val 156522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接點: 弧形 129">
            <a:extLst>
              <a:ext uri="{FF2B5EF4-FFF2-40B4-BE49-F238E27FC236}">
                <a16:creationId xmlns:a16="http://schemas.microsoft.com/office/drawing/2014/main" id="{CE2F97BE-ABFB-A82F-6E42-0AC0E28CA395}"/>
              </a:ext>
            </a:extLst>
          </p:cNvPr>
          <p:cNvCxnSpPr>
            <a:stCxn id="87" idx="2"/>
            <a:endCxn id="84" idx="1"/>
          </p:cNvCxnSpPr>
          <p:nvPr/>
        </p:nvCxnSpPr>
        <p:spPr>
          <a:xfrm rot="16200000" flipH="1">
            <a:off x="950062" y="3376426"/>
            <a:ext cx="261429" cy="78827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08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4A938AF9-C1EE-E55D-85ED-F7CE0A2F9D4D}"/>
              </a:ext>
            </a:extLst>
          </p:cNvPr>
          <p:cNvGrpSpPr/>
          <p:nvPr/>
        </p:nvGrpSpPr>
        <p:grpSpPr>
          <a:xfrm>
            <a:off x="406846" y="1403169"/>
            <a:ext cx="7590072" cy="4520214"/>
            <a:chOff x="2747361" y="1358867"/>
            <a:chExt cx="7853964" cy="4573524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2CD36E25-6F96-D3C2-4540-EB9C9B02F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7361" y="1358867"/>
              <a:ext cx="7853964" cy="4573524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51DBCE6-0817-1F53-B8C4-BF3415401F0A}"/>
                </a:ext>
              </a:extLst>
            </p:cNvPr>
            <p:cNvSpPr/>
            <p:nvPr/>
          </p:nvSpPr>
          <p:spPr>
            <a:xfrm>
              <a:off x="2747361" y="1358867"/>
              <a:ext cx="1276927" cy="9591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nsolas" panose="020B0609020204030204" pitchFamily="49" charset="0"/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5C659E17-76B3-048B-A002-E39CDC2F4231}"/>
              </a:ext>
            </a:extLst>
          </p:cNvPr>
          <p:cNvGrpSpPr/>
          <p:nvPr/>
        </p:nvGrpSpPr>
        <p:grpSpPr>
          <a:xfrm>
            <a:off x="8180034" y="1944821"/>
            <a:ext cx="3804943" cy="3942496"/>
            <a:chOff x="8180034" y="1601921"/>
            <a:chExt cx="3804943" cy="3942496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4F37DD2-9B44-DFBD-D0B2-A5E07FE44809}"/>
                </a:ext>
              </a:extLst>
            </p:cNvPr>
            <p:cNvSpPr txBox="1"/>
            <p:nvPr/>
          </p:nvSpPr>
          <p:spPr>
            <a:xfrm>
              <a:off x="8251473" y="1601921"/>
              <a:ext cx="366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1.</a:t>
              </a:r>
              <a:r>
                <a:rPr lang="zh-TW" altLang="en-US" dirty="0"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選擇</a:t>
              </a:r>
              <a:r>
                <a:rPr lang="en-US" altLang="zh-TW" dirty="0"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COM Port</a:t>
              </a:r>
              <a:r>
                <a:rPr lang="zh-TW" altLang="en-US" dirty="0"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、</a:t>
              </a:r>
              <a:r>
                <a:rPr lang="en-US" altLang="zh-TW" dirty="0"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Baud rate</a:t>
              </a:r>
              <a:r>
                <a:rPr lang="zh-TW" altLang="en-US" dirty="0"/>
                <a:t> 。</a:t>
              </a:r>
              <a:br>
                <a:rPr lang="en-US" altLang="zh-TW" dirty="0"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</a:br>
              <a:r>
                <a:rPr lang="en-US" altLang="zh-TW" dirty="0"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2.</a:t>
              </a:r>
              <a:r>
                <a:rPr lang="zh-TW" altLang="en-US" dirty="0"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點擊</a:t>
              </a:r>
              <a:r>
                <a:rPr lang="en-US" altLang="zh-TW" dirty="0"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Connect-&gt;</a:t>
              </a:r>
              <a:r>
                <a:rPr lang="zh-TW" altLang="en-US" dirty="0"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開啟</a:t>
              </a:r>
              <a:r>
                <a:rPr lang="en-US" altLang="zh-TW" dirty="0"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COM Port</a:t>
              </a:r>
              <a:r>
                <a:rPr lang="zh-TW" altLang="en-US" dirty="0"/>
                <a:t> 。</a:t>
              </a:r>
              <a:endParaRPr lang="en-US" altLang="zh-TW" dirty="0"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A90BDE4-198A-2324-E3FF-0FF2498E065E}"/>
                </a:ext>
              </a:extLst>
            </p:cNvPr>
            <p:cNvSpPr txBox="1"/>
            <p:nvPr/>
          </p:nvSpPr>
          <p:spPr>
            <a:xfrm>
              <a:off x="8196703" y="3091769"/>
              <a:ext cx="377160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3.</a:t>
              </a:r>
              <a:r>
                <a:rPr lang="zh-TW" altLang="en-US" dirty="0"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輸入</a:t>
              </a:r>
              <a:r>
                <a:rPr lang="en-US" altLang="zh-TW" dirty="0"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Sequence</a:t>
              </a:r>
              <a:r>
                <a:rPr lang="zh-TW" altLang="en-US" dirty="0"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、</a:t>
              </a:r>
              <a:r>
                <a:rPr lang="en-US" altLang="zh-TW" dirty="0" err="1"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Poin</a:t>
              </a:r>
              <a:r>
                <a:rPr lang="zh-TW" altLang="en-US" dirty="0"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、</a:t>
              </a:r>
              <a:r>
                <a:rPr lang="en-US" altLang="zh-TW" dirty="0"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Time</a:t>
              </a:r>
              <a:r>
                <a:rPr lang="zh-TW" altLang="en-US" dirty="0"/>
                <a:t> 。</a:t>
              </a:r>
              <a:endParaRPr lang="en-US" altLang="zh-TW" dirty="0"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dirty="0"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4.</a:t>
              </a:r>
              <a:r>
                <a:rPr lang="zh-TW" altLang="en-US" dirty="0"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點擊</a:t>
              </a:r>
              <a:r>
                <a:rPr lang="en-US" altLang="zh-TW" dirty="0"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MS/TS-&gt;</a:t>
              </a:r>
              <a:r>
                <a:rPr lang="zh-TW" altLang="en-US" dirty="0"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加入指令到清單中</a:t>
              </a:r>
              <a:r>
                <a:rPr lang="zh-TW" altLang="en-US" dirty="0"/>
                <a:t>。</a:t>
              </a:r>
              <a:r>
                <a:rPr lang="en-US" altLang="zh-TW" dirty="0"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66F07BB-82ED-F309-90F0-A89A7CC9C9D1}"/>
                </a:ext>
              </a:extLst>
            </p:cNvPr>
            <p:cNvSpPr txBox="1"/>
            <p:nvPr/>
          </p:nvSpPr>
          <p:spPr>
            <a:xfrm>
              <a:off x="8180034" y="4621087"/>
              <a:ext cx="380494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5.</a:t>
              </a:r>
              <a:r>
                <a:rPr lang="zh-TW" altLang="en-US" dirty="0"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點擊清單下方的</a:t>
              </a:r>
              <a:r>
                <a:rPr lang="en-US" altLang="zh-TW" dirty="0"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Start-&gt;</a:t>
              </a:r>
            </a:p>
            <a:p>
              <a:r>
                <a:rPr lang="zh-TW" altLang="en-US" dirty="0"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開始定時傳送指令</a:t>
              </a:r>
              <a:r>
                <a:rPr lang="en-US" altLang="zh-TW" dirty="0"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&amp;</a:t>
              </a:r>
              <a:r>
                <a:rPr lang="zh-TW" altLang="en-US" dirty="0"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鎖定清單控制</a:t>
              </a:r>
              <a:endParaRPr lang="en-US" altLang="zh-TW" dirty="0"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zh-TW" altLang="en-US" dirty="0"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按鈕</a:t>
              </a:r>
              <a:r>
                <a:rPr lang="zh-TW" altLang="en-US" dirty="0"/>
                <a:t>。</a:t>
              </a:r>
              <a:endParaRPr lang="en-US" altLang="zh-TW" dirty="0"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E3B672B-81B8-3C0F-97D3-62EC3999D746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flipH="1">
            <a:off x="10082506" y="2591152"/>
            <a:ext cx="1" cy="84351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ADAA42E-D4E1-9CF6-3D2A-3911F48A2C11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10082506" y="4081000"/>
            <a:ext cx="0" cy="88298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標題 1">
            <a:extLst>
              <a:ext uri="{FF2B5EF4-FFF2-40B4-BE49-F238E27FC236}">
                <a16:creationId xmlns:a16="http://schemas.microsoft.com/office/drawing/2014/main" id="{366242BC-34E3-84D0-F842-8161230C2EEE}"/>
              </a:ext>
            </a:extLst>
          </p:cNvPr>
          <p:cNvSpPr txBox="1">
            <a:spLocks/>
          </p:cNvSpPr>
          <p:nvPr/>
        </p:nvSpPr>
        <p:spPr>
          <a:xfrm>
            <a:off x="514164" y="245446"/>
            <a:ext cx="4669800" cy="639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latin typeface="Consolas" panose="020B0609020204030204" pitchFamily="49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algn="l" rtl="0" eaLnBrk="1" latinLnBrk="0" hangingPunct="1"/>
            <a:r>
              <a:rPr lang="zh-TW" altLang="zh-TW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+mn-cs"/>
              </a:rPr>
              <a:t>開始自動化</a:t>
            </a:r>
            <a:endParaRPr lang="zh-TW" altLang="zh-TW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072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532F16FF-3503-EE74-4151-9F15246E5A34}"/>
              </a:ext>
            </a:extLst>
          </p:cNvPr>
          <p:cNvGrpSpPr/>
          <p:nvPr/>
        </p:nvGrpSpPr>
        <p:grpSpPr>
          <a:xfrm>
            <a:off x="100175" y="900956"/>
            <a:ext cx="10751992" cy="5041026"/>
            <a:chOff x="-1425" y="682303"/>
            <a:chExt cx="10751992" cy="5041026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7D211152-062D-1A9A-C9EB-0B0C92E8F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00576" y="689376"/>
              <a:ext cx="9449991" cy="5033953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BE08046-91B8-D785-7A56-AFE800AAA0C7}"/>
                </a:ext>
              </a:extLst>
            </p:cNvPr>
            <p:cNvSpPr/>
            <p:nvPr/>
          </p:nvSpPr>
          <p:spPr>
            <a:xfrm>
              <a:off x="1345607" y="988290"/>
              <a:ext cx="3600198" cy="32327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C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1348C03-DB1E-C9C7-692F-972A73570788}"/>
                </a:ext>
              </a:extLst>
            </p:cNvPr>
            <p:cNvSpPr/>
            <p:nvPr/>
          </p:nvSpPr>
          <p:spPr>
            <a:xfrm>
              <a:off x="1345607" y="1511075"/>
              <a:ext cx="1720869" cy="101735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C0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9BA049E-853A-9ADA-3483-2F5FD70E3490}"/>
                </a:ext>
              </a:extLst>
            </p:cNvPr>
            <p:cNvSpPr/>
            <p:nvPr/>
          </p:nvSpPr>
          <p:spPr>
            <a:xfrm>
              <a:off x="3188263" y="3705578"/>
              <a:ext cx="1559232" cy="32327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C00000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4622ACF-83A9-AD9A-7F43-AF2C27192CFA}"/>
                </a:ext>
              </a:extLst>
            </p:cNvPr>
            <p:cNvSpPr txBox="1"/>
            <p:nvPr/>
          </p:nvSpPr>
          <p:spPr>
            <a:xfrm>
              <a:off x="1867997" y="682303"/>
              <a:ext cx="311773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TW"/>
              </a:defPPr>
              <a:lvl1pPr>
                <a:defRPr sz="1600" b="1">
                  <a:solidFill>
                    <a:srgbClr val="C00000"/>
                  </a:solidFill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TW" dirty="0"/>
                <a:t>1.</a:t>
              </a:r>
              <a:r>
                <a:rPr lang="zh-TW" altLang="en-US" dirty="0"/>
                <a:t>選擇</a:t>
              </a:r>
              <a:r>
                <a:rPr lang="en-US" altLang="zh-TW" dirty="0"/>
                <a:t>COM Port</a:t>
              </a:r>
              <a:r>
                <a:rPr lang="zh-TW" altLang="en-US" dirty="0"/>
                <a:t>、</a:t>
              </a:r>
              <a:r>
                <a:rPr lang="en-US" altLang="zh-TW" dirty="0"/>
                <a:t>Baud rate</a:t>
              </a:r>
            </a:p>
          </p:txBody>
        </p:sp>
        <p:sp>
          <p:nvSpPr>
            <p:cNvPr id="12" name="弧形 11">
              <a:extLst>
                <a:ext uri="{FF2B5EF4-FFF2-40B4-BE49-F238E27FC236}">
                  <a16:creationId xmlns:a16="http://schemas.microsoft.com/office/drawing/2014/main" id="{C3FF4F27-3BBF-003F-157C-BB33E5480405}"/>
                </a:ext>
              </a:extLst>
            </p:cNvPr>
            <p:cNvSpPr/>
            <p:nvPr/>
          </p:nvSpPr>
          <p:spPr>
            <a:xfrm>
              <a:off x="5951684" y="1132138"/>
              <a:ext cx="1190625" cy="338554"/>
            </a:xfrm>
            <a:prstGeom prst="arc">
              <a:avLst>
                <a:gd name="adj1" fmla="val 21338162"/>
                <a:gd name="adj2" fmla="val 10735721"/>
              </a:avLst>
            </a:prstGeom>
            <a:ln w="19050">
              <a:solidFill>
                <a:srgbClr val="B1313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弧形 12">
              <a:extLst>
                <a:ext uri="{FF2B5EF4-FFF2-40B4-BE49-F238E27FC236}">
                  <a16:creationId xmlns:a16="http://schemas.microsoft.com/office/drawing/2014/main" id="{E828C867-1F5C-F730-A0C5-F4C8D1355365}"/>
                </a:ext>
              </a:extLst>
            </p:cNvPr>
            <p:cNvSpPr/>
            <p:nvPr/>
          </p:nvSpPr>
          <p:spPr>
            <a:xfrm>
              <a:off x="2404457" y="877079"/>
              <a:ext cx="1122731" cy="2154407"/>
            </a:xfrm>
            <a:prstGeom prst="arc">
              <a:avLst>
                <a:gd name="adj1" fmla="val 1063647"/>
                <a:gd name="adj2" fmla="val 6653637"/>
              </a:avLst>
            </a:prstGeom>
            <a:ln w="19050">
              <a:solidFill>
                <a:srgbClr val="B1313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3ABC6B9-1ACE-71EA-CA1C-83EE7F2F8215}"/>
                </a:ext>
              </a:extLst>
            </p:cNvPr>
            <p:cNvSpPr txBox="1"/>
            <p:nvPr/>
          </p:nvSpPr>
          <p:spPr>
            <a:xfrm>
              <a:off x="94882" y="1467601"/>
              <a:ext cx="14183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TW"/>
              </a:defPPr>
              <a:lvl1pPr>
                <a:defRPr sz="1600" b="1">
                  <a:solidFill>
                    <a:srgbClr val="C00000"/>
                  </a:solidFill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TW" dirty="0"/>
                <a:t>3.</a:t>
              </a:r>
              <a:r>
                <a:rPr lang="zh-TW" altLang="en-US" dirty="0"/>
                <a:t>輸入參數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D435BE6-CA61-4BF8-C95C-B6069DD641D0}"/>
                </a:ext>
              </a:extLst>
            </p:cNvPr>
            <p:cNvSpPr txBox="1"/>
            <p:nvPr/>
          </p:nvSpPr>
          <p:spPr>
            <a:xfrm>
              <a:off x="3624530" y="2183354"/>
              <a:ext cx="192301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600" dirty="0">
                  <a:solidFill>
                    <a:srgbClr val="B13131"/>
                  </a:solidFill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顯示已加入的指令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53055D1F-B87A-520B-E075-5B880E9CDA9C}"/>
                </a:ext>
              </a:extLst>
            </p:cNvPr>
            <p:cNvSpPr txBox="1"/>
            <p:nvPr/>
          </p:nvSpPr>
          <p:spPr>
            <a:xfrm>
              <a:off x="7142309" y="1256172"/>
              <a:ext cx="290512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600" dirty="0">
                  <a:solidFill>
                    <a:srgbClr val="B13131"/>
                  </a:solidFill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顯示連線已成功</a:t>
              </a:r>
              <a:endParaRPr lang="zh-TW" altLang="en-US" sz="1600" dirty="0">
                <a:solidFill>
                  <a:srgbClr val="B1313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60FFD15-2273-D7B3-FE8A-84B90A47E101}"/>
                </a:ext>
              </a:extLst>
            </p:cNvPr>
            <p:cNvSpPr txBox="1"/>
            <p:nvPr/>
          </p:nvSpPr>
          <p:spPr>
            <a:xfrm>
              <a:off x="3110500" y="3355483"/>
              <a:ext cx="18709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TW"/>
              </a:defPPr>
              <a:lvl1pPr>
                <a:defRPr sz="1600" b="1">
                  <a:solidFill>
                    <a:srgbClr val="C00000"/>
                  </a:solidFill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TW" dirty="0"/>
                <a:t>5.</a:t>
              </a:r>
              <a:r>
                <a:rPr lang="zh-TW" altLang="en-US" dirty="0"/>
                <a:t>開始執行並計時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9E2C964-BBA8-7BCC-4702-FE912B25B4B9}"/>
                </a:ext>
              </a:extLst>
            </p:cNvPr>
            <p:cNvSpPr/>
            <p:nvPr/>
          </p:nvSpPr>
          <p:spPr>
            <a:xfrm>
              <a:off x="5083183" y="990991"/>
              <a:ext cx="1161163" cy="32327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C00000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BEF370B-8DD2-78AF-70FE-93F3703DD129}"/>
                </a:ext>
              </a:extLst>
            </p:cNvPr>
            <p:cNvSpPr txBox="1"/>
            <p:nvPr/>
          </p:nvSpPr>
          <p:spPr>
            <a:xfrm>
              <a:off x="5022005" y="688129"/>
              <a:ext cx="345928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TW"/>
              </a:defPPr>
              <a:lvl1pPr>
                <a:defRPr sz="1600" b="1">
                  <a:solidFill>
                    <a:srgbClr val="C00000"/>
                  </a:solidFill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TW" dirty="0"/>
                <a:t>2.</a:t>
              </a:r>
              <a:r>
                <a:rPr lang="zh-TW" altLang="en-US" dirty="0"/>
                <a:t>開啟</a:t>
              </a:r>
              <a:r>
                <a:rPr lang="en-US" altLang="zh-TW" dirty="0"/>
                <a:t>COM Port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D762649-9CF6-34A4-318F-6F178C53B8F5}"/>
                </a:ext>
              </a:extLst>
            </p:cNvPr>
            <p:cNvSpPr/>
            <p:nvPr/>
          </p:nvSpPr>
          <p:spPr>
            <a:xfrm>
              <a:off x="1345607" y="2528432"/>
              <a:ext cx="1720868" cy="30161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C00000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91B9886-4000-9D40-44A2-92CD366C79C9}"/>
                </a:ext>
              </a:extLst>
            </p:cNvPr>
            <p:cNvSpPr txBox="1"/>
            <p:nvPr/>
          </p:nvSpPr>
          <p:spPr>
            <a:xfrm>
              <a:off x="-1425" y="2521908"/>
              <a:ext cx="134703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TW"/>
              </a:defPPr>
              <a:lvl1pPr>
                <a:defRPr sz="1600" b="1">
                  <a:solidFill>
                    <a:srgbClr val="C00000"/>
                  </a:solidFill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TW" dirty="0"/>
                <a:t>4.</a:t>
              </a:r>
              <a:r>
                <a:rPr lang="zh-TW" altLang="en-US" dirty="0"/>
                <a:t>選擇指令</a:t>
              </a:r>
              <a:r>
                <a:rPr lang="en-US" altLang="zh-TW" dirty="0"/>
                <a:t>&amp;</a:t>
              </a:r>
            </a:p>
            <a:p>
              <a:r>
                <a:rPr lang="en-US" altLang="zh-TW" dirty="0"/>
                <a:t>  </a:t>
              </a:r>
              <a:r>
                <a:rPr lang="zh-TW" altLang="en-US" dirty="0"/>
                <a:t>加入清單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323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31E9E-A3B9-4AF8-D3EA-ACAA59CFE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群組 34">
            <a:extLst>
              <a:ext uri="{FF2B5EF4-FFF2-40B4-BE49-F238E27FC236}">
                <a16:creationId xmlns:a16="http://schemas.microsoft.com/office/drawing/2014/main" id="{5DB6B333-85C7-AE20-BF11-F8FA5B6BA7D6}"/>
              </a:ext>
            </a:extLst>
          </p:cNvPr>
          <p:cNvGrpSpPr/>
          <p:nvPr/>
        </p:nvGrpSpPr>
        <p:grpSpPr>
          <a:xfrm>
            <a:off x="1333630" y="912023"/>
            <a:ext cx="9524739" cy="5033953"/>
            <a:chOff x="1296256" y="827180"/>
            <a:chExt cx="9524739" cy="5033953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5EDD4282-5967-8F70-843F-091B04D14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71004" y="827180"/>
              <a:ext cx="9449991" cy="5033953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9DC9532-13A5-C6EE-3454-47503BFD2132}"/>
                </a:ext>
              </a:extLst>
            </p:cNvPr>
            <p:cNvSpPr txBox="1"/>
            <p:nvPr/>
          </p:nvSpPr>
          <p:spPr>
            <a:xfrm>
              <a:off x="1296257" y="2994898"/>
              <a:ext cx="228136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600" dirty="0">
                  <a:solidFill>
                    <a:srgbClr val="B13131"/>
                  </a:solidFill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鎖定控制鍵，防止誤觸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F5CB706-9644-7633-C62A-22C3EF00CB2F}"/>
                </a:ext>
              </a:extLst>
            </p:cNvPr>
            <p:cNvSpPr/>
            <p:nvPr/>
          </p:nvSpPr>
          <p:spPr>
            <a:xfrm>
              <a:off x="1437968" y="2662774"/>
              <a:ext cx="1702395" cy="260535"/>
            </a:xfrm>
            <a:prstGeom prst="rect">
              <a:avLst/>
            </a:prstGeom>
            <a:noFill/>
            <a:ln w="28575">
              <a:solidFill>
                <a:srgbClr val="B131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C00000"/>
                </a:solidFill>
              </a:endParaRPr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4956526B-3483-60B3-A206-B348F8141456}"/>
                </a:ext>
              </a:extLst>
            </p:cNvPr>
            <p:cNvSpPr/>
            <p:nvPr/>
          </p:nvSpPr>
          <p:spPr>
            <a:xfrm>
              <a:off x="3288145" y="3870038"/>
              <a:ext cx="2983346" cy="544946"/>
            </a:xfrm>
            <a:custGeom>
              <a:avLst/>
              <a:gdLst>
                <a:gd name="connsiteX0" fmla="*/ 0 w 2992582"/>
                <a:gd name="connsiteY0" fmla="*/ 0 h 544946"/>
                <a:gd name="connsiteX1" fmla="*/ 0 w 2992582"/>
                <a:gd name="connsiteY1" fmla="*/ 544946 h 544946"/>
                <a:gd name="connsiteX2" fmla="*/ 2992582 w 2992582"/>
                <a:gd name="connsiteY2" fmla="*/ 526473 h 544946"/>
                <a:gd name="connsiteX3" fmla="*/ 2983346 w 2992582"/>
                <a:gd name="connsiteY3" fmla="*/ 249382 h 544946"/>
                <a:gd name="connsiteX4" fmla="*/ 1496291 w 2992582"/>
                <a:gd name="connsiteY4" fmla="*/ 267855 h 544946"/>
                <a:gd name="connsiteX5" fmla="*/ 1505528 w 2992582"/>
                <a:gd name="connsiteY5" fmla="*/ 9237 h 544946"/>
                <a:gd name="connsiteX6" fmla="*/ 0 w 2992582"/>
                <a:gd name="connsiteY6" fmla="*/ 0 h 544946"/>
                <a:gd name="connsiteX0" fmla="*/ 0 w 3001818"/>
                <a:gd name="connsiteY0" fmla="*/ 0 h 544946"/>
                <a:gd name="connsiteX1" fmla="*/ 0 w 3001818"/>
                <a:gd name="connsiteY1" fmla="*/ 544946 h 544946"/>
                <a:gd name="connsiteX2" fmla="*/ 3001818 w 3001818"/>
                <a:gd name="connsiteY2" fmla="*/ 544946 h 544946"/>
                <a:gd name="connsiteX3" fmla="*/ 2983346 w 3001818"/>
                <a:gd name="connsiteY3" fmla="*/ 249382 h 544946"/>
                <a:gd name="connsiteX4" fmla="*/ 1496291 w 3001818"/>
                <a:gd name="connsiteY4" fmla="*/ 267855 h 544946"/>
                <a:gd name="connsiteX5" fmla="*/ 1505528 w 3001818"/>
                <a:gd name="connsiteY5" fmla="*/ 9237 h 544946"/>
                <a:gd name="connsiteX6" fmla="*/ 0 w 3001818"/>
                <a:gd name="connsiteY6" fmla="*/ 0 h 544946"/>
                <a:gd name="connsiteX0" fmla="*/ 0 w 2983346"/>
                <a:gd name="connsiteY0" fmla="*/ 0 h 544946"/>
                <a:gd name="connsiteX1" fmla="*/ 0 w 2983346"/>
                <a:gd name="connsiteY1" fmla="*/ 544946 h 544946"/>
                <a:gd name="connsiteX2" fmla="*/ 2974109 w 2983346"/>
                <a:gd name="connsiteY2" fmla="*/ 544946 h 544946"/>
                <a:gd name="connsiteX3" fmla="*/ 2983346 w 2983346"/>
                <a:gd name="connsiteY3" fmla="*/ 249382 h 544946"/>
                <a:gd name="connsiteX4" fmla="*/ 1496291 w 2983346"/>
                <a:gd name="connsiteY4" fmla="*/ 267855 h 544946"/>
                <a:gd name="connsiteX5" fmla="*/ 1505528 w 2983346"/>
                <a:gd name="connsiteY5" fmla="*/ 9237 h 544946"/>
                <a:gd name="connsiteX6" fmla="*/ 0 w 2983346"/>
                <a:gd name="connsiteY6" fmla="*/ 0 h 544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3346" h="544946">
                  <a:moveTo>
                    <a:pt x="0" y="0"/>
                  </a:moveTo>
                  <a:lnTo>
                    <a:pt x="0" y="544946"/>
                  </a:lnTo>
                  <a:lnTo>
                    <a:pt x="2974109" y="544946"/>
                  </a:lnTo>
                  <a:lnTo>
                    <a:pt x="2983346" y="249382"/>
                  </a:lnTo>
                  <a:lnTo>
                    <a:pt x="1496291" y="267855"/>
                  </a:lnTo>
                  <a:lnTo>
                    <a:pt x="1505528" y="923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B131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接點: 弧形 22">
              <a:extLst>
                <a:ext uri="{FF2B5EF4-FFF2-40B4-BE49-F238E27FC236}">
                  <a16:creationId xmlns:a16="http://schemas.microsoft.com/office/drawing/2014/main" id="{040A638F-8243-441A-36FB-26E4322CB983}"/>
                </a:ext>
              </a:extLst>
            </p:cNvPr>
            <p:cNvCxnSpPr>
              <a:cxnSpLocks/>
              <a:stCxn id="19" idx="1"/>
              <a:endCxn id="7" idx="1"/>
            </p:cNvCxnSpPr>
            <p:nvPr/>
          </p:nvCxnSpPr>
          <p:spPr>
            <a:xfrm rot="10800000" flipH="1">
              <a:off x="1296256" y="2793043"/>
              <a:ext cx="141711" cy="371133"/>
            </a:xfrm>
            <a:prstGeom prst="curvedConnector3">
              <a:avLst>
                <a:gd name="adj1" fmla="val -161314"/>
              </a:avLst>
            </a:prstGeom>
            <a:ln>
              <a:solidFill>
                <a:srgbClr val="B1313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接點: 弧形 27">
              <a:extLst>
                <a:ext uri="{FF2B5EF4-FFF2-40B4-BE49-F238E27FC236}">
                  <a16:creationId xmlns:a16="http://schemas.microsoft.com/office/drawing/2014/main" id="{B93693DE-5BB8-8106-8453-108E835173BF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3577624" y="3164175"/>
              <a:ext cx="457381" cy="705863"/>
            </a:xfrm>
            <a:prstGeom prst="curvedConnector2">
              <a:avLst/>
            </a:prstGeom>
            <a:ln>
              <a:solidFill>
                <a:srgbClr val="B1313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65D3882-EF70-5CA9-9FA2-305AB0E88319}"/>
              </a:ext>
            </a:extLst>
          </p:cNvPr>
          <p:cNvSpPr/>
          <p:nvPr/>
        </p:nvSpPr>
        <p:spPr>
          <a:xfrm>
            <a:off x="5131433" y="1922243"/>
            <a:ext cx="590357" cy="260535"/>
          </a:xfrm>
          <a:prstGeom prst="rect">
            <a:avLst/>
          </a:prstGeom>
          <a:noFill/>
          <a:ln w="28575">
            <a:solidFill>
              <a:srgbClr val="B131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31000AB-BD7A-64B9-142F-8D7B18D236FC}"/>
              </a:ext>
            </a:extLst>
          </p:cNvPr>
          <p:cNvSpPr txBox="1"/>
          <p:nvPr/>
        </p:nvSpPr>
        <p:spPr>
          <a:xfrm>
            <a:off x="4663723" y="1484673"/>
            <a:ext cx="14322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B1313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開始倒數計時</a:t>
            </a:r>
          </a:p>
        </p:txBody>
      </p:sp>
    </p:spTree>
    <p:extLst>
      <p:ext uri="{BB962C8B-B14F-4D97-AF65-F5344CB8AC3E}">
        <p14:creationId xmlns:p14="http://schemas.microsoft.com/office/powerpoint/2010/main" val="419492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6AEFF-1E13-C4D8-9277-582B57389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AD8EB2BA-16F4-6FCB-A7FF-DF4193E1A870}"/>
              </a:ext>
            </a:extLst>
          </p:cNvPr>
          <p:cNvSpPr txBox="1"/>
          <p:nvPr/>
        </p:nvSpPr>
        <p:spPr>
          <a:xfrm>
            <a:off x="590503" y="434109"/>
            <a:ext cx="3639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顯示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紀錄狀態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6505428-3921-E013-FA0E-331CFDDE207F}"/>
              </a:ext>
            </a:extLst>
          </p:cNvPr>
          <p:cNvGrpSpPr/>
          <p:nvPr/>
        </p:nvGrpSpPr>
        <p:grpSpPr>
          <a:xfrm>
            <a:off x="6295714" y="1408734"/>
            <a:ext cx="5487792" cy="4631263"/>
            <a:chOff x="696192" y="1394691"/>
            <a:chExt cx="5487792" cy="4631263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F61B05B6-0010-3178-9A10-83E9E5FCE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-546" r="75432" b="16158"/>
            <a:stretch/>
          </p:blipFill>
          <p:spPr>
            <a:xfrm>
              <a:off x="696192" y="1394691"/>
              <a:ext cx="2513990" cy="4631263"/>
            </a:xfrm>
            <a:prstGeom prst="rect">
              <a:avLst/>
            </a:prstGeom>
          </p:spPr>
        </p:pic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48D5C16E-B32F-C08B-B8D3-BC86178E8A6B}"/>
                </a:ext>
              </a:extLst>
            </p:cNvPr>
            <p:cNvGrpSpPr/>
            <p:nvPr/>
          </p:nvGrpSpPr>
          <p:grpSpPr>
            <a:xfrm>
              <a:off x="3283364" y="2402964"/>
              <a:ext cx="2900620" cy="2527994"/>
              <a:chOff x="3339490" y="2959146"/>
              <a:chExt cx="2900620" cy="2527994"/>
            </a:xfrm>
          </p:grpSpPr>
          <p:grpSp>
            <p:nvGrpSpPr>
              <p:cNvPr id="33" name="群組 32">
                <a:extLst>
                  <a:ext uri="{FF2B5EF4-FFF2-40B4-BE49-F238E27FC236}">
                    <a16:creationId xmlns:a16="http://schemas.microsoft.com/office/drawing/2014/main" id="{4166C7BB-A8F3-173C-484E-DC199DC203BB}"/>
                  </a:ext>
                </a:extLst>
              </p:cNvPr>
              <p:cNvGrpSpPr/>
              <p:nvPr/>
            </p:nvGrpSpPr>
            <p:grpSpPr>
              <a:xfrm>
                <a:off x="3339490" y="2959146"/>
                <a:ext cx="2900620" cy="2527994"/>
                <a:chOff x="8324277" y="3329391"/>
                <a:chExt cx="2900620" cy="2527994"/>
              </a:xfrm>
            </p:grpSpPr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FB96A38D-D5BA-3F23-9FE0-6CB6C18D9280}"/>
                    </a:ext>
                  </a:extLst>
                </p:cNvPr>
                <p:cNvSpPr txBox="1"/>
                <p:nvPr/>
              </p:nvSpPr>
              <p:spPr>
                <a:xfrm>
                  <a:off x="8324277" y="4380057"/>
                  <a:ext cx="2900620" cy="14773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zh-TW"/>
                  </a:defPPr>
                  <a:lvl1pPr>
                    <a:defRPr>
                      <a:latin typeface="Consolas" panose="020B0609020204030204" pitchFamily="49" charset="0"/>
                      <a:ea typeface="標楷體" panose="03000509000000000000" pitchFamily="65" charset="-12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altLang="zh-TW" dirty="0"/>
                    <a:t>2.</a:t>
                  </a:r>
                  <a:r>
                    <a:rPr lang="zh-TW" altLang="en-US" dirty="0"/>
                    <a:t>輸入檔名</a:t>
                  </a:r>
                  <a:endParaRPr lang="en-US" altLang="zh-TW" dirty="0"/>
                </a:p>
                <a:p>
                  <a:r>
                    <a:rPr lang="en-US" altLang="zh-TW" dirty="0"/>
                    <a:t>3.</a:t>
                  </a:r>
                  <a:r>
                    <a:rPr lang="zh-TW" altLang="en-US" dirty="0"/>
                    <a:t>點擊</a:t>
                  </a:r>
                  <a:r>
                    <a:rPr lang="en-US" altLang="zh-TW" dirty="0"/>
                    <a:t>Capture-&gt;</a:t>
                  </a:r>
                </a:p>
                <a:p>
                  <a:r>
                    <a:rPr lang="zh-TW" altLang="en-US" dirty="0"/>
                    <a:t>  在</a:t>
                  </a:r>
                  <a:r>
                    <a:rPr lang="en-US" altLang="zh-TW" dirty="0"/>
                    <a:t>D</a:t>
                  </a:r>
                  <a:r>
                    <a:rPr lang="zh-TW" altLang="en-US" dirty="0"/>
                    <a:t>槽產生</a:t>
                  </a:r>
                  <a:r>
                    <a:rPr lang="en-US" altLang="zh-TW" dirty="0"/>
                    <a:t>csv</a:t>
                  </a:r>
                  <a:r>
                    <a:rPr lang="zh-TW" altLang="en-US" dirty="0"/>
                    <a:t>檔，開始</a:t>
                  </a:r>
                  <a:endParaRPr lang="en-US" altLang="zh-TW" dirty="0"/>
                </a:p>
                <a:p>
                  <a:r>
                    <a:rPr lang="zh-TW" altLang="en-US" dirty="0"/>
                    <a:t>  定時記錄狀態並顯示在</a:t>
                  </a:r>
                  <a:endParaRPr lang="en-US" altLang="zh-TW" dirty="0"/>
                </a:p>
                <a:p>
                  <a:r>
                    <a:rPr lang="zh-TW" altLang="en-US" dirty="0"/>
                    <a:t>  監視視窗上。</a:t>
                  </a:r>
                  <a:r>
                    <a:rPr lang="en-US" altLang="zh-TW" dirty="0"/>
                    <a:t> </a:t>
                  </a:r>
                </a:p>
              </p:txBody>
            </p:sp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43E4D007-0B87-4EDC-AC30-55B5694A4244}"/>
                    </a:ext>
                  </a:extLst>
                </p:cNvPr>
                <p:cNvSpPr txBox="1"/>
                <p:nvPr/>
              </p:nvSpPr>
              <p:spPr>
                <a:xfrm>
                  <a:off x="8324277" y="3329391"/>
                  <a:ext cx="262241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zh-TW"/>
                  </a:defPPr>
                  <a:lvl1pPr>
                    <a:defRPr>
                      <a:latin typeface="Consolas" panose="020B0609020204030204" pitchFamily="49" charset="0"/>
                      <a:ea typeface="標楷體" panose="03000509000000000000" pitchFamily="65" charset="-12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altLang="zh-TW" dirty="0"/>
                    <a:t>1.</a:t>
                  </a:r>
                  <a:r>
                    <a:rPr lang="zh-TW" altLang="en-US" dirty="0"/>
                    <a:t>選擇更新速度。</a:t>
                  </a:r>
                  <a:endParaRPr lang="en-US" altLang="zh-TW" dirty="0"/>
                </a:p>
              </p:txBody>
            </p:sp>
          </p:grpSp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B522C44C-5010-A297-26BD-AFD6A13123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411" y="3328478"/>
                <a:ext cx="0" cy="681334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2AA90A54-F5D4-683E-5793-7DBBCFB05542}"/>
              </a:ext>
            </a:extLst>
          </p:cNvPr>
          <p:cNvGrpSpPr/>
          <p:nvPr/>
        </p:nvGrpSpPr>
        <p:grpSpPr>
          <a:xfrm>
            <a:off x="719214" y="1408734"/>
            <a:ext cx="5376786" cy="4631262"/>
            <a:chOff x="6469564" y="1394691"/>
            <a:chExt cx="5376786" cy="4631262"/>
          </a:xfrm>
        </p:grpSpPr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350FE123-DF33-54F6-0211-7CE5A621EB52}"/>
                </a:ext>
              </a:extLst>
            </p:cNvPr>
            <p:cNvCxnSpPr>
              <a:cxnSpLocks/>
            </p:cNvCxnSpPr>
            <p:nvPr/>
          </p:nvCxnSpPr>
          <p:spPr>
            <a:xfrm>
              <a:off x="7402357" y="1733632"/>
              <a:ext cx="0" cy="868922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9A62B3E6-5565-FA9F-D199-1B86676AD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2110" t="-1" r="22775" b="16157"/>
            <a:stretch/>
          </p:blipFill>
          <p:spPr>
            <a:xfrm>
              <a:off x="6469564" y="1394691"/>
              <a:ext cx="2513991" cy="4631262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AB44D6E5-6247-EC9E-88F2-9166271B0052}"/>
                </a:ext>
              </a:extLst>
            </p:cNvPr>
            <p:cNvSpPr txBox="1"/>
            <p:nvPr/>
          </p:nvSpPr>
          <p:spPr>
            <a:xfrm>
              <a:off x="8985895" y="2828835"/>
              <a:ext cx="286045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TW"/>
              </a:defPPr>
              <a:lvl1pPr>
                <a:defRPr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defRPr>
              </a:lvl1pPr>
            </a:lstStyle>
            <a:p>
              <a:r>
                <a:rPr lang="zh-TW" altLang="en-US" dirty="0"/>
                <a:t>點擊</a:t>
              </a:r>
              <a:r>
                <a:rPr lang="en-US" altLang="zh-TW" dirty="0"/>
                <a:t>Check Now-&gt;</a:t>
              </a:r>
            </a:p>
            <a:p>
              <a:r>
                <a:rPr lang="zh-TW" altLang="en-US" dirty="0"/>
                <a:t>向</a:t>
              </a:r>
              <a:r>
                <a:rPr lang="en-US" altLang="zh-TW" dirty="0"/>
                <a:t>4010</a:t>
              </a:r>
              <a:r>
                <a:rPr lang="zh-TW" altLang="en-US" dirty="0"/>
                <a:t>要求現在狀態</a:t>
              </a:r>
              <a:r>
                <a:rPr lang="en-US" altLang="zh-TW" dirty="0"/>
                <a:t>(</a:t>
              </a:r>
              <a:r>
                <a:rPr lang="zh-TW" altLang="en-US" dirty="0"/>
                <a:t>濃度、流量</a:t>
              </a:r>
              <a:r>
                <a:rPr lang="en-US" altLang="zh-TW" dirty="0"/>
                <a:t>)</a:t>
              </a:r>
              <a:r>
                <a:rPr lang="zh-TW" altLang="en-US" dirty="0"/>
                <a:t>，處理後顯示在畫面上</a:t>
              </a:r>
              <a:r>
                <a:rPr lang="en-US" altLang="zh-TW" dirty="0"/>
                <a:t>(</a:t>
              </a:r>
              <a:r>
                <a:rPr lang="zh-TW" altLang="en-US" dirty="0"/>
                <a:t>只會執行一次</a:t>
              </a:r>
              <a:r>
                <a:rPr lang="en-US" altLang="zh-TW" dirty="0"/>
                <a:t>)</a:t>
              </a:r>
              <a:r>
                <a:rPr lang="zh-TW" altLang="en-US" dirty="0"/>
                <a:t> 。</a:t>
              </a:r>
              <a:endParaRPr lang="en-US" altLang="zh-TW" dirty="0"/>
            </a:p>
          </p:txBody>
        </p:sp>
      </p:grpSp>
    </p:spTree>
    <p:extLst>
      <p:ext uri="{BB962C8B-B14F-4D97-AF65-F5344CB8AC3E}">
        <p14:creationId xmlns:p14="http://schemas.microsoft.com/office/powerpoint/2010/main" val="195112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BE6BE-9FC9-53E9-3352-6149E6AA3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群組 34">
            <a:extLst>
              <a:ext uri="{FF2B5EF4-FFF2-40B4-BE49-F238E27FC236}">
                <a16:creationId xmlns:a16="http://schemas.microsoft.com/office/drawing/2014/main" id="{9D352AB3-ABA6-2CBA-775A-41DA2D8E546D}"/>
              </a:ext>
            </a:extLst>
          </p:cNvPr>
          <p:cNvGrpSpPr/>
          <p:nvPr/>
        </p:nvGrpSpPr>
        <p:grpSpPr>
          <a:xfrm>
            <a:off x="1408378" y="912023"/>
            <a:ext cx="9449990" cy="5033953"/>
            <a:chOff x="1371004" y="827180"/>
            <a:chExt cx="9449990" cy="5033953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0C17FE19-E07F-83D9-3B59-54C122C5B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71004" y="827180"/>
              <a:ext cx="9449990" cy="5033953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AC53C34-C332-B663-F1B1-B885BED272C0}"/>
                </a:ext>
              </a:extLst>
            </p:cNvPr>
            <p:cNvSpPr txBox="1"/>
            <p:nvPr/>
          </p:nvSpPr>
          <p:spPr>
            <a:xfrm>
              <a:off x="6136902" y="4522381"/>
              <a:ext cx="245502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b="1" dirty="0">
                  <a:solidFill>
                    <a:srgbClr val="C00000"/>
                  </a:solidFill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1.</a:t>
              </a:r>
              <a:r>
                <a:rPr lang="zh-TW" altLang="en-US" sz="1600" b="1" dirty="0">
                  <a:solidFill>
                    <a:srgbClr val="C00000"/>
                  </a:solidFill>
                  <a:latin typeface="Consolas" panose="020B0609020204030204" pitchFamily="49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取得現在狀態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D1CA6C1-BBFF-265E-4469-A5608CA0467E}"/>
                </a:ext>
              </a:extLst>
            </p:cNvPr>
            <p:cNvSpPr/>
            <p:nvPr/>
          </p:nvSpPr>
          <p:spPr>
            <a:xfrm>
              <a:off x="6437597" y="4135089"/>
              <a:ext cx="947233" cy="26053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7BCBFAD7-7D2D-980C-6A7B-3C1BED2D1CFE}"/>
              </a:ext>
            </a:extLst>
          </p:cNvPr>
          <p:cNvSpPr/>
          <p:nvPr/>
        </p:nvSpPr>
        <p:spPr>
          <a:xfrm>
            <a:off x="6474971" y="1960774"/>
            <a:ext cx="4308651" cy="2017839"/>
          </a:xfrm>
          <a:prstGeom prst="rect">
            <a:avLst/>
          </a:prstGeom>
          <a:noFill/>
          <a:ln w="28575">
            <a:solidFill>
              <a:srgbClr val="B131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cxnSp>
        <p:nvCxnSpPr>
          <p:cNvPr id="6" name="接點: 弧形 5">
            <a:extLst>
              <a:ext uri="{FF2B5EF4-FFF2-40B4-BE49-F238E27FC236}">
                <a16:creationId xmlns:a16="http://schemas.microsoft.com/office/drawing/2014/main" id="{2076E349-702E-FDA4-76CC-BE8046CFB87A}"/>
              </a:ext>
            </a:extLst>
          </p:cNvPr>
          <p:cNvCxnSpPr>
            <a:cxnSpLocks/>
            <a:stCxn id="7" idx="1"/>
            <a:endCxn id="4" idx="1"/>
          </p:cNvCxnSpPr>
          <p:nvPr/>
        </p:nvCxnSpPr>
        <p:spPr>
          <a:xfrm rot="10800000">
            <a:off x="6474971" y="2969694"/>
            <a:ext cx="12700" cy="1380506"/>
          </a:xfrm>
          <a:prstGeom prst="curvedConnector3">
            <a:avLst>
              <a:gd name="adj1" fmla="val 3210315"/>
            </a:avLst>
          </a:prstGeom>
          <a:ln>
            <a:solidFill>
              <a:srgbClr val="B1313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9156095-C791-7C90-6134-6D99AECA12D5}"/>
              </a:ext>
            </a:extLst>
          </p:cNvPr>
          <p:cNvSpPr txBox="1"/>
          <p:nvPr/>
        </p:nvSpPr>
        <p:spPr>
          <a:xfrm>
            <a:off x="4264000" y="2636383"/>
            <a:ext cx="2223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B1313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顯示氣體、濃度、流量</a:t>
            </a:r>
          </a:p>
        </p:txBody>
      </p:sp>
    </p:spTree>
    <p:extLst>
      <p:ext uri="{BB962C8B-B14F-4D97-AF65-F5344CB8AC3E}">
        <p14:creationId xmlns:p14="http://schemas.microsoft.com/office/powerpoint/2010/main" val="178320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AEC8A-5217-81DE-D6FE-139E02C87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群組 34">
            <a:extLst>
              <a:ext uri="{FF2B5EF4-FFF2-40B4-BE49-F238E27FC236}">
                <a16:creationId xmlns:a16="http://schemas.microsoft.com/office/drawing/2014/main" id="{5692C5C3-F0AD-AA59-9B8D-E71748326903}"/>
              </a:ext>
            </a:extLst>
          </p:cNvPr>
          <p:cNvGrpSpPr/>
          <p:nvPr/>
        </p:nvGrpSpPr>
        <p:grpSpPr>
          <a:xfrm>
            <a:off x="1408378" y="912023"/>
            <a:ext cx="9449990" cy="5033952"/>
            <a:chOff x="1371004" y="827180"/>
            <a:chExt cx="9449990" cy="5033952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3064AD16-B488-F8B1-5CD1-121B370F9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71004" y="827180"/>
              <a:ext cx="9449990" cy="5033952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364449A-F022-425A-8DE0-C6B008F5318C}"/>
                </a:ext>
              </a:extLst>
            </p:cNvPr>
            <p:cNvSpPr/>
            <p:nvPr/>
          </p:nvSpPr>
          <p:spPr>
            <a:xfrm>
              <a:off x="1460245" y="4135089"/>
              <a:ext cx="1669787" cy="26053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353516A5-110B-50B7-6760-09F600DFA365}"/>
              </a:ext>
            </a:extLst>
          </p:cNvPr>
          <p:cNvSpPr/>
          <p:nvPr/>
        </p:nvSpPr>
        <p:spPr>
          <a:xfrm>
            <a:off x="6474971" y="1960774"/>
            <a:ext cx="4308651" cy="2017839"/>
          </a:xfrm>
          <a:prstGeom prst="rect">
            <a:avLst/>
          </a:prstGeom>
          <a:noFill/>
          <a:ln w="28575">
            <a:solidFill>
              <a:srgbClr val="B131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B1313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2965FA1-EDA2-EB1C-C9F4-6FB850FD2B49}"/>
              </a:ext>
            </a:extLst>
          </p:cNvPr>
          <p:cNvSpPr txBox="1"/>
          <p:nvPr/>
        </p:nvSpPr>
        <p:spPr>
          <a:xfrm>
            <a:off x="272827" y="4461251"/>
            <a:ext cx="12247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開始記錄</a:t>
            </a:r>
          </a:p>
        </p:txBody>
      </p:sp>
      <p:cxnSp>
        <p:nvCxnSpPr>
          <p:cNvPr id="10" name="接點: 弧形 9">
            <a:extLst>
              <a:ext uri="{FF2B5EF4-FFF2-40B4-BE49-F238E27FC236}">
                <a16:creationId xmlns:a16="http://schemas.microsoft.com/office/drawing/2014/main" id="{1810B621-FCBA-1056-E5C7-19F7643F684B}"/>
              </a:ext>
            </a:extLst>
          </p:cNvPr>
          <p:cNvCxnSpPr>
            <a:cxnSpLocks/>
            <a:stCxn id="7" idx="2"/>
            <a:endCxn id="4" idx="2"/>
          </p:cNvCxnSpPr>
          <p:nvPr/>
        </p:nvCxnSpPr>
        <p:spPr>
          <a:xfrm rot="5400000" flipH="1" flipV="1">
            <a:off x="5229978" y="1081148"/>
            <a:ext cx="501854" cy="6296784"/>
          </a:xfrm>
          <a:prstGeom prst="curvedConnector3">
            <a:avLst>
              <a:gd name="adj1" fmla="val -115052"/>
            </a:avLst>
          </a:prstGeom>
          <a:ln>
            <a:solidFill>
              <a:srgbClr val="B1313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5E4D7C-0A97-701B-C2CC-4752E3DD6789}"/>
              </a:ext>
            </a:extLst>
          </p:cNvPr>
          <p:cNvSpPr txBox="1"/>
          <p:nvPr/>
        </p:nvSpPr>
        <p:spPr>
          <a:xfrm>
            <a:off x="7263031" y="4729524"/>
            <a:ext cx="27325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B1313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定時顯示氣體、濃度、流量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31EEBC-4FBB-DDDD-4AB6-5E459B1DA965}"/>
              </a:ext>
            </a:extLst>
          </p:cNvPr>
          <p:cNvSpPr/>
          <p:nvPr/>
        </p:nvSpPr>
        <p:spPr>
          <a:xfrm>
            <a:off x="1497619" y="3443987"/>
            <a:ext cx="1669787" cy="2605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1BA7378-58EF-4678-164E-E4319EA6F791}"/>
              </a:ext>
            </a:extLst>
          </p:cNvPr>
          <p:cNvSpPr txBox="1"/>
          <p:nvPr/>
        </p:nvSpPr>
        <p:spPr>
          <a:xfrm>
            <a:off x="970210" y="3109263"/>
            <a:ext cx="28191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選擇更新速度</a:t>
            </a:r>
            <a:r>
              <a:rPr lang="en-US" altLang="zh-TW" sz="1600" b="1" dirty="0">
                <a:solidFill>
                  <a:srgbClr val="C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預設</a:t>
            </a:r>
            <a:r>
              <a:rPr lang="en-US" altLang="zh-TW" sz="1600" b="1" dirty="0">
                <a:solidFill>
                  <a:srgbClr val="C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秒</a:t>
            </a:r>
            <a:r>
              <a:rPr lang="en-US" altLang="zh-TW" sz="1600" b="1" dirty="0">
                <a:solidFill>
                  <a:srgbClr val="C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600" b="1" dirty="0">
              <a:solidFill>
                <a:srgbClr val="C00000"/>
              </a:solidFill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2E399C55-BFE0-CEE1-68F2-D9770A31103F}"/>
              </a:ext>
            </a:extLst>
          </p:cNvPr>
          <p:cNvCxnSpPr>
            <a:stCxn id="7" idx="3"/>
            <a:endCxn id="13" idx="3"/>
          </p:cNvCxnSpPr>
          <p:nvPr/>
        </p:nvCxnSpPr>
        <p:spPr>
          <a:xfrm flipV="1">
            <a:off x="3167406" y="3574255"/>
            <a:ext cx="12700" cy="775945"/>
          </a:xfrm>
          <a:prstGeom prst="curvedConnector3">
            <a:avLst>
              <a:gd name="adj1" fmla="val 2616496"/>
            </a:avLst>
          </a:prstGeom>
          <a:ln>
            <a:solidFill>
              <a:srgbClr val="B1313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CC94AA9-0503-02DA-B3F4-61D40228EAA3}"/>
              </a:ext>
            </a:extLst>
          </p:cNvPr>
          <p:cNvSpPr txBox="1"/>
          <p:nvPr/>
        </p:nvSpPr>
        <p:spPr>
          <a:xfrm>
            <a:off x="3256647" y="3391002"/>
            <a:ext cx="14850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B1313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鎖定更新速度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1313C83-B0DD-6EE2-B188-06E41696D9A5}"/>
              </a:ext>
            </a:extLst>
          </p:cNvPr>
          <p:cNvSpPr txBox="1"/>
          <p:nvPr/>
        </p:nvSpPr>
        <p:spPr>
          <a:xfrm>
            <a:off x="8819383" y="1120366"/>
            <a:ext cx="19642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B1313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每次更新閃爍</a:t>
            </a:r>
            <a:r>
              <a:rPr lang="en-US" altLang="zh-TW" sz="1600" dirty="0">
                <a:solidFill>
                  <a:srgbClr val="B1313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0.5</a:t>
            </a:r>
            <a:r>
              <a:rPr lang="zh-TW" altLang="en-US" sz="1600" dirty="0">
                <a:solidFill>
                  <a:srgbClr val="B1313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秒</a:t>
            </a:r>
          </a:p>
        </p:txBody>
      </p:sp>
      <p:sp>
        <p:nvSpPr>
          <p:cNvPr id="27" name="弧形 26">
            <a:extLst>
              <a:ext uri="{FF2B5EF4-FFF2-40B4-BE49-F238E27FC236}">
                <a16:creationId xmlns:a16="http://schemas.microsoft.com/office/drawing/2014/main" id="{83944B45-ACD6-E508-515E-69B8B692F9BE}"/>
              </a:ext>
            </a:extLst>
          </p:cNvPr>
          <p:cNvSpPr/>
          <p:nvPr/>
        </p:nvSpPr>
        <p:spPr>
          <a:xfrm>
            <a:off x="9804651" y="1016519"/>
            <a:ext cx="1190625" cy="831793"/>
          </a:xfrm>
          <a:prstGeom prst="arc">
            <a:avLst>
              <a:gd name="adj1" fmla="val 5567716"/>
              <a:gd name="adj2" fmla="val 10735721"/>
            </a:avLst>
          </a:prstGeom>
          <a:ln w="19050">
            <a:solidFill>
              <a:srgbClr val="B13131"/>
            </a:solidFill>
            <a:headEnd type="triangle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B1313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8D737FC-8825-DD55-4FD2-9C3F7E3993DE}"/>
              </a:ext>
            </a:extLst>
          </p:cNvPr>
          <p:cNvSpPr txBox="1"/>
          <p:nvPr/>
        </p:nvSpPr>
        <p:spPr>
          <a:xfrm>
            <a:off x="289839" y="3668335"/>
            <a:ext cx="12247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輸入檔名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9EA233-65EE-B9E2-501F-C235DD36C2C7}"/>
              </a:ext>
            </a:extLst>
          </p:cNvPr>
          <p:cNvSpPr/>
          <p:nvPr/>
        </p:nvSpPr>
        <p:spPr>
          <a:xfrm>
            <a:off x="1497618" y="3945841"/>
            <a:ext cx="1669787" cy="2605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70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938EA-2EF6-A07A-0D91-2DD9853B8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2F43CAF5-E7F4-FBB3-438B-AF17F3112AED}"/>
              </a:ext>
            </a:extLst>
          </p:cNvPr>
          <p:cNvSpPr txBox="1"/>
          <p:nvPr/>
        </p:nvSpPr>
        <p:spPr>
          <a:xfrm>
            <a:off x="590503" y="434109"/>
            <a:ext cx="3639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Consolas" panose="020B0609020204030204" pitchFamily="49" charset="0"/>
                <a:ea typeface="標楷體" panose="03000509000000000000" pitchFamily="65" charset="-120"/>
              </a:rPr>
              <a:t>Stop/Purge</a:t>
            </a:r>
            <a:endParaRPr lang="zh-TW" altLang="en-US" sz="3600" dirty="0"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AE0B06-1D8E-F456-9BA2-A22F59B0B97B}"/>
              </a:ext>
            </a:extLst>
          </p:cNvPr>
          <p:cNvSpPr txBox="1"/>
          <p:nvPr/>
        </p:nvSpPr>
        <p:spPr>
          <a:xfrm>
            <a:off x="3235545" y="2842878"/>
            <a:ext cx="28604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點擊清單下方的</a:t>
            </a:r>
            <a:r>
              <a:rPr lang="en-US" altLang="zh-TW" dirty="0"/>
              <a:t>Stop-&gt;</a:t>
            </a:r>
          </a:p>
          <a:p>
            <a:r>
              <a:rPr lang="zh-TW" altLang="en-US" dirty="0"/>
              <a:t>停止計時，並向</a:t>
            </a:r>
            <a:r>
              <a:rPr lang="en-US" altLang="zh-TW" dirty="0"/>
              <a:t>4010</a:t>
            </a:r>
            <a:r>
              <a:rPr lang="zh-TW" altLang="en-US" dirty="0"/>
              <a:t>傳送停止指令，同時解鎖控制鍵。</a:t>
            </a: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F4E7069-D49E-18FB-FAA3-FA6E04791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277" y="1408735"/>
            <a:ext cx="2124311" cy="463126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262A727-77B4-F14C-CE14-95A9CBCCE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13" y="1408735"/>
            <a:ext cx="2366083" cy="463901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10ED43C-3244-6CEB-66D4-3B4BBA5F10A2}"/>
              </a:ext>
            </a:extLst>
          </p:cNvPr>
          <p:cNvSpPr txBox="1"/>
          <p:nvPr/>
        </p:nvSpPr>
        <p:spPr>
          <a:xfrm>
            <a:off x="8753580" y="3467673"/>
            <a:ext cx="28288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2.</a:t>
            </a:r>
            <a:r>
              <a:rPr lang="zh-TW" altLang="en-US" dirty="0"/>
              <a:t>點擊</a:t>
            </a:r>
            <a:r>
              <a:rPr lang="en-US" altLang="zh-TW" dirty="0"/>
              <a:t>Purge-&gt;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向</a:t>
            </a:r>
            <a:r>
              <a:rPr lang="en-US" altLang="zh-TW" dirty="0"/>
              <a:t>4010</a:t>
            </a:r>
            <a:r>
              <a:rPr lang="zh-TW" altLang="en-US" dirty="0"/>
              <a:t>傳送</a:t>
            </a:r>
            <a:r>
              <a:rPr lang="en-US" altLang="zh-TW" dirty="0"/>
              <a:t>Purge</a:t>
            </a:r>
            <a:r>
              <a:rPr lang="zh-TW" altLang="en-US" dirty="0"/>
              <a:t>指令，</a:t>
            </a:r>
            <a:endParaRPr lang="en-US" altLang="zh-TW" dirty="0"/>
          </a:p>
          <a:p>
            <a:r>
              <a:rPr lang="zh-TW" altLang="en-US" dirty="0"/>
              <a:t>  並同時要求</a:t>
            </a:r>
            <a:r>
              <a:rPr lang="en-US" altLang="zh-TW" dirty="0"/>
              <a:t>&amp;</a:t>
            </a:r>
            <a:r>
              <a:rPr lang="zh-TW" altLang="en-US" dirty="0"/>
              <a:t>顯示現在</a:t>
            </a:r>
            <a:endParaRPr lang="en-US" altLang="zh-TW" dirty="0"/>
          </a:p>
          <a:p>
            <a:r>
              <a:rPr lang="zh-TW" altLang="en-US" dirty="0"/>
              <a:t>  狀態。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70B830-E623-1D29-96F1-1EF441337A51}"/>
              </a:ext>
            </a:extLst>
          </p:cNvPr>
          <p:cNvSpPr txBox="1"/>
          <p:nvPr/>
        </p:nvSpPr>
        <p:spPr>
          <a:xfrm>
            <a:off x="8753580" y="2417007"/>
            <a:ext cx="2622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1.</a:t>
            </a:r>
            <a:r>
              <a:rPr lang="zh-TW" altLang="en-US" dirty="0"/>
              <a:t>解鎖</a:t>
            </a:r>
            <a:r>
              <a:rPr lang="en-US" altLang="zh-TW" dirty="0"/>
              <a:t>purge</a:t>
            </a:r>
            <a:r>
              <a:rPr lang="zh-TW" altLang="en-US" dirty="0"/>
              <a:t>按鈕。</a:t>
            </a:r>
            <a:endParaRPr lang="en-US" altLang="zh-TW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0768BDE-4B91-506E-A204-4EF31A7FAB53}"/>
              </a:ext>
            </a:extLst>
          </p:cNvPr>
          <p:cNvCxnSpPr>
            <a:cxnSpLocks/>
          </p:cNvCxnSpPr>
          <p:nvPr/>
        </p:nvCxnSpPr>
        <p:spPr>
          <a:xfrm>
            <a:off x="9679447" y="2786339"/>
            <a:ext cx="0" cy="68133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1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1087</Words>
  <Application>Microsoft Office PowerPoint</Application>
  <PresentationFormat>寬螢幕</PresentationFormat>
  <Paragraphs>164</Paragraphs>
  <Slides>18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標楷體</vt:lpstr>
      <vt:lpstr>Aptos</vt:lpstr>
      <vt:lpstr>Aptos Display</vt:lpstr>
      <vt:lpstr>Arial</vt:lpstr>
      <vt:lpstr>Consolas</vt:lpstr>
      <vt:lpstr>Open Sans</vt:lpstr>
      <vt:lpstr>Office 佈景主題</vt:lpstr>
      <vt:lpstr>UI介面操作</vt:lpstr>
      <vt:lpstr>初始畫面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Ensense-Chiu</dc:creator>
  <cp:lastModifiedBy>Ensense-Chiu</cp:lastModifiedBy>
  <cp:revision>13</cp:revision>
  <dcterms:created xsi:type="dcterms:W3CDTF">2025-03-20T06:46:29Z</dcterms:created>
  <dcterms:modified xsi:type="dcterms:W3CDTF">2025-03-25T01:53:20Z</dcterms:modified>
</cp:coreProperties>
</file>