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89A11-D3A4-4C32-B602-F671C89A9E76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B4F5A-FDAB-4F08-8103-E855698C1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86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B4F5A-FDAB-4F08-8103-E855698C11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F121B-57D0-7F1A-CE2B-FF5D7D1D6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D5C1C4-079A-FDD4-2B4B-31F735E0E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8BEA1F-B71E-21D2-ACCC-D2186278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3F6A-0B45-4F8F-AF45-D57BE8162EA2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B4B3AC-6074-114A-A6EF-49E8A63D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DDE9AF-974A-A4D5-427E-A07460FD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059A-6447-42AE-825C-C04B101F2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7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35992-AB03-7A13-5CE4-0C53A6D2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2FC258-5793-2B69-A3E6-6A6566876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F751D3-E66C-873B-85C9-FEB081AD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3F6A-0B45-4F8F-AF45-D57BE8162EA2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8EA3AF-FE51-3F0B-E75C-0B7C9CC5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73BA95-2F31-B8BD-1B7B-090BB9F4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059A-6447-42AE-825C-C04B101F2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9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E9CB62-8ED8-768D-4D31-F0B7A56D9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542B78-5418-6EB5-4469-2B8B1225D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DCCF95-D459-6859-2900-5E839D45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3F6A-0B45-4F8F-AF45-D57BE8162EA2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DF603F-2C03-CA8F-0F89-75AB25A0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2CCC15-644F-B98B-7D24-04EAA936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059A-6447-42AE-825C-C04B101F2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78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715EF-043E-84F1-DEAC-CD54BC17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5BEB6-212B-49DA-FF30-29E131D2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E4E6D0-1778-A239-1104-E726AAB1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3F6A-0B45-4F8F-AF45-D57BE8162EA2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B0A807-F0ED-3FD1-5F86-1292BB0D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FA8613-3C86-6AE0-FB0A-0626F84A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059A-6447-42AE-825C-C04B101F2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85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39D8-3FCC-52C2-D587-86848562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B6C98F-CCC9-0E4D-C242-2E592E52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39B0F-F7B9-8987-FB74-111E6075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3F6A-0B45-4F8F-AF45-D57BE8162EA2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97BAA1-BB10-049A-7E0C-DA9DE452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709005-1FA9-8C7A-94F8-F5C42E98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059A-6447-42AE-825C-C04B101F2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35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E7542-CA31-5CDB-5065-A6A89FE2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6F7082-8A9A-25B6-92BE-076A78296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1E498D-DAF5-814B-C7DA-3251153F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B2073D-5DF7-ABB2-68A8-1AD52D2C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3F6A-0B45-4F8F-AF45-D57BE8162EA2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A86D67-3DE3-BE9F-12E0-BC66883A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F66474-BBE2-7345-201E-2EA33372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059A-6447-42AE-825C-C04B101F2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42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C890B-A5CE-79D8-BA34-8F180202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62C497-2307-9A80-B4F0-CD4044F3A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8BEF68-0404-F0FE-DA6B-09CB53DF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C42CA7-4A4C-300D-FA55-C9FF0C676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DC7932-0A81-C259-4876-29051294C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70F4AF-9FF7-EFFD-572B-587EC5B6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3F6A-0B45-4F8F-AF45-D57BE8162EA2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956EB0-0CF6-0A74-1894-D4A7412A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AFA265-C758-BB46-E66F-C824D795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059A-6447-42AE-825C-C04B101F2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30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16038-2DA8-FF1A-E456-4376BA7E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1D17BD-1FC4-6955-3C04-BF528B0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3F6A-0B45-4F8F-AF45-D57BE8162EA2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12FD51-1577-BCF0-5382-DDBBE7E4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13947A-591F-5948-C8B4-407078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059A-6447-42AE-825C-C04B101F2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09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46F629-0414-E8F5-BAAE-6D382605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3F6A-0B45-4F8F-AF45-D57BE8162EA2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514A83-EEC9-9AB1-532C-FD198BC2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74AEDF-9771-219B-4C6D-49BACEDB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059A-6447-42AE-825C-C04B101F2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9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5C502-F388-BC74-91D3-035934E1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2F2B5D-885B-433D-456E-5E1594B3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5EFE3F-3FFD-F76D-DAB9-671487BBB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D21F0B-6AFA-D871-31E0-9B8C2268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3F6A-0B45-4F8F-AF45-D57BE8162EA2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BE98B8-563C-D641-5D53-37E71AB2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BCC019-ECEB-AD87-A9E1-5A7285DE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059A-6447-42AE-825C-C04B101F2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67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EE77C-5C05-E44A-55C8-59124DEC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428360-D864-8F09-1CC6-161AADD7A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ABF99-A44E-6A7E-E356-BA33B9957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C04769-501E-5185-55A4-D081593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3F6A-0B45-4F8F-AF45-D57BE8162EA2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0A2C4A-A0EA-A65C-351D-F2B76A71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2F1D9E-D4DB-6816-C5C9-883AEE86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059A-6447-42AE-825C-C04B101F2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45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13B0F9-6831-640F-A0D1-BFBE7CA4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5B2B22-440A-A546-BAF3-EF8714AE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FC9B9C-B823-C1C7-79D1-DB79C7E0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A3F6A-0B45-4F8F-AF45-D57BE8162EA2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0551B9-688D-0BDE-A1AD-ADF4A7783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8AD1FC-CDC4-4013-40F0-C3F11B8C4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6059A-6447-42AE-825C-C04B101F2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9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020B024-CF07-E04D-955E-728F4554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19" y="1033128"/>
            <a:ext cx="3134162" cy="479174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592FBF7-34F3-65D4-9791-A00760B81872}"/>
              </a:ext>
            </a:extLst>
          </p:cNvPr>
          <p:cNvSpPr txBox="1"/>
          <p:nvPr/>
        </p:nvSpPr>
        <p:spPr>
          <a:xfrm>
            <a:off x="2090519" y="756129"/>
            <a:ext cx="170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>
                <a:ea typeface="標楷體" panose="03000509000000000000" pitchFamily="65" charset="-120"/>
              </a:rPr>
              <a:t>Sensor</a:t>
            </a:r>
            <a:r>
              <a:rPr lang="zh-TW" altLang="en-US" sz="1200" b="1" dirty="0">
                <a:ea typeface="標楷體" panose="03000509000000000000" pitchFamily="65" charset="-120"/>
              </a:rPr>
              <a:t>讀寫指令宣告</a:t>
            </a:r>
            <a:r>
              <a:rPr lang="en-US" altLang="zh-TW" sz="1200" b="1" dirty="0">
                <a:ea typeface="標楷體" panose="03000509000000000000" pitchFamily="65" charset="-120"/>
              </a:rPr>
              <a:t>:</a:t>
            </a:r>
          </a:p>
        </p:txBody>
      </p:sp>
      <p:sp>
        <p:nvSpPr>
          <p:cNvPr id="5" name="右中括弧 4">
            <a:extLst>
              <a:ext uri="{FF2B5EF4-FFF2-40B4-BE49-F238E27FC236}">
                <a16:creationId xmlns:a16="http://schemas.microsoft.com/office/drawing/2014/main" id="{558A2367-13A4-0B37-E28E-E53BEBA68DBE}"/>
              </a:ext>
            </a:extLst>
          </p:cNvPr>
          <p:cNvSpPr/>
          <p:nvPr/>
        </p:nvSpPr>
        <p:spPr>
          <a:xfrm>
            <a:off x="5339024" y="1487055"/>
            <a:ext cx="359812" cy="238156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3DFF6B-0F04-9589-8013-AE8C34623A6F}"/>
              </a:ext>
            </a:extLst>
          </p:cNvPr>
          <p:cNvSpPr txBox="1"/>
          <p:nvPr/>
        </p:nvSpPr>
        <p:spPr>
          <a:xfrm>
            <a:off x="5698836" y="2422490"/>
            <a:ext cx="54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>
                <a:ea typeface="標楷體" panose="03000509000000000000" pitchFamily="65" charset="-120"/>
              </a:rPr>
              <a:t>read</a:t>
            </a: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8E549565-BCC1-4EDD-5B4E-D94FC6703B75}"/>
              </a:ext>
            </a:extLst>
          </p:cNvPr>
          <p:cNvSpPr/>
          <p:nvPr/>
        </p:nvSpPr>
        <p:spPr>
          <a:xfrm>
            <a:off x="5339024" y="4581236"/>
            <a:ext cx="359812" cy="1229324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CA1E06-8988-8216-9610-7CA40D47547D}"/>
              </a:ext>
            </a:extLst>
          </p:cNvPr>
          <p:cNvSpPr txBox="1"/>
          <p:nvPr/>
        </p:nvSpPr>
        <p:spPr>
          <a:xfrm>
            <a:off x="5703048" y="5093946"/>
            <a:ext cx="549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>
                <a:ea typeface="標楷體" panose="03000509000000000000" pitchFamily="65" charset="-120"/>
              </a:rPr>
              <a:t>write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03812A5-F386-B4E8-10FA-AA5A42EE5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0594" y="2108593"/>
            <a:ext cx="3277057" cy="295710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B967D4-338A-7BD0-4AF0-12AD2A23F2FE}"/>
              </a:ext>
            </a:extLst>
          </p:cNvPr>
          <p:cNvSpPr txBox="1"/>
          <p:nvPr/>
        </p:nvSpPr>
        <p:spPr>
          <a:xfrm>
            <a:off x="6967321" y="1831594"/>
            <a:ext cx="170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>
                <a:ea typeface="標楷體" panose="03000509000000000000" pitchFamily="65" charset="-120"/>
              </a:rPr>
              <a:t>Datalink</a:t>
            </a:r>
            <a:r>
              <a:rPr lang="zh-TW" altLang="en-US" sz="1200" b="1" dirty="0">
                <a:ea typeface="標楷體" panose="03000509000000000000" pitchFamily="65" charset="-120"/>
              </a:rPr>
              <a:t>位置宣告</a:t>
            </a:r>
            <a:r>
              <a:rPr lang="en-US" altLang="zh-TW" sz="1200" b="1" dirty="0">
                <a:ea typeface="標楷體" panose="03000509000000000000" pitchFamily="65" charset="-120"/>
              </a:rPr>
              <a:t>: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3284DAA-6E3A-3549-6CC6-7B92EDFA7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94" y="5051993"/>
            <a:ext cx="3277057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1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250AA1F-FFFF-849C-7EB0-826F7716C04E}"/>
              </a:ext>
            </a:extLst>
          </p:cNvPr>
          <p:cNvSpPr txBox="1"/>
          <p:nvPr/>
        </p:nvSpPr>
        <p:spPr>
          <a:xfrm>
            <a:off x="9301015" y="977045"/>
            <a:ext cx="2890983" cy="2308324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>
                <a:ea typeface="標楷體" panose="03000509000000000000" pitchFamily="65" charset="-120"/>
              </a:rPr>
              <a:t>measure_rht(UINT8 </a:t>
            </a:r>
            <a:r>
              <a:rPr lang="en-US" altLang="zh-TW" sz="1200" b="1" dirty="0" err="1">
                <a:ea typeface="標楷體" panose="03000509000000000000" pitchFamily="65" charset="-120"/>
              </a:rPr>
              <a:t>sht_count</a:t>
            </a:r>
            <a:r>
              <a:rPr lang="en-US" altLang="zh-TW" sz="1200" b="1" dirty="0">
                <a:ea typeface="標楷體" panose="03000509000000000000" pitchFamily="65" charset="-120"/>
              </a:rPr>
              <a:t>)</a:t>
            </a:r>
            <a:r>
              <a:rPr lang="zh-TW" altLang="en-US" sz="1200" b="1" dirty="0">
                <a:ea typeface="標楷體" panose="03000509000000000000" pitchFamily="65" charset="-120"/>
              </a:rPr>
              <a:t> </a:t>
            </a:r>
            <a:endParaRPr lang="en-US" altLang="zh-TW" sz="1200" b="1" dirty="0">
              <a:ea typeface="標楷體" panose="03000509000000000000" pitchFamily="65" charset="-120"/>
            </a:endParaRPr>
          </a:p>
          <a:p>
            <a:pPr defTabSz="288000"/>
            <a:br>
              <a:rPr lang="en-US" altLang="zh-TW" sz="1200" dirty="0">
                <a:ea typeface="標楷體" panose="03000509000000000000" pitchFamily="65" charset="-120"/>
              </a:rPr>
            </a:br>
            <a:r>
              <a:rPr lang="en-US" altLang="zh-TW" sz="1200" dirty="0">
                <a:ea typeface="標楷體" panose="03000509000000000000" pitchFamily="65" charset="-120"/>
              </a:rPr>
              <a:t>4</a:t>
            </a:r>
            <a:r>
              <a:rPr lang="zh-TW" altLang="en-US" sz="1200" dirty="0">
                <a:ea typeface="標楷體" panose="03000509000000000000" pitchFamily="65" charset="-120"/>
              </a:rPr>
              <a:t>顆感測器的溫溼度分別存在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defTabSz="288000"/>
            <a:r>
              <a:rPr lang="en-US" altLang="zh-TW" sz="1200" dirty="0" err="1">
                <a:ea typeface="標楷體" panose="03000509000000000000" pitchFamily="65" charset="-120"/>
              </a:rPr>
              <a:t>sht_count</a:t>
            </a:r>
            <a:r>
              <a:rPr lang="en-US" altLang="zh-TW" sz="1200" dirty="0">
                <a:ea typeface="標楷體" panose="03000509000000000000" pitchFamily="65" charset="-120"/>
              </a:rPr>
              <a:t> = 0</a:t>
            </a:r>
            <a:r>
              <a:rPr lang="zh-TW" altLang="en-US" sz="1200" dirty="0"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ea typeface="標楷體" panose="03000509000000000000" pitchFamily="65" charset="-120"/>
              </a:rPr>
              <a:t>:	SHT3x_RHT[0] (</a:t>
            </a:r>
            <a:r>
              <a:rPr lang="zh-TW" altLang="en-US" sz="1200" dirty="0">
                <a:ea typeface="標楷體" panose="03000509000000000000" pitchFamily="65" charset="-120"/>
              </a:rPr>
              <a:t>溫度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</a:p>
          <a:p>
            <a:pPr defTabSz="288000"/>
            <a:r>
              <a:rPr lang="en-US" altLang="zh-TW" sz="1200" dirty="0">
                <a:ea typeface="標楷體" panose="03000509000000000000" pitchFamily="65" charset="-120"/>
              </a:rPr>
              <a:t>				SHT3x_RHT[1] (</a:t>
            </a:r>
            <a:r>
              <a:rPr lang="zh-TW" altLang="en-US" sz="1200" dirty="0">
                <a:ea typeface="標楷體" panose="03000509000000000000" pitchFamily="65" charset="-120"/>
              </a:rPr>
              <a:t>濕度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</a:p>
          <a:p>
            <a:pPr defTabSz="288000"/>
            <a:r>
              <a:rPr lang="en-US" altLang="zh-TW" sz="1200" dirty="0" err="1">
                <a:ea typeface="標楷體" panose="03000509000000000000" pitchFamily="65" charset="-120"/>
              </a:rPr>
              <a:t>sht_count</a:t>
            </a:r>
            <a:r>
              <a:rPr lang="en-US" altLang="zh-TW" sz="1200" dirty="0">
                <a:ea typeface="標楷體" panose="03000509000000000000" pitchFamily="65" charset="-120"/>
              </a:rPr>
              <a:t> = 1</a:t>
            </a:r>
            <a:r>
              <a:rPr lang="zh-TW" altLang="en-US" sz="1200" dirty="0"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ea typeface="標楷體" panose="03000509000000000000" pitchFamily="65" charset="-120"/>
              </a:rPr>
              <a:t>:	SHT3x_RHT[2]</a:t>
            </a:r>
          </a:p>
          <a:p>
            <a:pPr defTabSz="288000"/>
            <a:r>
              <a:rPr lang="en-US" altLang="zh-TW" sz="1200" dirty="0">
                <a:ea typeface="標楷體" panose="03000509000000000000" pitchFamily="65" charset="-120"/>
              </a:rPr>
              <a:t>				SHT3x_RHT[3]</a:t>
            </a:r>
          </a:p>
          <a:p>
            <a:pPr defTabSz="288000"/>
            <a:r>
              <a:rPr lang="en-US" altLang="zh-TW" sz="1200" dirty="0" err="1">
                <a:ea typeface="標楷體" panose="03000509000000000000" pitchFamily="65" charset="-120"/>
              </a:rPr>
              <a:t>Sht_count</a:t>
            </a:r>
            <a:r>
              <a:rPr lang="en-US" altLang="zh-TW" sz="1200" dirty="0">
                <a:ea typeface="標楷體" panose="03000509000000000000" pitchFamily="65" charset="-120"/>
              </a:rPr>
              <a:t> = 2</a:t>
            </a:r>
            <a:r>
              <a:rPr lang="zh-TW" altLang="en-US" sz="1200" dirty="0"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ea typeface="標楷體" panose="03000509000000000000" pitchFamily="65" charset="-120"/>
              </a:rPr>
              <a:t>:	SHT3x_RHT[4] </a:t>
            </a:r>
          </a:p>
          <a:p>
            <a:pPr defTabSz="288000"/>
            <a:r>
              <a:rPr lang="en-US" altLang="zh-TW" sz="1200" dirty="0">
                <a:ea typeface="標楷體" panose="03000509000000000000" pitchFamily="65" charset="-120"/>
              </a:rPr>
              <a:t>				SHT3x_RHT[5]</a:t>
            </a:r>
          </a:p>
          <a:p>
            <a:pPr defTabSz="288000"/>
            <a:r>
              <a:rPr lang="en-US" altLang="zh-TW" sz="1200" dirty="0" err="1">
                <a:ea typeface="標楷體" panose="03000509000000000000" pitchFamily="65" charset="-120"/>
              </a:rPr>
              <a:t>sht_count</a:t>
            </a:r>
            <a:r>
              <a:rPr lang="en-US" altLang="zh-TW" sz="1200" dirty="0">
                <a:ea typeface="標楷體" panose="03000509000000000000" pitchFamily="65" charset="-120"/>
              </a:rPr>
              <a:t> = 3</a:t>
            </a:r>
            <a:r>
              <a:rPr lang="zh-TW" altLang="en-US" sz="1200" dirty="0"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ea typeface="標楷體" panose="03000509000000000000" pitchFamily="65" charset="-120"/>
              </a:rPr>
              <a:t>:	SHT3x_RHT[6] </a:t>
            </a:r>
          </a:p>
          <a:p>
            <a:pPr defTabSz="288000"/>
            <a:r>
              <a:rPr lang="en-US" altLang="zh-TW" sz="1200" dirty="0">
                <a:ea typeface="標楷體" panose="03000509000000000000" pitchFamily="65" charset="-120"/>
              </a:rPr>
              <a:t>				SHT3x_RHT[7]</a:t>
            </a:r>
          </a:p>
          <a:p>
            <a:pPr defTabSz="288000"/>
            <a:endParaRPr lang="en-US" altLang="zh-TW" sz="1200" dirty="0"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01A156-04D4-6E40-4074-4358D6A45145}"/>
              </a:ext>
            </a:extLst>
          </p:cNvPr>
          <p:cNvSpPr txBox="1"/>
          <p:nvPr/>
        </p:nvSpPr>
        <p:spPr>
          <a:xfrm>
            <a:off x="9301015" y="3572631"/>
            <a:ext cx="2890983" cy="286232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 err="1">
                <a:ea typeface="標楷體" panose="03000509000000000000" pitchFamily="65" charset="-120"/>
              </a:rPr>
              <a:t>chk_ui_cmd</a:t>
            </a:r>
            <a:r>
              <a:rPr lang="en-US" altLang="zh-TW" sz="1200" b="1" dirty="0">
                <a:ea typeface="標楷體" panose="03000509000000000000" pitchFamily="65" charset="-120"/>
              </a:rPr>
              <a:t>(UINT8 </a:t>
            </a:r>
            <a:r>
              <a:rPr lang="en-US" altLang="zh-TW" sz="1200" b="1" dirty="0" err="1">
                <a:ea typeface="標楷體" panose="03000509000000000000" pitchFamily="65" charset="-120"/>
              </a:rPr>
              <a:t>sht_count</a:t>
            </a:r>
            <a:r>
              <a:rPr lang="en-US" altLang="zh-TW" sz="1200" b="1" dirty="0">
                <a:ea typeface="標楷體" panose="03000509000000000000" pitchFamily="65" charset="-120"/>
              </a:rPr>
              <a:t>)</a:t>
            </a:r>
            <a:r>
              <a:rPr lang="zh-TW" altLang="en-US" sz="1200" b="1" dirty="0">
                <a:ea typeface="標楷體" panose="03000509000000000000" pitchFamily="65" charset="-120"/>
              </a:rPr>
              <a:t> </a:t>
            </a:r>
            <a:endParaRPr lang="en-US" altLang="zh-TW" sz="1200" b="1" dirty="0">
              <a:ea typeface="標楷體" panose="03000509000000000000" pitchFamily="65" charset="-120"/>
            </a:endParaRPr>
          </a:p>
          <a:p>
            <a:pPr defTabSz="288000"/>
            <a:br>
              <a:rPr lang="en-US" altLang="zh-TW" sz="1200" dirty="0">
                <a:ea typeface="標楷體" panose="03000509000000000000" pitchFamily="65" charset="-120"/>
              </a:rPr>
            </a:br>
            <a:r>
              <a:rPr lang="zh-TW" altLang="en-US" sz="1200" dirty="0">
                <a:ea typeface="標楷體" panose="03000509000000000000" pitchFamily="65" charset="-120"/>
              </a:rPr>
              <a:t>如果</a:t>
            </a:r>
            <a:r>
              <a:rPr lang="en-US" altLang="zh-TW" sz="1200" dirty="0" err="1">
                <a:ea typeface="標楷體" panose="03000509000000000000" pitchFamily="65" charset="-120"/>
              </a:rPr>
              <a:t>uart</a:t>
            </a:r>
            <a:r>
              <a:rPr lang="zh-TW" altLang="en-US" sz="1200" dirty="0">
                <a:ea typeface="標楷體" panose="03000509000000000000" pitchFamily="65" charset="-120"/>
              </a:rPr>
              <a:t>有收到東西</a:t>
            </a:r>
            <a:r>
              <a:rPr lang="en-US" altLang="zh-TW" sz="1200" dirty="0">
                <a:ea typeface="標楷體" panose="03000509000000000000" pitchFamily="65" charset="-120"/>
              </a:rPr>
              <a:t>(A0_RxBuf</a:t>
            </a:r>
            <a:r>
              <a:rPr lang="zh-TW" altLang="en-US" sz="1200" dirty="0">
                <a:ea typeface="標楷體" panose="03000509000000000000" pitchFamily="65" charset="-120"/>
              </a:rPr>
              <a:t>長度不為</a:t>
            </a:r>
            <a:r>
              <a:rPr lang="en-US" altLang="zh-TW" sz="1200" dirty="0">
                <a:ea typeface="標楷體" panose="03000509000000000000" pitchFamily="65" charset="-120"/>
              </a:rPr>
              <a:t>0)</a:t>
            </a:r>
            <a:r>
              <a:rPr lang="zh-TW" altLang="en-US" sz="1200" dirty="0">
                <a:ea typeface="標楷體" panose="03000509000000000000" pitchFamily="65" charset="-120"/>
              </a:rPr>
              <a:t>檢查是否有收到以下指令，並執行對應動作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defTabSz="288000"/>
            <a:endParaRPr lang="en-US" altLang="zh-TW" sz="1200" dirty="0">
              <a:ea typeface="標楷體" panose="03000509000000000000" pitchFamily="65" charset="-120"/>
            </a:endParaRP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ea typeface="標楷體" panose="03000509000000000000" pitchFamily="65" charset="-120"/>
              </a:rPr>
              <a:t>command_Write_BSN</a:t>
            </a:r>
            <a:r>
              <a:rPr lang="en-US" altLang="zh-TW" sz="1200" dirty="0">
                <a:ea typeface="標楷體" panose="03000509000000000000" pitchFamily="65" charset="-120"/>
              </a:rPr>
              <a:t>()</a:t>
            </a:r>
          </a:p>
          <a:p>
            <a:pPr lvl="1" defTabSz="288000"/>
            <a:r>
              <a:rPr lang="zh-TW" altLang="en-US" sz="1200" dirty="0">
                <a:ea typeface="標楷體" panose="03000509000000000000" pitchFamily="65" charset="-120"/>
              </a:rPr>
              <a:t>寫入指定感測器</a:t>
            </a:r>
            <a:r>
              <a:rPr lang="en-US" altLang="zh-TW" sz="1200" dirty="0" err="1">
                <a:ea typeface="標楷體" panose="03000509000000000000" pitchFamily="65" charset="-120"/>
              </a:rPr>
              <a:t>bsn</a:t>
            </a:r>
            <a:r>
              <a:rPr lang="zh-TW" altLang="en-US" sz="1200" dirty="0">
                <a:ea typeface="標楷體" panose="03000509000000000000" pitchFamily="65" charset="-120"/>
              </a:rPr>
              <a:t>序號</a:t>
            </a:r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solidFill>
                  <a:srgbClr val="FF0000"/>
                </a:solidFill>
                <a:ea typeface="標楷體" panose="03000509000000000000" pitchFamily="65" charset="-120"/>
              </a:rPr>
              <a:t>未完成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ea typeface="標楷體" panose="03000509000000000000" pitchFamily="65" charset="-120"/>
              </a:rPr>
              <a:t>command_Wrire_Zero</a:t>
            </a:r>
            <a:r>
              <a:rPr lang="en-US" altLang="zh-TW" sz="1200" dirty="0">
                <a:ea typeface="標楷體" panose="03000509000000000000" pitchFamily="65" charset="-120"/>
              </a:rPr>
              <a:t>()</a:t>
            </a:r>
          </a:p>
          <a:p>
            <a:pPr lvl="1" defTabSz="288000"/>
            <a:r>
              <a:rPr lang="zh-TW" altLang="en-US" sz="1200" dirty="0">
                <a:ea typeface="標楷體" panose="03000509000000000000" pitchFamily="65" charset="-120"/>
              </a:rPr>
              <a:t>寫入零級</a:t>
            </a:r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ea typeface="標楷體" panose="03000509000000000000" pitchFamily="65" charset="-120"/>
              </a:rPr>
              <a:t>校正</a:t>
            </a:r>
            <a:r>
              <a:rPr lang="en-US" altLang="zh-TW" sz="1200" dirty="0">
                <a:ea typeface="標楷體" panose="03000509000000000000" pitchFamily="65" charset="-120"/>
              </a:rPr>
              <a:t>)(</a:t>
            </a:r>
            <a:r>
              <a:rPr lang="zh-TW" altLang="en-US" sz="1200" dirty="0">
                <a:solidFill>
                  <a:srgbClr val="FF0000"/>
                </a:solidFill>
                <a:ea typeface="標楷體" panose="03000509000000000000" pitchFamily="65" charset="-120"/>
              </a:rPr>
              <a:t>未完成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ea typeface="標楷體" panose="03000509000000000000" pitchFamily="65" charset="-120"/>
              </a:rPr>
              <a:t>command_Wrire_Span</a:t>
            </a:r>
            <a:r>
              <a:rPr lang="en-US" altLang="zh-TW" sz="1200" dirty="0">
                <a:ea typeface="標楷體" panose="03000509000000000000" pitchFamily="65" charset="-120"/>
              </a:rPr>
              <a:t>()</a:t>
            </a:r>
          </a:p>
          <a:p>
            <a:pPr lvl="1" defTabSz="288000"/>
            <a:r>
              <a:rPr lang="zh-TW" altLang="en-US" sz="1200" dirty="0">
                <a:ea typeface="標楷體" panose="03000509000000000000" pitchFamily="65" charset="-120"/>
              </a:rPr>
              <a:t>寫入</a:t>
            </a:r>
            <a:r>
              <a:rPr lang="en-US" altLang="zh-TW" sz="1200" dirty="0">
                <a:ea typeface="標楷體" panose="03000509000000000000" pitchFamily="65" charset="-120"/>
              </a:rPr>
              <a:t>span(</a:t>
            </a:r>
            <a:r>
              <a:rPr lang="zh-TW" altLang="en-US" sz="1200" dirty="0">
                <a:ea typeface="標楷體" panose="03000509000000000000" pitchFamily="65" charset="-120"/>
              </a:rPr>
              <a:t>校正</a:t>
            </a:r>
            <a:r>
              <a:rPr lang="en-US" altLang="zh-TW" sz="1200" dirty="0">
                <a:ea typeface="標楷體" panose="03000509000000000000" pitchFamily="65" charset="-120"/>
              </a:rPr>
              <a:t>)(</a:t>
            </a:r>
            <a:r>
              <a:rPr lang="zh-TW" altLang="en-US" sz="1200" dirty="0">
                <a:solidFill>
                  <a:srgbClr val="FF0000"/>
                </a:solidFill>
                <a:ea typeface="標楷體" panose="03000509000000000000" pitchFamily="65" charset="-120"/>
              </a:rPr>
              <a:t>未完成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ea typeface="標楷體" panose="03000509000000000000" pitchFamily="65" charset="-120"/>
              </a:rPr>
              <a:t>command_tabpage</a:t>
            </a:r>
            <a:r>
              <a:rPr lang="en-US" altLang="zh-TW" sz="1200" dirty="0">
                <a:ea typeface="標楷體" panose="03000509000000000000" pitchFamily="65" charset="-120"/>
              </a:rPr>
              <a:t>()</a:t>
            </a:r>
          </a:p>
          <a:p>
            <a:pPr lvl="1" defTabSz="288000"/>
            <a:r>
              <a:rPr lang="zh-TW" altLang="en-US" sz="1200" dirty="0">
                <a:ea typeface="標楷體" panose="03000509000000000000" pitchFamily="65" charset="-120"/>
              </a:rPr>
              <a:t>改變</a:t>
            </a:r>
            <a:r>
              <a:rPr lang="en-US" altLang="zh-TW" sz="1200" dirty="0" err="1">
                <a:ea typeface="標楷體" panose="03000509000000000000" pitchFamily="65" charset="-120"/>
              </a:rPr>
              <a:t>tabpage</a:t>
            </a:r>
            <a:r>
              <a:rPr lang="en-US" altLang="zh-TW" sz="1200" dirty="0">
                <a:ea typeface="標楷體" panose="03000509000000000000" pitchFamily="65" charset="-120"/>
              </a:rPr>
              <a:t> flag(</a:t>
            </a:r>
            <a:r>
              <a:rPr lang="en-US" altLang="zh-TW" sz="1200" dirty="0" err="1">
                <a:ea typeface="標楷體" panose="03000509000000000000" pitchFamily="65" charset="-120"/>
              </a:rPr>
              <a:t>data_to_UCA</a:t>
            </a:r>
            <a:r>
              <a:rPr lang="zh-TW" altLang="en-US" sz="1200" dirty="0">
                <a:ea typeface="標楷體" panose="03000509000000000000" pitchFamily="65" charset="-120"/>
              </a:rPr>
              <a:t>會用到</a:t>
            </a:r>
            <a:r>
              <a:rPr lang="en-US" altLang="zh-TW" sz="1200" dirty="0">
                <a:ea typeface="標楷體" panose="03000509000000000000" pitchFamily="65" charset="-120"/>
              </a:rPr>
              <a:t>)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F30C02-53A2-B894-2C6C-5361C5867B71}"/>
              </a:ext>
            </a:extLst>
          </p:cNvPr>
          <p:cNvSpPr txBox="1"/>
          <p:nvPr/>
        </p:nvSpPr>
        <p:spPr>
          <a:xfrm>
            <a:off x="0" y="628072"/>
            <a:ext cx="1930402" cy="1015663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 err="1">
                <a:ea typeface="標楷體" panose="03000509000000000000" pitchFamily="65" charset="-120"/>
              </a:rPr>
              <a:t>task_run</a:t>
            </a:r>
            <a:r>
              <a:rPr lang="en-US" altLang="zh-TW" sz="1200" b="1" dirty="0">
                <a:ea typeface="標楷體" panose="03000509000000000000" pitchFamily="65" charset="-120"/>
              </a:rPr>
              <a:t>() 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measure_all_rht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measure_gases_data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measure_gases_info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ui_parameter_post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6D32CD-06B5-8CF4-4463-4DB659C08359}"/>
              </a:ext>
            </a:extLst>
          </p:cNvPr>
          <p:cNvSpPr txBox="1"/>
          <p:nvPr/>
        </p:nvSpPr>
        <p:spPr>
          <a:xfrm>
            <a:off x="7220322" y="812738"/>
            <a:ext cx="1930402" cy="646331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 err="1">
                <a:ea typeface="標楷體" panose="03000509000000000000" pitchFamily="65" charset="-120"/>
              </a:rPr>
              <a:t>measure_all_rht</a:t>
            </a:r>
            <a:r>
              <a:rPr lang="en-US" altLang="zh-TW" sz="1200" b="1" dirty="0">
                <a:ea typeface="標楷體" panose="03000509000000000000" pitchFamily="65" charset="-120"/>
              </a:rPr>
              <a:t>() 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measure_rht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chk_ui_cmd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ADF3805-1FAD-70FC-76D2-461EADCCE5DE}"/>
              </a:ext>
            </a:extLst>
          </p:cNvPr>
          <p:cNvCxnSpPr>
            <a:cxnSpLocks/>
          </p:cNvCxnSpPr>
          <p:nvPr/>
        </p:nvCxnSpPr>
        <p:spPr>
          <a:xfrm>
            <a:off x="1514764" y="951345"/>
            <a:ext cx="577272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9AB7E1E-7AF0-C5AD-4B38-058566794943}"/>
              </a:ext>
            </a:extLst>
          </p:cNvPr>
          <p:cNvCxnSpPr>
            <a:cxnSpLocks/>
          </p:cNvCxnSpPr>
          <p:nvPr/>
        </p:nvCxnSpPr>
        <p:spPr>
          <a:xfrm>
            <a:off x="8515920" y="1135903"/>
            <a:ext cx="8774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A0474F-1C31-FF97-81F5-CC649C62BC64}"/>
              </a:ext>
            </a:extLst>
          </p:cNvPr>
          <p:cNvSpPr txBox="1"/>
          <p:nvPr/>
        </p:nvSpPr>
        <p:spPr>
          <a:xfrm>
            <a:off x="3417450" y="1972776"/>
            <a:ext cx="1930402" cy="461665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>
                <a:ea typeface="標楷體" panose="03000509000000000000" pitchFamily="65" charset="-120"/>
              </a:rPr>
              <a:t>measure_gases_data() 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gat_all_gas_data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E48449EC-74DA-B247-A833-E9149112A669}"/>
              </a:ext>
            </a:extLst>
          </p:cNvPr>
          <p:cNvCxnSpPr>
            <a:cxnSpLocks/>
          </p:cNvCxnSpPr>
          <p:nvPr/>
        </p:nvCxnSpPr>
        <p:spPr>
          <a:xfrm>
            <a:off x="1893452" y="1156355"/>
            <a:ext cx="1584000" cy="9748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8E4652F-A314-C5B6-760D-97EAC2AD97E7}"/>
              </a:ext>
            </a:extLst>
          </p:cNvPr>
          <p:cNvSpPr txBox="1"/>
          <p:nvPr/>
        </p:nvSpPr>
        <p:spPr>
          <a:xfrm>
            <a:off x="5546433" y="2177387"/>
            <a:ext cx="3338950" cy="304698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 err="1">
                <a:ea typeface="標楷體" panose="03000509000000000000" pitchFamily="65" charset="-120"/>
              </a:rPr>
              <a:t>gat_all_gas_data</a:t>
            </a:r>
            <a:r>
              <a:rPr lang="en-US" altLang="zh-TW" sz="1200" b="1" dirty="0">
                <a:ea typeface="標楷體" panose="03000509000000000000" pitchFamily="65" charset="-120"/>
              </a:rPr>
              <a:t>(UINT8 </a:t>
            </a:r>
            <a:r>
              <a:rPr lang="en-US" altLang="zh-TW" sz="1200" b="1" dirty="0" err="1">
                <a:ea typeface="標楷體" panose="03000509000000000000" pitchFamily="65" charset="-120"/>
              </a:rPr>
              <a:t>port_numbers</a:t>
            </a:r>
            <a:r>
              <a:rPr lang="en-US" altLang="zh-TW" sz="1200" b="1" dirty="0">
                <a:ea typeface="標楷體" panose="03000509000000000000" pitchFamily="65" charset="-120"/>
              </a:rPr>
              <a:t>)</a:t>
            </a:r>
          </a:p>
          <a:p>
            <a:pPr defTabSz="288000"/>
            <a:br>
              <a:rPr lang="en-US" altLang="zh-TW" sz="1200" dirty="0">
                <a:ea typeface="標楷體" panose="03000509000000000000" pitchFamily="65" charset="-120"/>
              </a:rPr>
            </a:br>
            <a:r>
              <a:rPr lang="zh-TW" altLang="en-US" sz="1200" dirty="0">
                <a:ea typeface="標楷體" panose="03000509000000000000" pitchFamily="65" charset="-120"/>
              </a:rPr>
              <a:t>取得</a:t>
            </a:r>
            <a:r>
              <a:rPr lang="en-US" altLang="zh-TW" sz="1200" dirty="0">
                <a:ea typeface="標楷體" panose="03000509000000000000" pitchFamily="65" charset="-120"/>
              </a:rPr>
              <a:t>WE</a:t>
            </a:r>
            <a:r>
              <a:rPr lang="zh-TW" altLang="en-US" sz="1200" dirty="0"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a typeface="標楷體" panose="03000509000000000000" pitchFamily="65" charset="-120"/>
              </a:rPr>
              <a:t>AE</a:t>
            </a:r>
            <a:r>
              <a:rPr lang="zh-TW" altLang="en-US" sz="1200" dirty="0">
                <a:ea typeface="標楷體" panose="03000509000000000000" pitchFamily="65" charset="-120"/>
              </a:rPr>
              <a:t>、濃度</a:t>
            </a:r>
            <a:r>
              <a:rPr lang="en-US" altLang="zh-TW" sz="1200" dirty="0">
                <a:ea typeface="標楷體" panose="03000509000000000000" pitchFamily="65" charset="-120"/>
              </a:rPr>
              <a:t>(aeclmg_getAdc_2</a:t>
            </a:r>
            <a:r>
              <a:rPr lang="zh-TW" altLang="en-US" sz="1200" dirty="0"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a typeface="標楷體" panose="03000509000000000000" pitchFamily="65" charset="-120"/>
              </a:rPr>
              <a:t>aeclmg_getAdc_1</a:t>
            </a:r>
            <a:r>
              <a:rPr lang="zh-TW" altLang="en-US" sz="1200" dirty="0">
                <a:ea typeface="標楷體" panose="03000509000000000000" pitchFamily="65" charset="-120"/>
              </a:rPr>
              <a:t>、</a:t>
            </a:r>
            <a:r>
              <a:rPr lang="en-US" altLang="zh-TW" sz="1200" dirty="0" err="1">
                <a:ea typeface="標楷體" panose="03000509000000000000" pitchFamily="65" charset="-120"/>
              </a:rPr>
              <a:t>aeclmg_get_gas_concentrations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r>
              <a:rPr lang="zh-TW" altLang="en-US" sz="1200" dirty="0">
                <a:ea typeface="標楷體" panose="03000509000000000000" pitchFamily="65" charset="-120"/>
              </a:rPr>
              <a:t>，並計算</a:t>
            </a:r>
            <a:r>
              <a:rPr lang="en-US" altLang="zh-TW" sz="1200" dirty="0">
                <a:ea typeface="標楷體" panose="03000509000000000000" pitchFamily="65" charset="-120"/>
              </a:rPr>
              <a:t>ADC</a:t>
            </a:r>
            <a:r>
              <a:rPr lang="zh-TW" altLang="en-US" sz="1200" dirty="0">
                <a:ea typeface="標楷體" panose="03000509000000000000" pitchFamily="65" charset="-120"/>
              </a:rPr>
              <a:t>，分別存在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defTabSz="288000"/>
            <a:endParaRPr lang="en-US" altLang="zh-TW" sz="1200" dirty="0">
              <a:ea typeface="標楷體" panose="03000509000000000000" pitchFamily="65" charset="-120"/>
            </a:endParaRP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>
                <a:ea typeface="標楷體" panose="03000509000000000000" pitchFamily="65" charset="-120"/>
              </a:rPr>
              <a:t>WE</a:t>
            </a:r>
            <a:r>
              <a:rPr lang="en-US" altLang="zh-TW" sz="1200" dirty="0">
                <a:ea typeface="標楷體" panose="03000509000000000000" pitchFamily="65" charset="-120"/>
              </a:rPr>
              <a:t> 	datalink[</a:t>
            </a:r>
            <a:r>
              <a:rPr lang="en-US" altLang="zh-TW" sz="1200" dirty="0" err="1">
                <a:ea typeface="標楷體" panose="03000509000000000000" pitchFamily="65" charset="-120"/>
              </a:rPr>
              <a:t>port_numbers</a:t>
            </a:r>
            <a:r>
              <a:rPr lang="en-US" altLang="zh-TW" sz="1200" dirty="0">
                <a:ea typeface="標楷體" panose="03000509000000000000" pitchFamily="65" charset="-120"/>
              </a:rPr>
              <a:t>][</a:t>
            </a:r>
            <a:r>
              <a:rPr lang="en-US" altLang="zh-TW" sz="1200" b="1" dirty="0">
                <a:ea typeface="標楷體" panose="03000509000000000000" pitchFamily="65" charset="-120"/>
              </a:rPr>
              <a:t>WE</a:t>
            </a:r>
            <a:r>
              <a:rPr lang="en-US" altLang="zh-TW" sz="1200" dirty="0">
                <a:ea typeface="標楷體" panose="03000509000000000000" pitchFamily="65" charset="-120"/>
              </a:rPr>
              <a:t>_DIMENSIONS]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>
                <a:ea typeface="標楷體" panose="03000509000000000000" pitchFamily="65" charset="-120"/>
              </a:rPr>
              <a:t>AE</a:t>
            </a:r>
          </a:p>
          <a:p>
            <a:pPr defTabSz="288000"/>
            <a:r>
              <a:rPr lang="en-US" altLang="zh-TW" sz="1200" dirty="0">
                <a:ea typeface="標楷體" panose="03000509000000000000" pitchFamily="65" charset="-120"/>
              </a:rPr>
              <a:t>     	datalink[</a:t>
            </a:r>
            <a:r>
              <a:rPr lang="en-US" altLang="zh-TW" sz="1200" dirty="0" err="1">
                <a:ea typeface="標楷體" panose="03000509000000000000" pitchFamily="65" charset="-120"/>
              </a:rPr>
              <a:t>port_numbers</a:t>
            </a:r>
            <a:r>
              <a:rPr lang="en-US" altLang="zh-TW" sz="1200" dirty="0">
                <a:ea typeface="標楷體" panose="03000509000000000000" pitchFamily="65" charset="-120"/>
              </a:rPr>
              <a:t>][</a:t>
            </a:r>
            <a:r>
              <a:rPr lang="en-US" altLang="zh-TW" sz="1200" b="1" dirty="0">
                <a:ea typeface="標楷體" panose="03000509000000000000" pitchFamily="65" charset="-120"/>
              </a:rPr>
              <a:t>AE</a:t>
            </a:r>
            <a:r>
              <a:rPr lang="en-US" altLang="zh-TW" sz="1200" dirty="0">
                <a:ea typeface="標楷體" panose="03000509000000000000" pitchFamily="65" charset="-120"/>
              </a:rPr>
              <a:t>_DIMENSIONS]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>
                <a:ea typeface="標楷體" panose="03000509000000000000" pitchFamily="65" charset="-120"/>
              </a:rPr>
              <a:t>ADC</a:t>
            </a:r>
          </a:p>
          <a:p>
            <a:pPr defTabSz="288000"/>
            <a:r>
              <a:rPr lang="en-US" altLang="zh-TW" sz="1200" dirty="0">
                <a:ea typeface="標楷體" panose="03000509000000000000" pitchFamily="65" charset="-120"/>
              </a:rPr>
              <a:t>     	datalink[</a:t>
            </a:r>
            <a:r>
              <a:rPr lang="en-US" altLang="zh-TW" sz="1200" dirty="0" err="1">
                <a:ea typeface="標楷體" panose="03000509000000000000" pitchFamily="65" charset="-120"/>
              </a:rPr>
              <a:t>port_numbers</a:t>
            </a:r>
            <a:r>
              <a:rPr lang="en-US" altLang="zh-TW" sz="1200" dirty="0">
                <a:ea typeface="標楷體" panose="03000509000000000000" pitchFamily="65" charset="-120"/>
              </a:rPr>
              <a:t>][</a:t>
            </a:r>
            <a:r>
              <a:rPr lang="en-US" altLang="zh-TW" sz="1200" b="1" dirty="0">
                <a:ea typeface="標楷體" panose="03000509000000000000" pitchFamily="65" charset="-120"/>
              </a:rPr>
              <a:t>ADC</a:t>
            </a:r>
            <a:r>
              <a:rPr lang="en-US" altLang="zh-TW" sz="1200" dirty="0">
                <a:ea typeface="標楷體" panose="03000509000000000000" pitchFamily="65" charset="-120"/>
              </a:rPr>
              <a:t>_DIMENSIONS]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>
                <a:ea typeface="標楷體" panose="03000509000000000000" pitchFamily="65" charset="-120"/>
              </a:rPr>
              <a:t>Concentrations</a:t>
            </a:r>
          </a:p>
          <a:p>
            <a:pPr defTabSz="288000"/>
            <a:r>
              <a:rPr lang="fr-FR" altLang="zh-TW" sz="1200" dirty="0">
                <a:ea typeface="標楷體" panose="03000509000000000000" pitchFamily="65" charset="-120"/>
              </a:rPr>
              <a:t>	datalink[port_numbers][</a:t>
            </a:r>
            <a:r>
              <a:rPr lang="fr-FR" altLang="zh-TW" sz="1200" b="1" dirty="0">
                <a:ea typeface="標楷體" panose="03000509000000000000" pitchFamily="65" charset="-120"/>
              </a:rPr>
              <a:t>CONCENTRATIONS</a:t>
            </a:r>
            <a:r>
              <a:rPr lang="fr-FR" altLang="zh-TW" sz="1200" dirty="0">
                <a:ea typeface="標楷體" panose="03000509000000000000" pitchFamily="65" charset="-120"/>
              </a:rPr>
              <a:t>_DIMENSIONS]</a:t>
            </a:r>
            <a:endParaRPr lang="en-US" altLang="zh-TW" sz="1200" dirty="0">
              <a:ea typeface="標楷體" panose="03000509000000000000" pitchFamily="65" charset="-120"/>
            </a:endParaRPr>
          </a:p>
        </p:txBody>
      </p: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042C4C7A-50EE-907E-E5D3-3E84C03DD328}"/>
              </a:ext>
            </a:extLst>
          </p:cNvPr>
          <p:cNvCxnSpPr>
            <a:cxnSpLocks/>
          </p:cNvCxnSpPr>
          <p:nvPr/>
        </p:nvCxnSpPr>
        <p:spPr>
          <a:xfrm>
            <a:off x="8515920" y="1356739"/>
            <a:ext cx="864000" cy="2376000"/>
          </a:xfrm>
          <a:prstGeom prst="bentConnector3">
            <a:avLst>
              <a:gd name="adj1" fmla="val 5348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F9B024-13CB-3D2B-EEE3-B9E38FDFCD11}"/>
              </a:ext>
            </a:extLst>
          </p:cNvPr>
          <p:cNvCxnSpPr>
            <a:cxnSpLocks/>
          </p:cNvCxnSpPr>
          <p:nvPr/>
        </p:nvCxnSpPr>
        <p:spPr>
          <a:xfrm>
            <a:off x="4932218" y="2314413"/>
            <a:ext cx="6834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C6A0AF9A-0AF7-183E-03E2-510288FDC42C}"/>
              </a:ext>
            </a:extLst>
          </p:cNvPr>
          <p:cNvCxnSpPr>
            <a:cxnSpLocks/>
          </p:cNvCxnSpPr>
          <p:nvPr/>
        </p:nvCxnSpPr>
        <p:spPr>
          <a:xfrm>
            <a:off x="1891161" y="1339561"/>
            <a:ext cx="1584000" cy="1584000"/>
          </a:xfrm>
          <a:prstGeom prst="bentConnector3">
            <a:avLst>
              <a:gd name="adj1" fmla="val 3892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52E5C29-02FB-3186-388F-3CFC0E2725C2}"/>
              </a:ext>
            </a:extLst>
          </p:cNvPr>
          <p:cNvSpPr txBox="1"/>
          <p:nvPr/>
        </p:nvSpPr>
        <p:spPr>
          <a:xfrm>
            <a:off x="3417450" y="2803533"/>
            <a:ext cx="1930402" cy="286232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 err="1">
                <a:ea typeface="標楷體" panose="03000509000000000000" pitchFamily="65" charset="-120"/>
              </a:rPr>
              <a:t>measure_gases_info</a:t>
            </a:r>
            <a:r>
              <a:rPr lang="en-US" altLang="zh-TW" sz="1200" b="1" dirty="0">
                <a:ea typeface="標楷體" panose="03000509000000000000" pitchFamily="65" charset="-120"/>
              </a:rPr>
              <a:t>() 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Gat_all_gas_info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defTabSz="288000"/>
            <a:endParaRPr lang="en-US" altLang="zh-TW" sz="1200" b="1" dirty="0">
              <a:ea typeface="標楷體" panose="03000509000000000000" pitchFamily="65" charset="-120"/>
            </a:endParaRPr>
          </a:p>
          <a:p>
            <a:pPr defTabSz="288000"/>
            <a:r>
              <a:rPr lang="zh-TW" altLang="en-US" sz="1200" dirty="0">
                <a:ea typeface="標楷體" panose="03000509000000000000" pitchFamily="65" charset="-120"/>
              </a:rPr>
              <a:t>功能和</a:t>
            </a:r>
            <a:r>
              <a:rPr lang="en-US" altLang="zh-TW" sz="1200" dirty="0" err="1">
                <a:ea typeface="標楷體" panose="03000509000000000000" pitchFamily="65" charset="-120"/>
              </a:rPr>
              <a:t>gat_all_gas_data</a:t>
            </a:r>
            <a:r>
              <a:rPr lang="zh-TW" altLang="en-US" sz="1200" dirty="0">
                <a:ea typeface="標楷體" panose="03000509000000000000" pitchFamily="65" charset="-120"/>
              </a:rPr>
              <a:t>大致相同，跟</a:t>
            </a:r>
            <a:r>
              <a:rPr lang="en-US" altLang="zh-TW" sz="1200" dirty="0">
                <a:ea typeface="標楷體" panose="03000509000000000000" pitchFamily="65" charset="-120"/>
              </a:rPr>
              <a:t>sensor</a:t>
            </a:r>
            <a:r>
              <a:rPr lang="zh-TW" altLang="en-US" sz="1200" dirty="0">
                <a:ea typeface="標楷體" panose="03000509000000000000" pitchFamily="65" charset="-120"/>
              </a:rPr>
              <a:t>要求以以下資訊，存進</a:t>
            </a:r>
            <a:r>
              <a:rPr lang="en-US" altLang="zh-TW" sz="1200" dirty="0">
                <a:ea typeface="標楷體" panose="03000509000000000000" pitchFamily="65" charset="-120"/>
              </a:rPr>
              <a:t>datalink</a:t>
            </a:r>
          </a:p>
          <a:p>
            <a:pPr defTabSz="288000"/>
            <a:endParaRPr lang="en-US" altLang="zh-TW" sz="1200" dirty="0">
              <a:ea typeface="標楷體" panose="03000509000000000000" pitchFamily="65" charset="-120"/>
            </a:endParaRP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ea typeface="標楷體" panose="03000509000000000000" pitchFamily="65" charset="-120"/>
              </a:rPr>
              <a:t>gas_name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ea typeface="標楷體" panose="03000509000000000000" pitchFamily="65" charset="-120"/>
              </a:rPr>
              <a:t>SerialId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ea typeface="標楷體" panose="03000509000000000000" pitchFamily="65" charset="-120"/>
              </a:rPr>
              <a:t>Fw_version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ea typeface="標楷體" panose="03000509000000000000" pitchFamily="65" charset="-120"/>
              </a:rPr>
              <a:t>Cal_date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ea typeface="標楷體" panose="03000509000000000000" pitchFamily="65" charset="-120"/>
              </a:rPr>
              <a:t>Gas_cal_zero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ea typeface="標楷體" panose="03000509000000000000" pitchFamily="65" charset="-120"/>
              </a:rPr>
              <a:t>Gas_cal_span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ea typeface="標楷體" panose="03000509000000000000" pitchFamily="65" charset="-120"/>
              </a:rPr>
              <a:t>Gas_cal_a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ea typeface="標楷體" panose="03000509000000000000" pitchFamily="65" charset="-120"/>
              </a:rPr>
              <a:t>Gas_cal_b</a:t>
            </a:r>
            <a:endParaRPr lang="en-US" altLang="zh-TW" sz="1200" dirty="0">
              <a:ea typeface="標楷體" panose="03000509000000000000" pitchFamily="65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3164995-F238-5B68-2296-2333282829CE}"/>
              </a:ext>
            </a:extLst>
          </p:cNvPr>
          <p:cNvSpPr txBox="1"/>
          <p:nvPr/>
        </p:nvSpPr>
        <p:spPr>
          <a:xfrm>
            <a:off x="605374" y="3015415"/>
            <a:ext cx="1666771" cy="461665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 err="1">
                <a:ea typeface="標楷體" panose="03000509000000000000" pitchFamily="65" charset="-120"/>
              </a:rPr>
              <a:t>ui_parameter_post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zh-TW" altLang="en-US" sz="1200" b="1" dirty="0">
                <a:ea typeface="標楷體" panose="03000509000000000000" pitchFamily="65" charset="-120"/>
              </a:rPr>
              <a:t>參考下一頁</a:t>
            </a:r>
            <a:endParaRPr lang="en-US" altLang="zh-TW" sz="1200" b="1" dirty="0">
              <a:ea typeface="標楷體" panose="03000509000000000000" pitchFamily="65" charset="-120"/>
            </a:endParaRPr>
          </a:p>
        </p:txBody>
      </p: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332E5CEF-812E-A1EA-A308-1D5601EF1161}"/>
              </a:ext>
            </a:extLst>
          </p:cNvPr>
          <p:cNvCxnSpPr>
            <a:cxnSpLocks/>
          </p:cNvCxnSpPr>
          <p:nvPr/>
        </p:nvCxnSpPr>
        <p:spPr>
          <a:xfrm>
            <a:off x="1703109" y="1504865"/>
            <a:ext cx="468000" cy="1656000"/>
          </a:xfrm>
          <a:prstGeom prst="bentConnector3">
            <a:avLst>
              <a:gd name="adj1" fmla="val 13301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1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18DACE2-DFF6-D5C6-97ED-C2EEBBBB3F9E}"/>
              </a:ext>
            </a:extLst>
          </p:cNvPr>
          <p:cNvSpPr txBox="1"/>
          <p:nvPr/>
        </p:nvSpPr>
        <p:spPr>
          <a:xfrm>
            <a:off x="106610" y="687851"/>
            <a:ext cx="1666771" cy="707886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 err="1">
                <a:ea typeface="標楷體" panose="03000509000000000000" pitchFamily="65" charset="-120"/>
              </a:rPr>
              <a:t>ui_parameter_post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data_to_UCA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defTabSz="288000"/>
            <a:endParaRPr lang="en-US" altLang="zh-TW" sz="800" b="1" dirty="0">
              <a:ea typeface="標楷體" panose="03000509000000000000" pitchFamily="65" charset="-120"/>
            </a:endParaRPr>
          </a:p>
          <a:p>
            <a:pPr defTabSz="288000"/>
            <a:r>
              <a:rPr lang="en-US" altLang="zh-TW" sz="800" b="1" dirty="0">
                <a:ea typeface="標楷體" panose="03000509000000000000" pitchFamily="65" charset="-120"/>
              </a:rPr>
              <a:t>*</a:t>
            </a:r>
            <a:r>
              <a:rPr lang="en-US" altLang="zh-TW" sz="800" b="1" dirty="0" err="1">
                <a:ea typeface="標楷體" panose="03000509000000000000" pitchFamily="65" charset="-120"/>
              </a:rPr>
              <a:t>ui</a:t>
            </a:r>
            <a:r>
              <a:rPr lang="en-US" altLang="zh-TW" sz="800" b="1" dirty="0">
                <a:ea typeface="標楷體" panose="03000509000000000000" pitchFamily="65" charset="-120"/>
              </a:rPr>
              <a:t> command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DB43E1-BFA7-EE03-7972-35A4591923E3}"/>
              </a:ext>
            </a:extLst>
          </p:cNvPr>
          <p:cNvSpPr txBox="1"/>
          <p:nvPr/>
        </p:nvSpPr>
        <p:spPr>
          <a:xfrm>
            <a:off x="2237313" y="881739"/>
            <a:ext cx="2574832" cy="2862322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pPr defTabSz="288000"/>
            <a:r>
              <a:rPr lang="en-US" altLang="zh-TW" sz="1200" b="1" dirty="0" err="1">
                <a:ea typeface="標楷體" panose="03000509000000000000" pitchFamily="65" charset="-120"/>
              </a:rPr>
              <a:t>data_to_UCA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Int_to_str_func</a:t>
            </a:r>
            <a:r>
              <a:rPr lang="en-US" altLang="zh-TW" sz="1200" b="1" dirty="0">
                <a:ea typeface="標楷體" panose="03000509000000000000" pitchFamily="65" charset="-120"/>
              </a:rPr>
              <a:t>(datalink)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WE_to_UCA_count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>
                <a:ea typeface="標楷體" panose="03000509000000000000" pitchFamily="65" charset="-120"/>
              </a:rPr>
              <a:t>AE _</a:t>
            </a:r>
            <a:r>
              <a:rPr lang="en-US" altLang="zh-TW" sz="1200" b="1" dirty="0" err="1">
                <a:ea typeface="標楷體" panose="03000509000000000000" pitchFamily="65" charset="-120"/>
              </a:rPr>
              <a:t>to_UCA_count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Zero_WE</a:t>
            </a:r>
            <a:r>
              <a:rPr lang="en-US" altLang="zh-TW" sz="1200" b="1" dirty="0">
                <a:ea typeface="標楷體" panose="03000509000000000000" pitchFamily="65" charset="-120"/>
              </a:rPr>
              <a:t>_ </a:t>
            </a:r>
            <a:r>
              <a:rPr lang="en-US" altLang="zh-TW" sz="1200" b="1" dirty="0" err="1">
                <a:ea typeface="標楷體" panose="03000509000000000000" pitchFamily="65" charset="-120"/>
              </a:rPr>
              <a:t>to_UCA_count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Zero_AE</a:t>
            </a:r>
            <a:r>
              <a:rPr lang="en-US" altLang="zh-TW" sz="1200" b="1" dirty="0">
                <a:ea typeface="標楷體" panose="03000509000000000000" pitchFamily="65" charset="-120"/>
              </a:rPr>
              <a:t> _</a:t>
            </a:r>
            <a:r>
              <a:rPr lang="en-US" altLang="zh-TW" sz="1200" b="1" dirty="0" err="1">
                <a:ea typeface="標楷體" panose="03000509000000000000" pitchFamily="65" charset="-120"/>
              </a:rPr>
              <a:t>to_UCA_count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>
                <a:ea typeface="標楷體" panose="03000509000000000000" pitchFamily="65" charset="-120"/>
              </a:rPr>
              <a:t>Span _</a:t>
            </a:r>
            <a:r>
              <a:rPr lang="en-US" altLang="zh-TW" sz="1200" b="1" dirty="0" err="1">
                <a:ea typeface="標楷體" panose="03000509000000000000" pitchFamily="65" charset="-120"/>
              </a:rPr>
              <a:t>to_UCA_count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FW_to_UCA_count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>
                <a:ea typeface="標楷體" panose="03000509000000000000" pitchFamily="65" charset="-120"/>
              </a:rPr>
              <a:t>BSN _</a:t>
            </a:r>
            <a:r>
              <a:rPr lang="en-US" altLang="zh-TW" sz="1200" b="1" dirty="0" err="1">
                <a:ea typeface="標楷體" panose="03000509000000000000" pitchFamily="65" charset="-120"/>
              </a:rPr>
              <a:t>to_UCA_count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>
                <a:ea typeface="標楷體" panose="03000509000000000000" pitchFamily="65" charset="-120"/>
              </a:rPr>
              <a:t>SSN _</a:t>
            </a:r>
            <a:r>
              <a:rPr lang="en-US" altLang="zh-TW" sz="1200" b="1" dirty="0" err="1">
                <a:ea typeface="標楷體" panose="03000509000000000000" pitchFamily="65" charset="-120"/>
              </a:rPr>
              <a:t>to_UCA_count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Sensor_name</a:t>
            </a:r>
            <a:r>
              <a:rPr lang="en-US" altLang="zh-TW" sz="1200" b="1" dirty="0">
                <a:ea typeface="標楷體" panose="03000509000000000000" pitchFamily="65" charset="-120"/>
              </a:rPr>
              <a:t> _</a:t>
            </a:r>
            <a:r>
              <a:rPr lang="en-US" altLang="zh-TW" sz="1200" b="1" dirty="0" err="1">
                <a:ea typeface="標楷體" panose="03000509000000000000" pitchFamily="65" charset="-120"/>
              </a:rPr>
              <a:t>to_UCA_count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>
                <a:ea typeface="標楷體" panose="03000509000000000000" pitchFamily="65" charset="-120"/>
              </a:rPr>
              <a:t>ppb _</a:t>
            </a:r>
            <a:r>
              <a:rPr lang="en-US" altLang="zh-TW" sz="1200" b="1" dirty="0" err="1">
                <a:ea typeface="標楷體" panose="03000509000000000000" pitchFamily="65" charset="-120"/>
              </a:rPr>
              <a:t>to_UCA_count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>
                <a:ea typeface="標楷體" panose="03000509000000000000" pitchFamily="65" charset="-120"/>
              </a:rPr>
              <a:t>SHT _</a:t>
            </a:r>
            <a:r>
              <a:rPr lang="en-US" altLang="zh-TW" sz="1200" b="1" dirty="0" err="1">
                <a:ea typeface="標楷體" panose="03000509000000000000" pitchFamily="65" charset="-120"/>
              </a:rPr>
              <a:t>to_UCA_count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ADC_produce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  <a:p>
            <a:pPr marL="171450" indent="-171450" defTabSz="288000">
              <a:buFont typeface="Arial" panose="020B0604020202020204" pitchFamily="34" charset="0"/>
              <a:buChar char="•"/>
            </a:pPr>
            <a:r>
              <a:rPr lang="en-US" altLang="zh-TW" sz="1200" b="1" dirty="0" err="1">
                <a:ea typeface="標楷體" panose="03000509000000000000" pitchFamily="65" charset="-120"/>
              </a:rPr>
              <a:t>Chk_ui_cmd</a:t>
            </a:r>
            <a:r>
              <a:rPr lang="en-US" altLang="zh-TW" sz="1200" b="1" dirty="0">
                <a:ea typeface="標楷體" panose="03000509000000000000" pitchFamily="65" charset="-120"/>
              </a:rPr>
              <a:t>()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2AA2CFE-6266-164E-FDF3-E16D0BE86939}"/>
              </a:ext>
            </a:extLst>
          </p:cNvPr>
          <p:cNvCxnSpPr>
            <a:cxnSpLocks/>
          </p:cNvCxnSpPr>
          <p:nvPr/>
        </p:nvCxnSpPr>
        <p:spPr>
          <a:xfrm>
            <a:off x="1403928" y="1016001"/>
            <a:ext cx="84974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3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596</Words>
  <Application>Microsoft Office PowerPoint</Application>
  <PresentationFormat>寬螢幕</PresentationFormat>
  <Paragraphs>80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標楷體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Ensense-Chiu</dc:creator>
  <cp:lastModifiedBy>Ensense-Chiu</cp:lastModifiedBy>
  <cp:revision>5</cp:revision>
  <dcterms:created xsi:type="dcterms:W3CDTF">2025-02-26T03:54:44Z</dcterms:created>
  <dcterms:modified xsi:type="dcterms:W3CDTF">2025-02-26T09:33:18Z</dcterms:modified>
</cp:coreProperties>
</file>