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0A5A0-FD9A-60E9-2418-B49151A0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62AB69-3AB8-EEBA-9237-E8A45BB2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B3701-8B69-103F-F30F-73FC2D8F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0A3A0-18DD-48B2-A32E-9E278E0C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339D8-DEA6-5237-7B94-89E7AFEA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2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35AD-FD86-12AA-A3B6-3C936255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68F8E-91EE-B65F-1109-4AD598568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FB7A9-4B7F-0363-B463-0F8B32D5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2DB6AE-3586-417C-A894-3A2D780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260C4-FE12-053F-0580-266445C2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5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3176C1-093A-90AF-9191-87631AC53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203BF6-5621-0459-FBE1-15953FC5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7108E-5D84-0484-2047-01F3DB78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B9191-E4AA-2213-BA7E-825E16D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8D320-A447-CAAB-858F-966253CD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8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00E6C-B815-D2E5-D6CF-4DA2299B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63EBE-0A49-54DB-E4F1-E444714E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CE674-4E41-5A13-6B86-78EC5826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BEC28D-6B3E-0EAE-F4FE-E07DE57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537C1-F842-D9DF-BB71-9BF573E4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76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4073B-E9FA-AB81-7E08-83D1C6FE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47C463-722A-5E58-8572-4DF3D646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9E2A19-E2CD-EDD4-56A4-E554CA0A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D0CCFE-9E6B-3A69-FA7E-37D62D72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3FDE6-87CA-0B80-17FC-A11AE8F9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5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51AA1-03A7-A30C-FC1A-4FA6221D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658B0-5FD7-1BFB-BA1F-CF1FE8BD1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9B750C-3576-7EEF-AC40-D7404151E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8E4BB2-0CEC-8BDF-FD9A-B74CA85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A4B5AE-BA6B-9B4E-4FF4-895C587D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137706-0302-094E-4227-9AF8B78B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BFB4E-29D2-7A21-8B7A-361642C0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B5CEE7-CC60-64B6-22A5-7803B489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D8E4A-DE95-18B4-236D-90FE343E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10B2C3-50A9-FB19-32E3-E55378F6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1B520-8FC5-86FC-F87F-0794CF274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CA1FBA-1AC0-169E-DAC9-31F725A9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A44CD9-AB37-080F-6647-129B443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1E4777-A0C2-CE9A-E62E-0354ED51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CFC82-F026-765C-33D0-74603A8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51FC0E-84DF-68E5-0879-0F6FDCE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38A105-F323-253B-7975-D4945837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15FEF1-BAD9-6A80-4C0C-5A40EDB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D6B390-3A0B-8E9B-E77E-B30B3F5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DC9A3E-5FFE-3106-6927-97B1D269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523368-47A8-25C0-1670-9EC26F18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5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62001-AF3E-811F-5AE3-4CE68A8C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3DDE61-8E5A-94CA-85F0-17F37CA0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87656-3905-FBD0-2617-6BC8AE6D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0E85F-4D32-9216-5439-5ED74C8C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06B77B-B8F4-D3C1-5553-86769321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19A22-F49E-62E4-89B0-6C4B2427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F25DC-8F3E-0EAF-C30B-459820E6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FB0DC8-8DD9-6D3D-286E-256F6F30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E86684-FE3F-BADC-F2D3-1C9D67DE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38FA13-905B-2712-F2FB-A918B6A7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B76F14-4865-C35A-EEA1-A81D7CA8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9B5234-725D-8BAD-D656-664D8FDB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BC0AAE-14A2-AFD7-B25D-D9C2749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68E61-D8BB-A781-544F-4A7D1E1C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F20A2-71F5-E347-A1EE-A27C1A8B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23BCC-67D1-4E44-B0AD-4D0767ABE0E4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362AB-D9D2-7279-C8F4-854322FDA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A4B2C5-846B-F8B1-5B3B-899676FB3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31F20-23BF-46DC-82E5-6BABCE81C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c-ic.com/pdf/TVOCpiD-TECHeVx.pdf" TargetMode="External"/><Relationship Id="rId2" Type="http://schemas.openxmlformats.org/officeDocument/2006/relationships/hyperlink" Target="https://ionscience.com/wp-content/uploads/2021/02/2021-Sensor-Product-guide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file:///C:\Users\chiu.yu-jou\AppData\Local\Temp\b19e6e5c-66a6-4352-bcc4-b44c0a7970e6_sensors-22-03480-s001.zip.0e6\sensors-1685739-supplementary.pdf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F059B-49F2-8075-9EC2-4E521514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78" y="590678"/>
            <a:ext cx="10756641" cy="989045"/>
          </a:xfrm>
        </p:spPr>
        <p:txBody>
          <a:bodyPr anchor="t">
            <a:normAutofit fontScale="90000"/>
          </a:bodyPr>
          <a:lstStyle/>
          <a:p>
            <a:r>
              <a:rPr lang="en-US" altLang="zh-TW" sz="3200" dirty="0"/>
              <a:t>Source Emission Plumes Change with Distance</a:t>
            </a:r>
            <a:br>
              <a:rPr lang="en-US" altLang="zh-TW" sz="3200" dirty="0"/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距離對排放源羽流的影響</a:t>
            </a:r>
            <a:br>
              <a:rPr lang="en-US" altLang="zh-TW" sz="3200" dirty="0"/>
            </a:br>
            <a:br>
              <a:rPr lang="en-US" altLang="zh-TW" sz="3200" dirty="0"/>
            </a:b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A45D0E-3FD9-D5CF-8821-B3CDE2EF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0" y="1566994"/>
            <a:ext cx="9986135" cy="47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2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436A8-6964-9AEE-F22F-3DA55C21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AE6C004-BB04-2C87-6ADC-E766F675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7" y="629816"/>
            <a:ext cx="10748866" cy="559836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該研究結合 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VOC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和風資料來判斷污染源位置。美國環保署 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(EPA)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的圍欄感測器</a:t>
            </a:r>
            <a:r>
              <a:rPr lang="en-US" altLang="zh-TW" sz="2400" dirty="0" err="1">
                <a:latin typeface="+mn-lt"/>
                <a:ea typeface="標楷體" panose="03000509000000000000" pitchFamily="65" charset="-120"/>
              </a:rPr>
              <a:t>Spod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(Sensor Pod)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和罐式抓取採樣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CGS(canister grab sampling)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原型被部署在位於肯塔基州路易斯維爾西部化工廠附近的地點，為期 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19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個月。</a:t>
            </a:r>
            <a:br>
              <a:rPr lang="en-US" altLang="zh-TW" sz="2400" dirty="0">
                <a:latin typeface="+mn-lt"/>
                <a:ea typeface="標楷體" panose="03000509000000000000" pitchFamily="65" charset="-120"/>
              </a:rPr>
            </a:br>
            <a:br>
              <a:rPr lang="en-US" altLang="zh-TW" sz="2400" dirty="0">
                <a:latin typeface="+mn-lt"/>
                <a:ea typeface="標楷體" panose="03000509000000000000" pitchFamily="65" charset="-120"/>
              </a:rPr>
            </a:b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五台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EPA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latin typeface="+mn-lt"/>
                <a:ea typeface="標楷體" panose="03000509000000000000" pitchFamily="65" charset="-120"/>
              </a:rPr>
              <a:t>Spod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 感測器皆配備了三維（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3-D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）聲波風速計及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Arduino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相容微控制器及兩個不同製造商的 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10.6 eV PID </a:t>
            </a: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感測器元件。</a:t>
            </a:r>
            <a:br>
              <a:rPr lang="en-US" altLang="zh-TW" sz="2400" dirty="0">
                <a:latin typeface="+mn-lt"/>
                <a:ea typeface="標楷體" panose="03000509000000000000" pitchFamily="65" charset="-120"/>
              </a:rPr>
            </a:br>
            <a:br>
              <a:rPr lang="en-US" altLang="zh-TW" sz="2400" dirty="0">
                <a:latin typeface="+mn-lt"/>
                <a:ea typeface="標楷體" panose="03000509000000000000" pitchFamily="65" charset="-120"/>
              </a:rPr>
            </a:br>
            <a:r>
              <a:rPr lang="zh-TW" altLang="en-US" sz="2400" dirty="0">
                <a:latin typeface="+mn-lt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59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C3D5DAD-D4CC-0EB5-9252-490178E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080"/>
            <a:ext cx="10515600" cy="56292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感測器選擇</a:t>
            </a:r>
            <a:endParaRPr lang="zh-TW" altLang="en-US" sz="3200" dirty="0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DD42BAAE-0E37-B2C5-6143-4D3DE8DE1699}"/>
              </a:ext>
            </a:extLst>
          </p:cNvPr>
          <p:cNvSpPr txBox="1">
            <a:spLocks/>
          </p:cNvSpPr>
          <p:nvPr/>
        </p:nvSpPr>
        <p:spPr>
          <a:xfrm>
            <a:off x="838200" y="1663936"/>
            <a:ext cx="10515600" cy="1765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ea typeface="標楷體" panose="03000509000000000000" pitchFamily="65" charset="-120"/>
              </a:rPr>
              <a:t>Sensors PID-10.6eV(0.5 </a:t>
            </a:r>
            <a:r>
              <a:rPr lang="en-US" altLang="zh-TW" sz="2400" dirty="0" err="1">
                <a:ea typeface="標楷體" panose="03000509000000000000" pitchFamily="65" charset="-120"/>
              </a:rPr>
              <a:t>ppbv</a:t>
            </a:r>
            <a:r>
              <a:rPr lang="en-US" altLang="zh-TW" sz="2400" dirty="0">
                <a:ea typeface="標楷體" panose="03000509000000000000" pitchFamily="65" charset="-120"/>
              </a:rPr>
              <a:t> class)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1. </a:t>
            </a:r>
            <a:r>
              <a:rPr lang="en-US" altLang="zh-TW" sz="2400" dirty="0">
                <a:hlinkClick r:id="rId2"/>
              </a:rPr>
              <a:t>ION - MiniPID2-HS(red electrode)</a:t>
            </a:r>
            <a:r>
              <a:rPr lang="en-US" altLang="zh-TW" sz="2400" dirty="0"/>
              <a:t>(SPod1)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2. </a:t>
            </a:r>
            <a:r>
              <a:rPr lang="en-US" altLang="zh-TW" sz="2400" dirty="0">
                <a:hlinkClick r:id="rId3"/>
              </a:rPr>
              <a:t>Ametek </a:t>
            </a:r>
            <a:r>
              <a:rPr lang="en-US" altLang="zh-TW" sz="2400" dirty="0" err="1">
                <a:hlinkClick r:id="rId3"/>
              </a:rPr>
              <a:t>Mocon</a:t>
            </a:r>
            <a:r>
              <a:rPr lang="en-US" altLang="zh-TW" sz="2400" dirty="0">
                <a:hlinkClick r:id="rId3"/>
              </a:rPr>
              <a:t> - Baseline piD-TECH </a:t>
            </a:r>
            <a:r>
              <a:rPr lang="en-US" altLang="zh-TW" sz="2400" dirty="0" err="1">
                <a:hlinkClick r:id="rId3"/>
              </a:rPr>
              <a:t>eVx</a:t>
            </a:r>
            <a:r>
              <a:rPr lang="en-US" altLang="zh-TW" sz="2400" dirty="0">
                <a:hlinkClick r:id="rId3"/>
              </a:rPr>
              <a:t>(045-014 Blue)</a:t>
            </a:r>
            <a:r>
              <a:rPr lang="en-US" altLang="zh-TW" sz="2400" dirty="0"/>
              <a:t>(SPod2)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F962919-E9A1-4DB6-EBFF-2BCE796B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01" y="3630829"/>
            <a:ext cx="9727798" cy="258909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E325BB-D970-B61C-4CBD-D7BD7A3C5AE3}"/>
              </a:ext>
            </a:extLst>
          </p:cNvPr>
          <p:cNvSpPr txBox="1"/>
          <p:nvPr/>
        </p:nvSpPr>
        <p:spPr>
          <a:xfrm>
            <a:off x="1416829" y="6219920"/>
            <a:ext cx="29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Supplementary Materials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1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A410E7-FA09-386D-6335-EEE16BDD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76" y="1571388"/>
            <a:ext cx="6544447" cy="43629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7D4754-7DF4-EB53-1C44-7DB5F6B12FC7}"/>
              </a:ext>
            </a:extLst>
          </p:cNvPr>
          <p:cNvSpPr txBox="1"/>
          <p:nvPr/>
        </p:nvSpPr>
        <p:spPr>
          <a:xfrm>
            <a:off x="864613" y="500560"/>
            <a:ext cx="609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基線校正演算法</a:t>
            </a:r>
          </a:p>
        </p:txBody>
      </p:sp>
    </p:spTree>
    <p:extLst>
      <p:ext uri="{BB962C8B-B14F-4D97-AF65-F5344CB8AC3E}">
        <p14:creationId xmlns:p14="http://schemas.microsoft.com/office/powerpoint/2010/main" val="102288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EE5670E-C544-95E6-8CAF-B74F7326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75" y="1487724"/>
            <a:ext cx="7222050" cy="47097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CB25EC-9021-8F03-0883-870B985ED176}"/>
              </a:ext>
            </a:extLst>
          </p:cNvPr>
          <p:cNvSpPr txBox="1"/>
          <p:nvPr/>
        </p:nvSpPr>
        <p:spPr>
          <a:xfrm>
            <a:off x="9459592" y="1680890"/>
            <a:ext cx="2649281" cy="424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>
                <a:ea typeface="標楷體" panose="03000509000000000000" pitchFamily="65" charset="-120"/>
              </a:rPr>
              <a:t>SPod1 </a:t>
            </a:r>
            <a:r>
              <a:rPr lang="zh-TW" altLang="en-US" sz="2000" dirty="0">
                <a:ea typeface="標楷體" panose="03000509000000000000" pitchFamily="65" charset="-120"/>
              </a:rPr>
              <a:t>響應度較高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6B5995-0CA3-170A-4AE3-3B3C0D398AF7}"/>
              </a:ext>
            </a:extLst>
          </p:cNvPr>
          <p:cNvSpPr txBox="1"/>
          <p:nvPr/>
        </p:nvSpPr>
        <p:spPr>
          <a:xfrm>
            <a:off x="863082" y="660528"/>
            <a:ext cx="6092890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Time-Resolved Data</a:t>
            </a:r>
          </a:p>
        </p:txBody>
      </p:sp>
    </p:spTree>
    <p:extLst>
      <p:ext uri="{BB962C8B-B14F-4D97-AF65-F5344CB8AC3E}">
        <p14:creationId xmlns:p14="http://schemas.microsoft.com/office/powerpoint/2010/main" val="91443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F945A2-C27A-D990-2D79-1FC1F101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353979"/>
            <a:ext cx="9145276" cy="49155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AA113D-B885-F01B-4CA5-4295F8B660D0}"/>
              </a:ext>
            </a:extLst>
          </p:cNvPr>
          <p:cNvSpPr/>
          <p:nvPr/>
        </p:nvSpPr>
        <p:spPr>
          <a:xfrm>
            <a:off x="1523362" y="3657601"/>
            <a:ext cx="8839838" cy="2955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BF6D2-439D-E9FC-4AD8-9386967E058E}"/>
              </a:ext>
            </a:extLst>
          </p:cNvPr>
          <p:cNvSpPr/>
          <p:nvPr/>
        </p:nvSpPr>
        <p:spPr>
          <a:xfrm>
            <a:off x="1523362" y="4815801"/>
            <a:ext cx="8839838" cy="2955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175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Aptos</vt:lpstr>
      <vt:lpstr>Aptos Display</vt:lpstr>
      <vt:lpstr>Arial</vt:lpstr>
      <vt:lpstr>Office 佈景主題</vt:lpstr>
      <vt:lpstr>Source Emission Plumes Change with Distance 距離對排放源羽流的影響  </vt:lpstr>
      <vt:lpstr>該研究結合 VOC 和風資料來判斷污染源位置。美國環保署 (EPA) 的圍欄感測器Spod(Sensor Pod) 和罐式抓取採樣CGS(canister grab sampling) 原型被部署在位於肯塔基州路易斯維爾西部化工廠附近的地點，為期 19 個月。  五台EPA Spod 感測器皆配備了三維（3-D）聲波風速計及Arduino 相容微控制器及兩個不同製造商的 10.6 eV PID 感測器元件。  。</vt:lpstr>
      <vt:lpstr>感測器選擇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12</cp:revision>
  <dcterms:created xsi:type="dcterms:W3CDTF">2025-02-07T01:47:13Z</dcterms:created>
  <dcterms:modified xsi:type="dcterms:W3CDTF">2025-02-07T05:54:57Z</dcterms:modified>
</cp:coreProperties>
</file>